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8"/>
  </p:notesMasterIdLst>
  <p:sldIdLst>
    <p:sldId id="256" r:id="rId2"/>
    <p:sldId id="257" r:id="rId3"/>
    <p:sldId id="258" r:id="rId4"/>
    <p:sldId id="344" r:id="rId5"/>
    <p:sldId id="481" r:id="rId6"/>
    <p:sldId id="361" r:id="rId7"/>
    <p:sldId id="491" r:id="rId8"/>
    <p:sldId id="363" r:id="rId9"/>
    <p:sldId id="504" r:id="rId10"/>
    <p:sldId id="376" r:id="rId11"/>
    <p:sldId id="383" r:id="rId12"/>
    <p:sldId id="387" r:id="rId13"/>
    <p:sldId id="388" r:id="rId14"/>
    <p:sldId id="389" r:id="rId15"/>
    <p:sldId id="378" r:id="rId16"/>
    <p:sldId id="482" r:id="rId17"/>
    <p:sldId id="368" r:id="rId18"/>
    <p:sldId id="369" r:id="rId19"/>
    <p:sldId id="370" r:id="rId20"/>
    <p:sldId id="483" r:id="rId21"/>
    <p:sldId id="484" r:id="rId22"/>
    <p:sldId id="371" r:id="rId23"/>
    <p:sldId id="372" r:id="rId24"/>
    <p:sldId id="373" r:id="rId25"/>
    <p:sldId id="485" r:id="rId26"/>
    <p:sldId id="486" r:id="rId27"/>
    <p:sldId id="487" r:id="rId28"/>
    <p:sldId id="375" r:id="rId29"/>
    <p:sldId id="367" r:id="rId30"/>
    <p:sldId id="488" r:id="rId31"/>
    <p:sldId id="365" r:id="rId32"/>
    <p:sldId id="489" r:id="rId33"/>
    <p:sldId id="490" r:id="rId34"/>
    <p:sldId id="385" r:id="rId35"/>
    <p:sldId id="386" r:id="rId36"/>
    <p:sldId id="384" r:id="rId37"/>
    <p:sldId id="391" r:id="rId38"/>
    <p:sldId id="410" r:id="rId39"/>
    <p:sldId id="409" r:id="rId40"/>
    <p:sldId id="393" r:id="rId41"/>
    <p:sldId id="496" r:id="rId42"/>
    <p:sldId id="497" r:id="rId43"/>
    <p:sldId id="498" r:id="rId44"/>
    <p:sldId id="499" r:id="rId45"/>
    <p:sldId id="400" r:id="rId46"/>
    <p:sldId id="407" r:id="rId47"/>
    <p:sldId id="401" r:id="rId48"/>
    <p:sldId id="398" r:id="rId49"/>
    <p:sldId id="402" r:id="rId50"/>
    <p:sldId id="403" r:id="rId51"/>
    <p:sldId id="404" r:id="rId52"/>
    <p:sldId id="405" r:id="rId53"/>
    <p:sldId id="406" r:id="rId54"/>
    <p:sldId id="408" r:id="rId55"/>
    <p:sldId id="395" r:id="rId56"/>
    <p:sldId id="411" r:id="rId57"/>
    <p:sldId id="503" r:id="rId58"/>
    <p:sldId id="412" r:id="rId59"/>
    <p:sldId id="413" r:id="rId60"/>
    <p:sldId id="414" r:id="rId61"/>
    <p:sldId id="415" r:id="rId62"/>
    <p:sldId id="492" r:id="rId63"/>
    <p:sldId id="399" r:id="rId64"/>
    <p:sldId id="493" r:id="rId65"/>
    <p:sldId id="417" r:id="rId66"/>
    <p:sldId id="494" r:id="rId67"/>
    <p:sldId id="418" r:id="rId68"/>
    <p:sldId id="425" r:id="rId69"/>
    <p:sldId id="502" r:id="rId70"/>
    <p:sldId id="419" r:id="rId71"/>
    <p:sldId id="495" r:id="rId72"/>
    <p:sldId id="421" r:id="rId73"/>
    <p:sldId id="422" r:id="rId74"/>
    <p:sldId id="423" r:id="rId75"/>
    <p:sldId id="424" r:id="rId76"/>
    <p:sldId id="505" r:id="rId77"/>
    <p:sldId id="50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500" r:id="rId91"/>
    <p:sldId id="439" r:id="rId92"/>
    <p:sldId id="440" r:id="rId93"/>
    <p:sldId id="441" r:id="rId94"/>
    <p:sldId id="442" r:id="rId95"/>
    <p:sldId id="443" r:id="rId96"/>
    <p:sldId id="444" r:id="rId97"/>
    <p:sldId id="445" r:id="rId98"/>
    <p:sldId id="446" r:id="rId99"/>
    <p:sldId id="447" r:id="rId100"/>
    <p:sldId id="448" r:id="rId101"/>
    <p:sldId id="449" r:id="rId102"/>
    <p:sldId id="450" r:id="rId103"/>
    <p:sldId id="451" r:id="rId104"/>
    <p:sldId id="454" r:id="rId105"/>
    <p:sldId id="455" r:id="rId106"/>
    <p:sldId id="456" r:id="rId107"/>
    <p:sldId id="452" r:id="rId108"/>
    <p:sldId id="458" r:id="rId109"/>
    <p:sldId id="459" r:id="rId110"/>
    <p:sldId id="460" r:id="rId111"/>
    <p:sldId id="461" r:id="rId112"/>
    <p:sldId id="465" r:id="rId113"/>
    <p:sldId id="462" r:id="rId114"/>
    <p:sldId id="466" r:id="rId115"/>
    <p:sldId id="467" r:id="rId116"/>
    <p:sldId id="457" r:id="rId117"/>
    <p:sldId id="468" r:id="rId118"/>
    <p:sldId id="469" r:id="rId119"/>
    <p:sldId id="470" r:id="rId120"/>
    <p:sldId id="471" r:id="rId121"/>
    <p:sldId id="473" r:id="rId122"/>
    <p:sldId id="475" r:id="rId123"/>
    <p:sldId id="476" r:id="rId124"/>
    <p:sldId id="501" r:id="rId125"/>
    <p:sldId id="480" r:id="rId126"/>
    <p:sldId id="298" r:id="rId127"/>
  </p:sldIdLst>
  <p:sldSz cx="12192000" cy="6858000"/>
  <p:notesSz cx="12192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0000"/>
    <a:srgbClr val="EFEFEF"/>
    <a:srgbClr val="F1F1F1"/>
    <a:srgbClr val="F7F7F7"/>
    <a:srgbClr val="2964FF"/>
    <a:srgbClr val="FFFFFF"/>
    <a:srgbClr val="160B4D"/>
    <a:srgbClr val="35CAF3"/>
    <a:srgbClr val="36A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5039" autoAdjust="0"/>
  </p:normalViewPr>
  <p:slideViewPr>
    <p:cSldViewPr>
      <p:cViewPr varScale="1">
        <p:scale>
          <a:sx n="78" d="100"/>
          <a:sy n="78" d="100"/>
        </p:scale>
        <p:origin x="715" y="72"/>
      </p:cViewPr>
      <p:guideLst>
        <p:guide orient="horz" pos="2880"/>
        <p:guide pos="2160"/>
      </p:guideLst>
    </p:cSldViewPr>
  </p:slideViewPr>
  <p:notesTextViewPr>
    <p:cViewPr>
      <p:scale>
        <a:sx n="200" d="100"/>
        <a:sy n="200" d="100"/>
      </p:scale>
      <p:origin x="0" y="0"/>
    </p:cViewPr>
  </p:notesTextViewPr>
  <p:sorterViewPr>
    <p:cViewPr>
      <p:scale>
        <a:sx n="90" d="100"/>
        <a:sy n="90" d="100"/>
      </p:scale>
      <p:origin x="0" y="-418"/>
    </p:cViewPr>
  </p:sorterViewPr>
  <p:notesViewPr>
    <p:cSldViewPr>
      <p:cViewPr varScale="1">
        <p:scale>
          <a:sx n="83" d="100"/>
          <a:sy n="83" d="100"/>
        </p:scale>
        <p:origin x="1392" y="67"/>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1F6C138-4BB9-468B-ABE1-81E6EEC5DD4A}" type="datetimeFigureOut">
              <a:rPr lang="ru-RU" smtClean="0"/>
              <a:t>05.05.2023</a:t>
            </a:fld>
            <a:endParaRPr lang="ru-RU"/>
          </a:p>
        </p:txBody>
      </p:sp>
      <p:sp>
        <p:nvSpPr>
          <p:cNvPr id="4" name="Образ слайда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A96020D-938C-4A33-BB99-6D2847464107}" type="slidenum">
              <a:rPr lang="ru-RU" smtClean="0"/>
              <a:t>‹#›</a:t>
            </a:fld>
            <a:endParaRPr lang="ru-RU"/>
          </a:p>
        </p:txBody>
      </p:sp>
    </p:spTree>
    <p:extLst>
      <p:ext uri="{BB962C8B-B14F-4D97-AF65-F5344CB8AC3E}">
        <p14:creationId xmlns:p14="http://schemas.microsoft.com/office/powerpoint/2010/main" val="335065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5A96020D-938C-4A33-BB99-6D2847464107}" type="slidenum">
              <a:rPr lang="ru-RU" smtClean="0"/>
              <a:t>2</a:t>
            </a:fld>
            <a:endParaRPr lang="ru-RU"/>
          </a:p>
        </p:txBody>
      </p:sp>
    </p:spTree>
    <p:extLst>
      <p:ext uri="{BB962C8B-B14F-4D97-AF65-F5344CB8AC3E}">
        <p14:creationId xmlns:p14="http://schemas.microsoft.com/office/powerpoint/2010/main" val="95865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11</a:t>
            </a:fld>
            <a:endParaRPr lang="ru-RU"/>
          </a:p>
        </p:txBody>
      </p:sp>
    </p:spTree>
    <p:extLst>
      <p:ext uri="{BB962C8B-B14F-4D97-AF65-F5344CB8AC3E}">
        <p14:creationId xmlns:p14="http://schemas.microsoft.com/office/powerpoint/2010/main" val="23324155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101</a:t>
            </a:fld>
            <a:endParaRPr lang="ru-RU"/>
          </a:p>
        </p:txBody>
      </p:sp>
    </p:spTree>
    <p:extLst>
      <p:ext uri="{BB962C8B-B14F-4D97-AF65-F5344CB8AC3E}">
        <p14:creationId xmlns:p14="http://schemas.microsoft.com/office/powerpoint/2010/main" val="18625466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102</a:t>
            </a:fld>
            <a:endParaRPr lang="ru-RU"/>
          </a:p>
        </p:txBody>
      </p:sp>
    </p:spTree>
    <p:extLst>
      <p:ext uri="{BB962C8B-B14F-4D97-AF65-F5344CB8AC3E}">
        <p14:creationId xmlns:p14="http://schemas.microsoft.com/office/powerpoint/2010/main" val="9069105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103</a:t>
            </a:fld>
            <a:endParaRPr lang="ru-RU"/>
          </a:p>
        </p:txBody>
      </p:sp>
    </p:spTree>
    <p:extLst>
      <p:ext uri="{BB962C8B-B14F-4D97-AF65-F5344CB8AC3E}">
        <p14:creationId xmlns:p14="http://schemas.microsoft.com/office/powerpoint/2010/main" val="2906483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104</a:t>
            </a:fld>
            <a:endParaRPr lang="ru-RU"/>
          </a:p>
        </p:txBody>
      </p:sp>
    </p:spTree>
    <p:extLst>
      <p:ext uri="{BB962C8B-B14F-4D97-AF65-F5344CB8AC3E}">
        <p14:creationId xmlns:p14="http://schemas.microsoft.com/office/powerpoint/2010/main" val="36450015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105</a:t>
            </a:fld>
            <a:endParaRPr lang="ru-RU"/>
          </a:p>
        </p:txBody>
      </p:sp>
    </p:spTree>
    <p:extLst>
      <p:ext uri="{BB962C8B-B14F-4D97-AF65-F5344CB8AC3E}">
        <p14:creationId xmlns:p14="http://schemas.microsoft.com/office/powerpoint/2010/main" val="4283948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106</a:t>
            </a:fld>
            <a:endParaRPr lang="ru-RU"/>
          </a:p>
        </p:txBody>
      </p:sp>
    </p:spTree>
    <p:extLst>
      <p:ext uri="{BB962C8B-B14F-4D97-AF65-F5344CB8AC3E}">
        <p14:creationId xmlns:p14="http://schemas.microsoft.com/office/powerpoint/2010/main" val="6338113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107</a:t>
            </a:fld>
            <a:endParaRPr lang="ru-RU"/>
          </a:p>
        </p:txBody>
      </p:sp>
    </p:spTree>
    <p:extLst>
      <p:ext uri="{BB962C8B-B14F-4D97-AF65-F5344CB8AC3E}">
        <p14:creationId xmlns:p14="http://schemas.microsoft.com/office/powerpoint/2010/main" val="36409438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108</a:t>
            </a:fld>
            <a:endParaRPr lang="ru-RU"/>
          </a:p>
        </p:txBody>
      </p:sp>
    </p:spTree>
    <p:extLst>
      <p:ext uri="{BB962C8B-B14F-4D97-AF65-F5344CB8AC3E}">
        <p14:creationId xmlns:p14="http://schemas.microsoft.com/office/powerpoint/2010/main" val="5738246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109</a:t>
            </a:fld>
            <a:endParaRPr lang="ru-RU"/>
          </a:p>
        </p:txBody>
      </p:sp>
    </p:spTree>
    <p:extLst>
      <p:ext uri="{BB962C8B-B14F-4D97-AF65-F5344CB8AC3E}">
        <p14:creationId xmlns:p14="http://schemas.microsoft.com/office/powerpoint/2010/main" val="23845474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110</a:t>
            </a:fld>
            <a:endParaRPr lang="ru-RU"/>
          </a:p>
        </p:txBody>
      </p:sp>
    </p:spTree>
    <p:extLst>
      <p:ext uri="{BB962C8B-B14F-4D97-AF65-F5344CB8AC3E}">
        <p14:creationId xmlns:p14="http://schemas.microsoft.com/office/powerpoint/2010/main" val="2060380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12</a:t>
            </a:fld>
            <a:endParaRPr lang="ru-RU"/>
          </a:p>
        </p:txBody>
      </p:sp>
    </p:spTree>
    <p:extLst>
      <p:ext uri="{BB962C8B-B14F-4D97-AF65-F5344CB8AC3E}">
        <p14:creationId xmlns:p14="http://schemas.microsoft.com/office/powerpoint/2010/main" val="4068743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111</a:t>
            </a:fld>
            <a:endParaRPr lang="ru-RU"/>
          </a:p>
        </p:txBody>
      </p:sp>
    </p:spTree>
    <p:extLst>
      <p:ext uri="{BB962C8B-B14F-4D97-AF65-F5344CB8AC3E}">
        <p14:creationId xmlns:p14="http://schemas.microsoft.com/office/powerpoint/2010/main" val="5975269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112</a:t>
            </a:fld>
            <a:endParaRPr lang="ru-RU"/>
          </a:p>
        </p:txBody>
      </p:sp>
    </p:spTree>
    <p:extLst>
      <p:ext uri="{BB962C8B-B14F-4D97-AF65-F5344CB8AC3E}">
        <p14:creationId xmlns:p14="http://schemas.microsoft.com/office/powerpoint/2010/main" val="14152076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113</a:t>
            </a:fld>
            <a:endParaRPr lang="ru-RU"/>
          </a:p>
        </p:txBody>
      </p:sp>
    </p:spTree>
    <p:extLst>
      <p:ext uri="{BB962C8B-B14F-4D97-AF65-F5344CB8AC3E}">
        <p14:creationId xmlns:p14="http://schemas.microsoft.com/office/powerpoint/2010/main" val="25091174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114</a:t>
            </a:fld>
            <a:endParaRPr lang="ru-RU"/>
          </a:p>
        </p:txBody>
      </p:sp>
    </p:spTree>
    <p:extLst>
      <p:ext uri="{BB962C8B-B14F-4D97-AF65-F5344CB8AC3E}">
        <p14:creationId xmlns:p14="http://schemas.microsoft.com/office/powerpoint/2010/main" val="11803760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115</a:t>
            </a:fld>
            <a:endParaRPr lang="ru-RU"/>
          </a:p>
        </p:txBody>
      </p:sp>
    </p:spTree>
    <p:extLst>
      <p:ext uri="{BB962C8B-B14F-4D97-AF65-F5344CB8AC3E}">
        <p14:creationId xmlns:p14="http://schemas.microsoft.com/office/powerpoint/2010/main" val="11236821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116</a:t>
            </a:fld>
            <a:endParaRPr lang="ru-RU"/>
          </a:p>
        </p:txBody>
      </p:sp>
    </p:spTree>
    <p:extLst>
      <p:ext uri="{BB962C8B-B14F-4D97-AF65-F5344CB8AC3E}">
        <p14:creationId xmlns:p14="http://schemas.microsoft.com/office/powerpoint/2010/main" val="459926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117</a:t>
            </a:fld>
            <a:endParaRPr lang="ru-RU"/>
          </a:p>
        </p:txBody>
      </p:sp>
    </p:spTree>
    <p:extLst>
      <p:ext uri="{BB962C8B-B14F-4D97-AF65-F5344CB8AC3E}">
        <p14:creationId xmlns:p14="http://schemas.microsoft.com/office/powerpoint/2010/main" val="37659019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118</a:t>
            </a:fld>
            <a:endParaRPr lang="ru-RU"/>
          </a:p>
        </p:txBody>
      </p:sp>
    </p:spTree>
    <p:extLst>
      <p:ext uri="{BB962C8B-B14F-4D97-AF65-F5344CB8AC3E}">
        <p14:creationId xmlns:p14="http://schemas.microsoft.com/office/powerpoint/2010/main" val="12732415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119</a:t>
            </a:fld>
            <a:endParaRPr lang="ru-RU"/>
          </a:p>
        </p:txBody>
      </p:sp>
    </p:spTree>
    <p:extLst>
      <p:ext uri="{BB962C8B-B14F-4D97-AF65-F5344CB8AC3E}">
        <p14:creationId xmlns:p14="http://schemas.microsoft.com/office/powerpoint/2010/main" val="23089892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120</a:t>
            </a:fld>
            <a:endParaRPr lang="ru-RU"/>
          </a:p>
        </p:txBody>
      </p:sp>
    </p:spTree>
    <p:extLst>
      <p:ext uri="{BB962C8B-B14F-4D97-AF65-F5344CB8AC3E}">
        <p14:creationId xmlns:p14="http://schemas.microsoft.com/office/powerpoint/2010/main" val="42759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13</a:t>
            </a:fld>
            <a:endParaRPr lang="ru-RU"/>
          </a:p>
        </p:txBody>
      </p:sp>
    </p:spTree>
    <p:extLst>
      <p:ext uri="{BB962C8B-B14F-4D97-AF65-F5344CB8AC3E}">
        <p14:creationId xmlns:p14="http://schemas.microsoft.com/office/powerpoint/2010/main" val="2198574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121</a:t>
            </a:fld>
            <a:endParaRPr lang="ru-RU"/>
          </a:p>
        </p:txBody>
      </p:sp>
    </p:spTree>
    <p:extLst>
      <p:ext uri="{BB962C8B-B14F-4D97-AF65-F5344CB8AC3E}">
        <p14:creationId xmlns:p14="http://schemas.microsoft.com/office/powerpoint/2010/main" val="376137691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122</a:t>
            </a:fld>
            <a:endParaRPr lang="ru-RU"/>
          </a:p>
        </p:txBody>
      </p:sp>
    </p:spTree>
    <p:extLst>
      <p:ext uri="{BB962C8B-B14F-4D97-AF65-F5344CB8AC3E}">
        <p14:creationId xmlns:p14="http://schemas.microsoft.com/office/powerpoint/2010/main" val="35032365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123</a:t>
            </a:fld>
            <a:endParaRPr lang="ru-RU"/>
          </a:p>
        </p:txBody>
      </p:sp>
    </p:spTree>
    <p:extLst>
      <p:ext uri="{BB962C8B-B14F-4D97-AF65-F5344CB8AC3E}">
        <p14:creationId xmlns:p14="http://schemas.microsoft.com/office/powerpoint/2010/main" val="8415743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124</a:t>
            </a:fld>
            <a:endParaRPr lang="ru-RU"/>
          </a:p>
        </p:txBody>
      </p:sp>
    </p:spTree>
    <p:extLst>
      <p:ext uri="{BB962C8B-B14F-4D97-AF65-F5344CB8AC3E}">
        <p14:creationId xmlns:p14="http://schemas.microsoft.com/office/powerpoint/2010/main" val="41854715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125</a:t>
            </a:fld>
            <a:endParaRPr lang="ru-RU"/>
          </a:p>
        </p:txBody>
      </p:sp>
    </p:spTree>
    <p:extLst>
      <p:ext uri="{BB962C8B-B14F-4D97-AF65-F5344CB8AC3E}">
        <p14:creationId xmlns:p14="http://schemas.microsoft.com/office/powerpoint/2010/main" val="1520167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14</a:t>
            </a:fld>
            <a:endParaRPr lang="ru-RU"/>
          </a:p>
        </p:txBody>
      </p:sp>
    </p:spTree>
    <p:extLst>
      <p:ext uri="{BB962C8B-B14F-4D97-AF65-F5344CB8AC3E}">
        <p14:creationId xmlns:p14="http://schemas.microsoft.com/office/powerpoint/2010/main" val="3441932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15</a:t>
            </a:fld>
            <a:endParaRPr lang="ru-RU"/>
          </a:p>
        </p:txBody>
      </p:sp>
    </p:spTree>
    <p:extLst>
      <p:ext uri="{BB962C8B-B14F-4D97-AF65-F5344CB8AC3E}">
        <p14:creationId xmlns:p14="http://schemas.microsoft.com/office/powerpoint/2010/main" val="2046479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16</a:t>
            </a:fld>
            <a:endParaRPr lang="ru-RU"/>
          </a:p>
        </p:txBody>
      </p:sp>
    </p:spTree>
    <p:extLst>
      <p:ext uri="{BB962C8B-B14F-4D97-AF65-F5344CB8AC3E}">
        <p14:creationId xmlns:p14="http://schemas.microsoft.com/office/powerpoint/2010/main" val="447524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17</a:t>
            </a:fld>
            <a:endParaRPr lang="ru-RU"/>
          </a:p>
        </p:txBody>
      </p:sp>
    </p:spTree>
    <p:extLst>
      <p:ext uri="{BB962C8B-B14F-4D97-AF65-F5344CB8AC3E}">
        <p14:creationId xmlns:p14="http://schemas.microsoft.com/office/powerpoint/2010/main" val="1939738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18</a:t>
            </a:fld>
            <a:endParaRPr lang="ru-RU"/>
          </a:p>
        </p:txBody>
      </p:sp>
    </p:spTree>
    <p:extLst>
      <p:ext uri="{BB962C8B-B14F-4D97-AF65-F5344CB8AC3E}">
        <p14:creationId xmlns:p14="http://schemas.microsoft.com/office/powerpoint/2010/main" val="238932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19</a:t>
            </a:fld>
            <a:endParaRPr lang="ru-RU"/>
          </a:p>
        </p:txBody>
      </p:sp>
    </p:spTree>
    <p:extLst>
      <p:ext uri="{BB962C8B-B14F-4D97-AF65-F5344CB8AC3E}">
        <p14:creationId xmlns:p14="http://schemas.microsoft.com/office/powerpoint/2010/main" val="2131828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20</a:t>
            </a:fld>
            <a:endParaRPr lang="ru-RU"/>
          </a:p>
        </p:txBody>
      </p:sp>
    </p:spTree>
    <p:extLst>
      <p:ext uri="{BB962C8B-B14F-4D97-AF65-F5344CB8AC3E}">
        <p14:creationId xmlns:p14="http://schemas.microsoft.com/office/powerpoint/2010/main" val="1483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3</a:t>
            </a:fld>
            <a:endParaRPr lang="ru-RU"/>
          </a:p>
        </p:txBody>
      </p:sp>
    </p:spTree>
    <p:extLst>
      <p:ext uri="{BB962C8B-B14F-4D97-AF65-F5344CB8AC3E}">
        <p14:creationId xmlns:p14="http://schemas.microsoft.com/office/powerpoint/2010/main" val="2255176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21</a:t>
            </a:fld>
            <a:endParaRPr lang="ru-RU"/>
          </a:p>
        </p:txBody>
      </p:sp>
    </p:spTree>
    <p:extLst>
      <p:ext uri="{BB962C8B-B14F-4D97-AF65-F5344CB8AC3E}">
        <p14:creationId xmlns:p14="http://schemas.microsoft.com/office/powerpoint/2010/main" val="1102555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22</a:t>
            </a:fld>
            <a:endParaRPr lang="ru-RU"/>
          </a:p>
        </p:txBody>
      </p:sp>
    </p:spTree>
    <p:extLst>
      <p:ext uri="{BB962C8B-B14F-4D97-AF65-F5344CB8AC3E}">
        <p14:creationId xmlns:p14="http://schemas.microsoft.com/office/powerpoint/2010/main" val="2226588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23</a:t>
            </a:fld>
            <a:endParaRPr lang="ru-RU"/>
          </a:p>
        </p:txBody>
      </p:sp>
    </p:spTree>
    <p:extLst>
      <p:ext uri="{BB962C8B-B14F-4D97-AF65-F5344CB8AC3E}">
        <p14:creationId xmlns:p14="http://schemas.microsoft.com/office/powerpoint/2010/main" val="577546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24</a:t>
            </a:fld>
            <a:endParaRPr lang="ru-RU"/>
          </a:p>
        </p:txBody>
      </p:sp>
    </p:spTree>
    <p:extLst>
      <p:ext uri="{BB962C8B-B14F-4D97-AF65-F5344CB8AC3E}">
        <p14:creationId xmlns:p14="http://schemas.microsoft.com/office/powerpoint/2010/main" val="4086759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25</a:t>
            </a:fld>
            <a:endParaRPr lang="ru-RU"/>
          </a:p>
        </p:txBody>
      </p:sp>
    </p:spTree>
    <p:extLst>
      <p:ext uri="{BB962C8B-B14F-4D97-AF65-F5344CB8AC3E}">
        <p14:creationId xmlns:p14="http://schemas.microsoft.com/office/powerpoint/2010/main" val="3380594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26</a:t>
            </a:fld>
            <a:endParaRPr lang="ru-RU"/>
          </a:p>
        </p:txBody>
      </p:sp>
    </p:spTree>
    <p:extLst>
      <p:ext uri="{BB962C8B-B14F-4D97-AF65-F5344CB8AC3E}">
        <p14:creationId xmlns:p14="http://schemas.microsoft.com/office/powerpoint/2010/main" val="3192965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27</a:t>
            </a:fld>
            <a:endParaRPr lang="ru-RU"/>
          </a:p>
        </p:txBody>
      </p:sp>
    </p:spTree>
    <p:extLst>
      <p:ext uri="{BB962C8B-B14F-4D97-AF65-F5344CB8AC3E}">
        <p14:creationId xmlns:p14="http://schemas.microsoft.com/office/powerpoint/2010/main" val="20160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28</a:t>
            </a:fld>
            <a:endParaRPr lang="ru-RU"/>
          </a:p>
        </p:txBody>
      </p:sp>
    </p:spTree>
    <p:extLst>
      <p:ext uri="{BB962C8B-B14F-4D97-AF65-F5344CB8AC3E}">
        <p14:creationId xmlns:p14="http://schemas.microsoft.com/office/powerpoint/2010/main" val="2193144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29</a:t>
            </a:fld>
            <a:endParaRPr lang="ru-RU"/>
          </a:p>
        </p:txBody>
      </p:sp>
    </p:spTree>
    <p:extLst>
      <p:ext uri="{BB962C8B-B14F-4D97-AF65-F5344CB8AC3E}">
        <p14:creationId xmlns:p14="http://schemas.microsoft.com/office/powerpoint/2010/main" val="1578598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30</a:t>
            </a:fld>
            <a:endParaRPr lang="ru-RU"/>
          </a:p>
        </p:txBody>
      </p:sp>
    </p:spTree>
    <p:extLst>
      <p:ext uri="{BB962C8B-B14F-4D97-AF65-F5344CB8AC3E}">
        <p14:creationId xmlns:p14="http://schemas.microsoft.com/office/powerpoint/2010/main" val="903698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4</a:t>
            </a:fld>
            <a:endParaRPr lang="ru-RU"/>
          </a:p>
        </p:txBody>
      </p:sp>
    </p:spTree>
    <p:extLst>
      <p:ext uri="{BB962C8B-B14F-4D97-AF65-F5344CB8AC3E}">
        <p14:creationId xmlns:p14="http://schemas.microsoft.com/office/powerpoint/2010/main" val="1569409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31</a:t>
            </a:fld>
            <a:endParaRPr lang="ru-RU"/>
          </a:p>
        </p:txBody>
      </p:sp>
    </p:spTree>
    <p:extLst>
      <p:ext uri="{BB962C8B-B14F-4D97-AF65-F5344CB8AC3E}">
        <p14:creationId xmlns:p14="http://schemas.microsoft.com/office/powerpoint/2010/main" val="3608024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32</a:t>
            </a:fld>
            <a:endParaRPr lang="ru-RU"/>
          </a:p>
        </p:txBody>
      </p:sp>
    </p:spTree>
    <p:extLst>
      <p:ext uri="{BB962C8B-B14F-4D97-AF65-F5344CB8AC3E}">
        <p14:creationId xmlns:p14="http://schemas.microsoft.com/office/powerpoint/2010/main" val="4163134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33</a:t>
            </a:fld>
            <a:endParaRPr lang="ru-RU"/>
          </a:p>
        </p:txBody>
      </p:sp>
    </p:spTree>
    <p:extLst>
      <p:ext uri="{BB962C8B-B14F-4D97-AF65-F5344CB8AC3E}">
        <p14:creationId xmlns:p14="http://schemas.microsoft.com/office/powerpoint/2010/main" val="3077415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34</a:t>
            </a:fld>
            <a:endParaRPr lang="ru-RU"/>
          </a:p>
        </p:txBody>
      </p:sp>
    </p:spTree>
    <p:extLst>
      <p:ext uri="{BB962C8B-B14F-4D97-AF65-F5344CB8AC3E}">
        <p14:creationId xmlns:p14="http://schemas.microsoft.com/office/powerpoint/2010/main" val="266415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35</a:t>
            </a:fld>
            <a:endParaRPr lang="ru-RU"/>
          </a:p>
        </p:txBody>
      </p:sp>
    </p:spTree>
    <p:extLst>
      <p:ext uri="{BB962C8B-B14F-4D97-AF65-F5344CB8AC3E}">
        <p14:creationId xmlns:p14="http://schemas.microsoft.com/office/powerpoint/2010/main" val="2210102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36</a:t>
            </a:fld>
            <a:endParaRPr lang="ru-RU"/>
          </a:p>
        </p:txBody>
      </p:sp>
    </p:spTree>
    <p:extLst>
      <p:ext uri="{BB962C8B-B14F-4D97-AF65-F5344CB8AC3E}">
        <p14:creationId xmlns:p14="http://schemas.microsoft.com/office/powerpoint/2010/main" val="986429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37</a:t>
            </a:fld>
            <a:endParaRPr lang="ru-RU"/>
          </a:p>
        </p:txBody>
      </p:sp>
    </p:spTree>
    <p:extLst>
      <p:ext uri="{BB962C8B-B14F-4D97-AF65-F5344CB8AC3E}">
        <p14:creationId xmlns:p14="http://schemas.microsoft.com/office/powerpoint/2010/main" val="1397437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38</a:t>
            </a:fld>
            <a:endParaRPr lang="ru-RU"/>
          </a:p>
        </p:txBody>
      </p:sp>
    </p:spTree>
    <p:extLst>
      <p:ext uri="{BB962C8B-B14F-4D97-AF65-F5344CB8AC3E}">
        <p14:creationId xmlns:p14="http://schemas.microsoft.com/office/powerpoint/2010/main" val="276565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39</a:t>
            </a:fld>
            <a:endParaRPr lang="ru-RU"/>
          </a:p>
        </p:txBody>
      </p:sp>
    </p:spTree>
    <p:extLst>
      <p:ext uri="{BB962C8B-B14F-4D97-AF65-F5344CB8AC3E}">
        <p14:creationId xmlns:p14="http://schemas.microsoft.com/office/powerpoint/2010/main" val="1465782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40</a:t>
            </a:fld>
            <a:endParaRPr lang="ru-RU"/>
          </a:p>
        </p:txBody>
      </p:sp>
    </p:spTree>
    <p:extLst>
      <p:ext uri="{BB962C8B-B14F-4D97-AF65-F5344CB8AC3E}">
        <p14:creationId xmlns:p14="http://schemas.microsoft.com/office/powerpoint/2010/main" val="3651376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5</a:t>
            </a:fld>
            <a:endParaRPr lang="ru-RU"/>
          </a:p>
        </p:txBody>
      </p:sp>
    </p:spTree>
    <p:extLst>
      <p:ext uri="{BB962C8B-B14F-4D97-AF65-F5344CB8AC3E}">
        <p14:creationId xmlns:p14="http://schemas.microsoft.com/office/powerpoint/2010/main" val="2292976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41</a:t>
            </a:fld>
            <a:endParaRPr lang="ru-RU"/>
          </a:p>
        </p:txBody>
      </p:sp>
    </p:spTree>
    <p:extLst>
      <p:ext uri="{BB962C8B-B14F-4D97-AF65-F5344CB8AC3E}">
        <p14:creationId xmlns:p14="http://schemas.microsoft.com/office/powerpoint/2010/main" val="1290016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42</a:t>
            </a:fld>
            <a:endParaRPr lang="ru-RU"/>
          </a:p>
        </p:txBody>
      </p:sp>
    </p:spTree>
    <p:extLst>
      <p:ext uri="{BB962C8B-B14F-4D97-AF65-F5344CB8AC3E}">
        <p14:creationId xmlns:p14="http://schemas.microsoft.com/office/powerpoint/2010/main" val="2973679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43</a:t>
            </a:fld>
            <a:endParaRPr lang="ru-RU"/>
          </a:p>
        </p:txBody>
      </p:sp>
    </p:spTree>
    <p:extLst>
      <p:ext uri="{BB962C8B-B14F-4D97-AF65-F5344CB8AC3E}">
        <p14:creationId xmlns:p14="http://schemas.microsoft.com/office/powerpoint/2010/main" val="231781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44</a:t>
            </a:fld>
            <a:endParaRPr lang="ru-RU"/>
          </a:p>
        </p:txBody>
      </p:sp>
    </p:spTree>
    <p:extLst>
      <p:ext uri="{BB962C8B-B14F-4D97-AF65-F5344CB8AC3E}">
        <p14:creationId xmlns:p14="http://schemas.microsoft.com/office/powerpoint/2010/main" val="1056702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45</a:t>
            </a:fld>
            <a:endParaRPr lang="ru-RU"/>
          </a:p>
        </p:txBody>
      </p:sp>
    </p:spTree>
    <p:extLst>
      <p:ext uri="{BB962C8B-B14F-4D97-AF65-F5344CB8AC3E}">
        <p14:creationId xmlns:p14="http://schemas.microsoft.com/office/powerpoint/2010/main" val="782769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46</a:t>
            </a:fld>
            <a:endParaRPr lang="ru-RU"/>
          </a:p>
        </p:txBody>
      </p:sp>
    </p:spTree>
    <p:extLst>
      <p:ext uri="{BB962C8B-B14F-4D97-AF65-F5344CB8AC3E}">
        <p14:creationId xmlns:p14="http://schemas.microsoft.com/office/powerpoint/2010/main" val="1492459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47</a:t>
            </a:fld>
            <a:endParaRPr lang="ru-RU"/>
          </a:p>
        </p:txBody>
      </p:sp>
    </p:spTree>
    <p:extLst>
      <p:ext uri="{BB962C8B-B14F-4D97-AF65-F5344CB8AC3E}">
        <p14:creationId xmlns:p14="http://schemas.microsoft.com/office/powerpoint/2010/main" val="1081957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48</a:t>
            </a:fld>
            <a:endParaRPr lang="ru-RU"/>
          </a:p>
        </p:txBody>
      </p:sp>
    </p:spTree>
    <p:extLst>
      <p:ext uri="{BB962C8B-B14F-4D97-AF65-F5344CB8AC3E}">
        <p14:creationId xmlns:p14="http://schemas.microsoft.com/office/powerpoint/2010/main" val="2546529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49</a:t>
            </a:fld>
            <a:endParaRPr lang="ru-RU"/>
          </a:p>
        </p:txBody>
      </p:sp>
    </p:spTree>
    <p:extLst>
      <p:ext uri="{BB962C8B-B14F-4D97-AF65-F5344CB8AC3E}">
        <p14:creationId xmlns:p14="http://schemas.microsoft.com/office/powerpoint/2010/main" val="20288226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50</a:t>
            </a:fld>
            <a:endParaRPr lang="ru-RU"/>
          </a:p>
        </p:txBody>
      </p:sp>
    </p:spTree>
    <p:extLst>
      <p:ext uri="{BB962C8B-B14F-4D97-AF65-F5344CB8AC3E}">
        <p14:creationId xmlns:p14="http://schemas.microsoft.com/office/powerpoint/2010/main" val="296716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6</a:t>
            </a:fld>
            <a:endParaRPr lang="ru-RU"/>
          </a:p>
        </p:txBody>
      </p:sp>
    </p:spTree>
    <p:extLst>
      <p:ext uri="{BB962C8B-B14F-4D97-AF65-F5344CB8AC3E}">
        <p14:creationId xmlns:p14="http://schemas.microsoft.com/office/powerpoint/2010/main" val="3183079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51</a:t>
            </a:fld>
            <a:endParaRPr lang="ru-RU"/>
          </a:p>
        </p:txBody>
      </p:sp>
    </p:spTree>
    <p:extLst>
      <p:ext uri="{BB962C8B-B14F-4D97-AF65-F5344CB8AC3E}">
        <p14:creationId xmlns:p14="http://schemas.microsoft.com/office/powerpoint/2010/main" val="26967967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52</a:t>
            </a:fld>
            <a:endParaRPr lang="ru-RU"/>
          </a:p>
        </p:txBody>
      </p:sp>
    </p:spTree>
    <p:extLst>
      <p:ext uri="{BB962C8B-B14F-4D97-AF65-F5344CB8AC3E}">
        <p14:creationId xmlns:p14="http://schemas.microsoft.com/office/powerpoint/2010/main" val="778054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53</a:t>
            </a:fld>
            <a:endParaRPr lang="ru-RU"/>
          </a:p>
        </p:txBody>
      </p:sp>
    </p:spTree>
    <p:extLst>
      <p:ext uri="{BB962C8B-B14F-4D97-AF65-F5344CB8AC3E}">
        <p14:creationId xmlns:p14="http://schemas.microsoft.com/office/powerpoint/2010/main" val="31301954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54</a:t>
            </a:fld>
            <a:endParaRPr lang="ru-RU"/>
          </a:p>
        </p:txBody>
      </p:sp>
    </p:spTree>
    <p:extLst>
      <p:ext uri="{BB962C8B-B14F-4D97-AF65-F5344CB8AC3E}">
        <p14:creationId xmlns:p14="http://schemas.microsoft.com/office/powerpoint/2010/main" val="3062163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55</a:t>
            </a:fld>
            <a:endParaRPr lang="ru-RU"/>
          </a:p>
        </p:txBody>
      </p:sp>
    </p:spTree>
    <p:extLst>
      <p:ext uri="{BB962C8B-B14F-4D97-AF65-F5344CB8AC3E}">
        <p14:creationId xmlns:p14="http://schemas.microsoft.com/office/powerpoint/2010/main" val="2358324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56</a:t>
            </a:fld>
            <a:endParaRPr lang="ru-RU"/>
          </a:p>
        </p:txBody>
      </p:sp>
    </p:spTree>
    <p:extLst>
      <p:ext uri="{BB962C8B-B14F-4D97-AF65-F5344CB8AC3E}">
        <p14:creationId xmlns:p14="http://schemas.microsoft.com/office/powerpoint/2010/main" val="471763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57</a:t>
            </a:fld>
            <a:endParaRPr lang="ru-RU"/>
          </a:p>
        </p:txBody>
      </p:sp>
    </p:spTree>
    <p:extLst>
      <p:ext uri="{BB962C8B-B14F-4D97-AF65-F5344CB8AC3E}">
        <p14:creationId xmlns:p14="http://schemas.microsoft.com/office/powerpoint/2010/main" val="1557798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58</a:t>
            </a:fld>
            <a:endParaRPr lang="ru-RU"/>
          </a:p>
        </p:txBody>
      </p:sp>
    </p:spTree>
    <p:extLst>
      <p:ext uri="{BB962C8B-B14F-4D97-AF65-F5344CB8AC3E}">
        <p14:creationId xmlns:p14="http://schemas.microsoft.com/office/powerpoint/2010/main" val="2045448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59</a:t>
            </a:fld>
            <a:endParaRPr lang="ru-RU"/>
          </a:p>
        </p:txBody>
      </p:sp>
    </p:spTree>
    <p:extLst>
      <p:ext uri="{BB962C8B-B14F-4D97-AF65-F5344CB8AC3E}">
        <p14:creationId xmlns:p14="http://schemas.microsoft.com/office/powerpoint/2010/main" val="17537363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60</a:t>
            </a:fld>
            <a:endParaRPr lang="ru-RU"/>
          </a:p>
        </p:txBody>
      </p:sp>
    </p:spTree>
    <p:extLst>
      <p:ext uri="{BB962C8B-B14F-4D97-AF65-F5344CB8AC3E}">
        <p14:creationId xmlns:p14="http://schemas.microsoft.com/office/powerpoint/2010/main" val="3970447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7</a:t>
            </a:fld>
            <a:endParaRPr lang="ru-RU"/>
          </a:p>
        </p:txBody>
      </p:sp>
    </p:spTree>
    <p:extLst>
      <p:ext uri="{BB962C8B-B14F-4D97-AF65-F5344CB8AC3E}">
        <p14:creationId xmlns:p14="http://schemas.microsoft.com/office/powerpoint/2010/main" val="764794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61</a:t>
            </a:fld>
            <a:endParaRPr lang="ru-RU"/>
          </a:p>
        </p:txBody>
      </p:sp>
    </p:spTree>
    <p:extLst>
      <p:ext uri="{BB962C8B-B14F-4D97-AF65-F5344CB8AC3E}">
        <p14:creationId xmlns:p14="http://schemas.microsoft.com/office/powerpoint/2010/main" val="2612441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62</a:t>
            </a:fld>
            <a:endParaRPr lang="ru-RU"/>
          </a:p>
        </p:txBody>
      </p:sp>
    </p:spTree>
    <p:extLst>
      <p:ext uri="{BB962C8B-B14F-4D97-AF65-F5344CB8AC3E}">
        <p14:creationId xmlns:p14="http://schemas.microsoft.com/office/powerpoint/2010/main" val="24628595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63</a:t>
            </a:fld>
            <a:endParaRPr lang="ru-RU"/>
          </a:p>
        </p:txBody>
      </p:sp>
    </p:spTree>
    <p:extLst>
      <p:ext uri="{BB962C8B-B14F-4D97-AF65-F5344CB8AC3E}">
        <p14:creationId xmlns:p14="http://schemas.microsoft.com/office/powerpoint/2010/main" val="2841728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64</a:t>
            </a:fld>
            <a:endParaRPr lang="ru-RU"/>
          </a:p>
        </p:txBody>
      </p:sp>
    </p:spTree>
    <p:extLst>
      <p:ext uri="{BB962C8B-B14F-4D97-AF65-F5344CB8AC3E}">
        <p14:creationId xmlns:p14="http://schemas.microsoft.com/office/powerpoint/2010/main" val="3470790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65</a:t>
            </a:fld>
            <a:endParaRPr lang="ru-RU"/>
          </a:p>
        </p:txBody>
      </p:sp>
    </p:spTree>
    <p:extLst>
      <p:ext uri="{BB962C8B-B14F-4D97-AF65-F5344CB8AC3E}">
        <p14:creationId xmlns:p14="http://schemas.microsoft.com/office/powerpoint/2010/main" val="131512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66</a:t>
            </a:fld>
            <a:endParaRPr lang="ru-RU"/>
          </a:p>
        </p:txBody>
      </p:sp>
    </p:spTree>
    <p:extLst>
      <p:ext uri="{BB962C8B-B14F-4D97-AF65-F5344CB8AC3E}">
        <p14:creationId xmlns:p14="http://schemas.microsoft.com/office/powerpoint/2010/main" val="11234858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67</a:t>
            </a:fld>
            <a:endParaRPr lang="ru-RU"/>
          </a:p>
        </p:txBody>
      </p:sp>
    </p:spTree>
    <p:extLst>
      <p:ext uri="{BB962C8B-B14F-4D97-AF65-F5344CB8AC3E}">
        <p14:creationId xmlns:p14="http://schemas.microsoft.com/office/powerpoint/2010/main" val="204628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68</a:t>
            </a:fld>
            <a:endParaRPr lang="ru-RU"/>
          </a:p>
        </p:txBody>
      </p:sp>
    </p:spTree>
    <p:extLst>
      <p:ext uri="{BB962C8B-B14F-4D97-AF65-F5344CB8AC3E}">
        <p14:creationId xmlns:p14="http://schemas.microsoft.com/office/powerpoint/2010/main" val="34575281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69</a:t>
            </a:fld>
            <a:endParaRPr lang="ru-RU"/>
          </a:p>
        </p:txBody>
      </p:sp>
    </p:spTree>
    <p:extLst>
      <p:ext uri="{BB962C8B-B14F-4D97-AF65-F5344CB8AC3E}">
        <p14:creationId xmlns:p14="http://schemas.microsoft.com/office/powerpoint/2010/main" val="1048610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70</a:t>
            </a:fld>
            <a:endParaRPr lang="ru-RU"/>
          </a:p>
        </p:txBody>
      </p:sp>
    </p:spTree>
    <p:extLst>
      <p:ext uri="{BB962C8B-B14F-4D97-AF65-F5344CB8AC3E}">
        <p14:creationId xmlns:p14="http://schemas.microsoft.com/office/powerpoint/2010/main" val="770472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8</a:t>
            </a:fld>
            <a:endParaRPr lang="ru-RU"/>
          </a:p>
        </p:txBody>
      </p:sp>
    </p:spTree>
    <p:extLst>
      <p:ext uri="{BB962C8B-B14F-4D97-AF65-F5344CB8AC3E}">
        <p14:creationId xmlns:p14="http://schemas.microsoft.com/office/powerpoint/2010/main" val="1282920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71</a:t>
            </a:fld>
            <a:endParaRPr lang="ru-RU"/>
          </a:p>
        </p:txBody>
      </p:sp>
    </p:spTree>
    <p:extLst>
      <p:ext uri="{BB962C8B-B14F-4D97-AF65-F5344CB8AC3E}">
        <p14:creationId xmlns:p14="http://schemas.microsoft.com/office/powerpoint/2010/main" val="3617627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72</a:t>
            </a:fld>
            <a:endParaRPr lang="ru-RU"/>
          </a:p>
        </p:txBody>
      </p:sp>
    </p:spTree>
    <p:extLst>
      <p:ext uri="{BB962C8B-B14F-4D97-AF65-F5344CB8AC3E}">
        <p14:creationId xmlns:p14="http://schemas.microsoft.com/office/powerpoint/2010/main" val="1955841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73</a:t>
            </a:fld>
            <a:endParaRPr lang="ru-RU"/>
          </a:p>
        </p:txBody>
      </p:sp>
    </p:spTree>
    <p:extLst>
      <p:ext uri="{BB962C8B-B14F-4D97-AF65-F5344CB8AC3E}">
        <p14:creationId xmlns:p14="http://schemas.microsoft.com/office/powerpoint/2010/main" val="4385611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74</a:t>
            </a:fld>
            <a:endParaRPr lang="ru-RU"/>
          </a:p>
        </p:txBody>
      </p:sp>
    </p:spTree>
    <p:extLst>
      <p:ext uri="{BB962C8B-B14F-4D97-AF65-F5344CB8AC3E}">
        <p14:creationId xmlns:p14="http://schemas.microsoft.com/office/powerpoint/2010/main" val="2498177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75</a:t>
            </a:fld>
            <a:endParaRPr lang="ru-RU"/>
          </a:p>
        </p:txBody>
      </p:sp>
    </p:spTree>
    <p:extLst>
      <p:ext uri="{BB962C8B-B14F-4D97-AF65-F5344CB8AC3E}">
        <p14:creationId xmlns:p14="http://schemas.microsoft.com/office/powerpoint/2010/main" val="7117273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76</a:t>
            </a:fld>
            <a:endParaRPr lang="ru-RU"/>
          </a:p>
        </p:txBody>
      </p:sp>
    </p:spTree>
    <p:extLst>
      <p:ext uri="{BB962C8B-B14F-4D97-AF65-F5344CB8AC3E}">
        <p14:creationId xmlns:p14="http://schemas.microsoft.com/office/powerpoint/2010/main" val="826761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77</a:t>
            </a:fld>
            <a:endParaRPr lang="ru-RU"/>
          </a:p>
        </p:txBody>
      </p:sp>
    </p:spTree>
    <p:extLst>
      <p:ext uri="{BB962C8B-B14F-4D97-AF65-F5344CB8AC3E}">
        <p14:creationId xmlns:p14="http://schemas.microsoft.com/office/powerpoint/2010/main" val="28196464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78</a:t>
            </a:fld>
            <a:endParaRPr lang="ru-RU"/>
          </a:p>
        </p:txBody>
      </p:sp>
    </p:spTree>
    <p:extLst>
      <p:ext uri="{BB962C8B-B14F-4D97-AF65-F5344CB8AC3E}">
        <p14:creationId xmlns:p14="http://schemas.microsoft.com/office/powerpoint/2010/main" val="28002384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79</a:t>
            </a:fld>
            <a:endParaRPr lang="ru-RU"/>
          </a:p>
        </p:txBody>
      </p:sp>
    </p:spTree>
    <p:extLst>
      <p:ext uri="{BB962C8B-B14F-4D97-AF65-F5344CB8AC3E}">
        <p14:creationId xmlns:p14="http://schemas.microsoft.com/office/powerpoint/2010/main" val="35881064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80</a:t>
            </a:fld>
            <a:endParaRPr lang="ru-RU"/>
          </a:p>
        </p:txBody>
      </p:sp>
    </p:spTree>
    <p:extLst>
      <p:ext uri="{BB962C8B-B14F-4D97-AF65-F5344CB8AC3E}">
        <p14:creationId xmlns:p14="http://schemas.microsoft.com/office/powerpoint/2010/main" val="2277877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9</a:t>
            </a:fld>
            <a:endParaRPr lang="ru-RU"/>
          </a:p>
        </p:txBody>
      </p:sp>
    </p:spTree>
    <p:extLst>
      <p:ext uri="{BB962C8B-B14F-4D97-AF65-F5344CB8AC3E}">
        <p14:creationId xmlns:p14="http://schemas.microsoft.com/office/powerpoint/2010/main" val="32380554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81</a:t>
            </a:fld>
            <a:endParaRPr lang="ru-RU"/>
          </a:p>
        </p:txBody>
      </p:sp>
    </p:spTree>
    <p:extLst>
      <p:ext uri="{BB962C8B-B14F-4D97-AF65-F5344CB8AC3E}">
        <p14:creationId xmlns:p14="http://schemas.microsoft.com/office/powerpoint/2010/main" val="33561188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82</a:t>
            </a:fld>
            <a:endParaRPr lang="ru-RU"/>
          </a:p>
        </p:txBody>
      </p:sp>
    </p:spTree>
    <p:extLst>
      <p:ext uri="{BB962C8B-B14F-4D97-AF65-F5344CB8AC3E}">
        <p14:creationId xmlns:p14="http://schemas.microsoft.com/office/powerpoint/2010/main" val="17374272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83</a:t>
            </a:fld>
            <a:endParaRPr lang="ru-RU"/>
          </a:p>
        </p:txBody>
      </p:sp>
    </p:spTree>
    <p:extLst>
      <p:ext uri="{BB962C8B-B14F-4D97-AF65-F5344CB8AC3E}">
        <p14:creationId xmlns:p14="http://schemas.microsoft.com/office/powerpoint/2010/main" val="11024323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84</a:t>
            </a:fld>
            <a:endParaRPr lang="ru-RU"/>
          </a:p>
        </p:txBody>
      </p:sp>
    </p:spTree>
    <p:extLst>
      <p:ext uri="{BB962C8B-B14F-4D97-AF65-F5344CB8AC3E}">
        <p14:creationId xmlns:p14="http://schemas.microsoft.com/office/powerpoint/2010/main" val="38581324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85</a:t>
            </a:fld>
            <a:endParaRPr lang="ru-RU"/>
          </a:p>
        </p:txBody>
      </p:sp>
    </p:spTree>
    <p:extLst>
      <p:ext uri="{BB962C8B-B14F-4D97-AF65-F5344CB8AC3E}">
        <p14:creationId xmlns:p14="http://schemas.microsoft.com/office/powerpoint/2010/main" val="21207336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86</a:t>
            </a:fld>
            <a:endParaRPr lang="ru-RU"/>
          </a:p>
        </p:txBody>
      </p:sp>
    </p:spTree>
    <p:extLst>
      <p:ext uri="{BB962C8B-B14F-4D97-AF65-F5344CB8AC3E}">
        <p14:creationId xmlns:p14="http://schemas.microsoft.com/office/powerpoint/2010/main" val="13377476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87</a:t>
            </a:fld>
            <a:endParaRPr lang="ru-RU"/>
          </a:p>
        </p:txBody>
      </p:sp>
    </p:spTree>
    <p:extLst>
      <p:ext uri="{BB962C8B-B14F-4D97-AF65-F5344CB8AC3E}">
        <p14:creationId xmlns:p14="http://schemas.microsoft.com/office/powerpoint/2010/main" val="9355927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88</a:t>
            </a:fld>
            <a:endParaRPr lang="ru-RU"/>
          </a:p>
        </p:txBody>
      </p:sp>
    </p:spTree>
    <p:extLst>
      <p:ext uri="{BB962C8B-B14F-4D97-AF65-F5344CB8AC3E}">
        <p14:creationId xmlns:p14="http://schemas.microsoft.com/office/powerpoint/2010/main" val="15992827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89</a:t>
            </a:fld>
            <a:endParaRPr lang="ru-RU"/>
          </a:p>
        </p:txBody>
      </p:sp>
    </p:spTree>
    <p:extLst>
      <p:ext uri="{BB962C8B-B14F-4D97-AF65-F5344CB8AC3E}">
        <p14:creationId xmlns:p14="http://schemas.microsoft.com/office/powerpoint/2010/main" val="887482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90</a:t>
            </a:fld>
            <a:endParaRPr lang="ru-RU"/>
          </a:p>
        </p:txBody>
      </p:sp>
    </p:spTree>
    <p:extLst>
      <p:ext uri="{BB962C8B-B14F-4D97-AF65-F5344CB8AC3E}">
        <p14:creationId xmlns:p14="http://schemas.microsoft.com/office/powerpoint/2010/main" val="251240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10</a:t>
            </a:fld>
            <a:endParaRPr lang="ru-RU"/>
          </a:p>
        </p:txBody>
      </p:sp>
    </p:spTree>
    <p:extLst>
      <p:ext uri="{BB962C8B-B14F-4D97-AF65-F5344CB8AC3E}">
        <p14:creationId xmlns:p14="http://schemas.microsoft.com/office/powerpoint/2010/main" val="19921168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91</a:t>
            </a:fld>
            <a:endParaRPr lang="ru-RU"/>
          </a:p>
        </p:txBody>
      </p:sp>
    </p:spTree>
    <p:extLst>
      <p:ext uri="{BB962C8B-B14F-4D97-AF65-F5344CB8AC3E}">
        <p14:creationId xmlns:p14="http://schemas.microsoft.com/office/powerpoint/2010/main" val="24636802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92</a:t>
            </a:fld>
            <a:endParaRPr lang="ru-RU"/>
          </a:p>
        </p:txBody>
      </p:sp>
    </p:spTree>
    <p:extLst>
      <p:ext uri="{BB962C8B-B14F-4D97-AF65-F5344CB8AC3E}">
        <p14:creationId xmlns:p14="http://schemas.microsoft.com/office/powerpoint/2010/main" val="4945727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93</a:t>
            </a:fld>
            <a:endParaRPr lang="ru-RU"/>
          </a:p>
        </p:txBody>
      </p:sp>
    </p:spTree>
    <p:extLst>
      <p:ext uri="{BB962C8B-B14F-4D97-AF65-F5344CB8AC3E}">
        <p14:creationId xmlns:p14="http://schemas.microsoft.com/office/powerpoint/2010/main" val="30086215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94</a:t>
            </a:fld>
            <a:endParaRPr lang="ru-RU"/>
          </a:p>
        </p:txBody>
      </p:sp>
    </p:spTree>
    <p:extLst>
      <p:ext uri="{BB962C8B-B14F-4D97-AF65-F5344CB8AC3E}">
        <p14:creationId xmlns:p14="http://schemas.microsoft.com/office/powerpoint/2010/main" val="31980373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95</a:t>
            </a:fld>
            <a:endParaRPr lang="ru-RU"/>
          </a:p>
        </p:txBody>
      </p:sp>
    </p:spTree>
    <p:extLst>
      <p:ext uri="{BB962C8B-B14F-4D97-AF65-F5344CB8AC3E}">
        <p14:creationId xmlns:p14="http://schemas.microsoft.com/office/powerpoint/2010/main" val="18141732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96</a:t>
            </a:fld>
            <a:endParaRPr lang="ru-RU"/>
          </a:p>
        </p:txBody>
      </p:sp>
    </p:spTree>
    <p:extLst>
      <p:ext uri="{BB962C8B-B14F-4D97-AF65-F5344CB8AC3E}">
        <p14:creationId xmlns:p14="http://schemas.microsoft.com/office/powerpoint/2010/main" val="10110151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97</a:t>
            </a:fld>
            <a:endParaRPr lang="ru-RU"/>
          </a:p>
        </p:txBody>
      </p:sp>
    </p:spTree>
    <p:extLst>
      <p:ext uri="{BB962C8B-B14F-4D97-AF65-F5344CB8AC3E}">
        <p14:creationId xmlns:p14="http://schemas.microsoft.com/office/powerpoint/2010/main" val="8274202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98</a:t>
            </a:fld>
            <a:endParaRPr lang="ru-RU"/>
          </a:p>
        </p:txBody>
      </p:sp>
    </p:spTree>
    <p:extLst>
      <p:ext uri="{BB962C8B-B14F-4D97-AF65-F5344CB8AC3E}">
        <p14:creationId xmlns:p14="http://schemas.microsoft.com/office/powerpoint/2010/main" val="21103322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99</a:t>
            </a:fld>
            <a:endParaRPr lang="ru-RU"/>
          </a:p>
        </p:txBody>
      </p:sp>
    </p:spTree>
    <p:extLst>
      <p:ext uri="{BB962C8B-B14F-4D97-AF65-F5344CB8AC3E}">
        <p14:creationId xmlns:p14="http://schemas.microsoft.com/office/powerpoint/2010/main" val="21585970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A96020D-938C-4A33-BB99-6D2847464107}" type="slidenum">
              <a:rPr lang="ru-RU" smtClean="0"/>
              <a:t>100</a:t>
            </a:fld>
            <a:endParaRPr lang="ru-RU"/>
          </a:p>
        </p:txBody>
      </p:sp>
    </p:spTree>
    <p:extLst>
      <p:ext uri="{BB962C8B-B14F-4D97-AF65-F5344CB8AC3E}">
        <p14:creationId xmlns:p14="http://schemas.microsoft.com/office/powerpoint/2010/main" val="4162144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69" y="316229"/>
            <a:ext cx="10951260"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5/5/2023</a:t>
            </a:fld>
            <a:endParaRPr lang="en-US"/>
          </a:p>
        </p:txBody>
      </p:sp>
      <p:sp>
        <p:nvSpPr>
          <p:cNvPr id="6" name="Holder 6"/>
          <p:cNvSpPr>
            <a:spLocks noGrp="1"/>
          </p:cNvSpPr>
          <p:nvPr>
            <p:ph type="sldNum" sz="quarter" idx="7"/>
          </p:nvPr>
        </p:nvSpPr>
        <p:spPr/>
        <p:txBody>
          <a:bodyPr lIns="0" tIns="0" rIns="0" bIns="0"/>
          <a:lstStyle>
            <a:lvl1pPr>
              <a:defRPr sz="2400" b="1" i="0">
                <a:solidFill>
                  <a:schemeClr val="bg1"/>
                </a:solidFill>
                <a:latin typeface="Arial"/>
                <a:cs typeface="Arial"/>
              </a:defRPr>
            </a:lvl1pPr>
          </a:lstStyle>
          <a:p>
            <a:pPr marL="38100">
              <a:lnSpc>
                <a:spcPts val="2755"/>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964F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5/5/2023</a:t>
            </a:fld>
            <a:endParaRPr lang="en-US"/>
          </a:p>
        </p:txBody>
      </p:sp>
      <p:sp>
        <p:nvSpPr>
          <p:cNvPr id="6" name="Holder 6"/>
          <p:cNvSpPr>
            <a:spLocks noGrp="1"/>
          </p:cNvSpPr>
          <p:nvPr>
            <p:ph type="sldNum" sz="quarter" idx="7"/>
          </p:nvPr>
        </p:nvSpPr>
        <p:spPr/>
        <p:txBody>
          <a:bodyPr lIns="0" tIns="0" rIns="0" bIns="0"/>
          <a:lstStyle>
            <a:lvl1pPr>
              <a:defRPr sz="2400" b="1" i="0">
                <a:solidFill>
                  <a:schemeClr val="bg1"/>
                </a:solidFill>
                <a:latin typeface="Arial"/>
                <a:cs typeface="Arial"/>
              </a:defRPr>
            </a:lvl1pPr>
          </a:lstStyle>
          <a:p>
            <a:pPr marL="38100">
              <a:lnSpc>
                <a:spcPts val="2755"/>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964FF"/>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5/5/2023</a:t>
            </a:fld>
            <a:endParaRPr lang="en-US"/>
          </a:p>
        </p:txBody>
      </p:sp>
      <p:sp>
        <p:nvSpPr>
          <p:cNvPr id="7" name="Holder 7"/>
          <p:cNvSpPr>
            <a:spLocks noGrp="1"/>
          </p:cNvSpPr>
          <p:nvPr>
            <p:ph type="sldNum" sz="quarter" idx="7"/>
          </p:nvPr>
        </p:nvSpPr>
        <p:spPr/>
        <p:txBody>
          <a:bodyPr lIns="0" tIns="0" rIns="0" bIns="0"/>
          <a:lstStyle>
            <a:lvl1pPr>
              <a:defRPr sz="2400" b="1" i="0">
                <a:solidFill>
                  <a:schemeClr val="bg1"/>
                </a:solidFill>
                <a:latin typeface="Arial"/>
                <a:cs typeface="Arial"/>
              </a:defRPr>
            </a:lvl1pPr>
          </a:lstStyle>
          <a:p>
            <a:pPr marL="38100">
              <a:lnSpc>
                <a:spcPts val="2755"/>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964F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5/5/2023</a:t>
            </a:fld>
            <a:endParaRPr lang="en-US"/>
          </a:p>
        </p:txBody>
      </p:sp>
      <p:sp>
        <p:nvSpPr>
          <p:cNvPr id="5" name="Holder 5"/>
          <p:cNvSpPr>
            <a:spLocks noGrp="1"/>
          </p:cNvSpPr>
          <p:nvPr>
            <p:ph type="sldNum" sz="quarter" idx="7"/>
          </p:nvPr>
        </p:nvSpPr>
        <p:spPr/>
        <p:txBody>
          <a:bodyPr lIns="0" tIns="0" rIns="0" bIns="0"/>
          <a:lstStyle>
            <a:lvl1pPr>
              <a:defRPr sz="2400" b="1" i="0">
                <a:solidFill>
                  <a:schemeClr val="bg1"/>
                </a:solidFill>
                <a:latin typeface="Arial"/>
                <a:cs typeface="Arial"/>
              </a:defRPr>
            </a:lvl1pPr>
          </a:lstStyle>
          <a:p>
            <a:pPr marL="38100">
              <a:lnSpc>
                <a:spcPts val="2755"/>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4706111" cy="6857998"/>
          </a:xfrm>
          <a:prstGeom prst="rect">
            <a:avLst/>
          </a:prstGeom>
        </p:spPr>
      </p:pic>
      <p:pic>
        <p:nvPicPr>
          <p:cNvPr id="17" name="bg object 17"/>
          <p:cNvPicPr/>
          <p:nvPr/>
        </p:nvPicPr>
        <p:blipFill>
          <a:blip r:embed="rId3" cstate="print"/>
          <a:stretch>
            <a:fillRect/>
          </a:stretch>
        </p:blipFill>
        <p:spPr>
          <a:xfrm>
            <a:off x="6205557" y="1848151"/>
            <a:ext cx="152963" cy="207244"/>
          </a:xfrm>
          <a:prstGeom prst="rect">
            <a:avLst/>
          </a:prstGeom>
        </p:spPr>
      </p:pic>
      <p:pic>
        <p:nvPicPr>
          <p:cNvPr id="18" name="bg object 18"/>
          <p:cNvPicPr/>
          <p:nvPr/>
        </p:nvPicPr>
        <p:blipFill>
          <a:blip r:embed="rId4" cstate="print"/>
          <a:stretch>
            <a:fillRect/>
          </a:stretch>
        </p:blipFill>
        <p:spPr>
          <a:xfrm>
            <a:off x="6613415" y="1848151"/>
            <a:ext cx="179556" cy="207244"/>
          </a:xfrm>
          <a:prstGeom prst="rect">
            <a:avLst/>
          </a:prstGeom>
        </p:spPr>
      </p:pic>
      <p:sp>
        <p:nvSpPr>
          <p:cNvPr id="19" name="bg object 19"/>
          <p:cNvSpPr/>
          <p:nvPr/>
        </p:nvSpPr>
        <p:spPr>
          <a:xfrm>
            <a:off x="7058638" y="1767988"/>
            <a:ext cx="22860" cy="283845"/>
          </a:xfrm>
          <a:custGeom>
            <a:avLst/>
            <a:gdLst/>
            <a:ahLst/>
            <a:cxnLst/>
            <a:rect l="l" t="t" r="r" b="b"/>
            <a:pathLst>
              <a:path w="22859" h="283844">
                <a:moveTo>
                  <a:pt x="22300" y="0"/>
                </a:moveTo>
                <a:lnTo>
                  <a:pt x="0" y="0"/>
                </a:lnTo>
                <a:lnTo>
                  <a:pt x="0" y="283711"/>
                </a:lnTo>
                <a:lnTo>
                  <a:pt x="22300" y="283711"/>
                </a:lnTo>
                <a:lnTo>
                  <a:pt x="22300" y="0"/>
                </a:lnTo>
                <a:close/>
              </a:path>
            </a:pathLst>
          </a:custGeom>
          <a:solidFill>
            <a:srgbClr val="303948"/>
          </a:solidFill>
        </p:spPr>
        <p:txBody>
          <a:bodyPr wrap="square" lIns="0" tIns="0" rIns="0" bIns="0" rtlCol="0"/>
          <a:lstStyle/>
          <a:p>
            <a:endParaRPr/>
          </a:p>
        </p:txBody>
      </p:sp>
      <p:pic>
        <p:nvPicPr>
          <p:cNvPr id="20" name="bg object 20"/>
          <p:cNvPicPr/>
          <p:nvPr/>
        </p:nvPicPr>
        <p:blipFill>
          <a:blip r:embed="rId5" cstate="print"/>
          <a:stretch>
            <a:fillRect/>
          </a:stretch>
        </p:blipFill>
        <p:spPr>
          <a:xfrm>
            <a:off x="7357778" y="1851845"/>
            <a:ext cx="152031" cy="203550"/>
          </a:xfrm>
          <a:prstGeom prst="rect">
            <a:avLst/>
          </a:prstGeom>
        </p:spPr>
      </p:pic>
      <p:sp>
        <p:nvSpPr>
          <p:cNvPr id="21" name="bg object 21"/>
          <p:cNvSpPr/>
          <p:nvPr/>
        </p:nvSpPr>
        <p:spPr>
          <a:xfrm>
            <a:off x="7760044" y="1800682"/>
            <a:ext cx="104775" cy="255270"/>
          </a:xfrm>
          <a:custGeom>
            <a:avLst/>
            <a:gdLst/>
            <a:ahLst/>
            <a:cxnLst/>
            <a:rect l="l" t="t" r="r" b="b"/>
            <a:pathLst>
              <a:path w="104775" h="255269">
                <a:moveTo>
                  <a:pt x="59312" y="0"/>
                </a:moveTo>
                <a:lnTo>
                  <a:pt x="36975" y="0"/>
                </a:lnTo>
                <a:lnTo>
                  <a:pt x="36975" y="51163"/>
                </a:lnTo>
                <a:lnTo>
                  <a:pt x="0" y="51163"/>
                </a:lnTo>
                <a:lnTo>
                  <a:pt x="0" y="69269"/>
                </a:lnTo>
                <a:lnTo>
                  <a:pt x="36975" y="69269"/>
                </a:lnTo>
                <a:lnTo>
                  <a:pt x="36975" y="202620"/>
                </a:lnTo>
                <a:lnTo>
                  <a:pt x="47416" y="241599"/>
                </a:lnTo>
                <a:lnTo>
                  <a:pt x="80658" y="254713"/>
                </a:lnTo>
                <a:lnTo>
                  <a:pt x="90703" y="254713"/>
                </a:lnTo>
                <a:lnTo>
                  <a:pt x="98633" y="253665"/>
                </a:lnTo>
                <a:lnTo>
                  <a:pt x="104449" y="251569"/>
                </a:lnTo>
                <a:lnTo>
                  <a:pt x="103524" y="233466"/>
                </a:lnTo>
                <a:lnTo>
                  <a:pt x="89216" y="235318"/>
                </a:lnTo>
                <a:lnTo>
                  <a:pt x="76098" y="235318"/>
                </a:lnTo>
                <a:lnTo>
                  <a:pt x="59312" y="202439"/>
                </a:lnTo>
                <a:lnTo>
                  <a:pt x="59312" y="69269"/>
                </a:lnTo>
                <a:lnTo>
                  <a:pt x="100946" y="69269"/>
                </a:lnTo>
                <a:lnTo>
                  <a:pt x="100946" y="51163"/>
                </a:lnTo>
                <a:lnTo>
                  <a:pt x="59312" y="51163"/>
                </a:lnTo>
                <a:lnTo>
                  <a:pt x="59312" y="0"/>
                </a:lnTo>
                <a:close/>
              </a:path>
            </a:pathLst>
          </a:custGeom>
          <a:solidFill>
            <a:srgbClr val="303948"/>
          </a:solidFill>
        </p:spPr>
        <p:txBody>
          <a:bodyPr wrap="square" lIns="0" tIns="0" rIns="0" bIns="0" rtlCol="0"/>
          <a:lstStyle/>
          <a:p>
            <a:endParaRPr/>
          </a:p>
        </p:txBody>
      </p:sp>
      <p:sp>
        <p:nvSpPr>
          <p:cNvPr id="22" name="bg object 22"/>
          <p:cNvSpPr/>
          <p:nvPr/>
        </p:nvSpPr>
        <p:spPr>
          <a:xfrm>
            <a:off x="8122759" y="1779069"/>
            <a:ext cx="31115" cy="273050"/>
          </a:xfrm>
          <a:custGeom>
            <a:avLst/>
            <a:gdLst/>
            <a:ahLst/>
            <a:cxnLst/>
            <a:rect l="l" t="t" r="r" b="b"/>
            <a:pathLst>
              <a:path w="31115" h="273050">
                <a:moveTo>
                  <a:pt x="26203" y="72776"/>
                </a:moveTo>
                <a:lnTo>
                  <a:pt x="3899" y="72776"/>
                </a:lnTo>
                <a:lnTo>
                  <a:pt x="3899" y="272630"/>
                </a:lnTo>
                <a:lnTo>
                  <a:pt x="26203" y="272630"/>
                </a:lnTo>
                <a:lnTo>
                  <a:pt x="26203" y="72776"/>
                </a:lnTo>
                <a:close/>
              </a:path>
              <a:path w="31115" h="273050">
                <a:moveTo>
                  <a:pt x="19925" y="0"/>
                </a:moveTo>
                <a:lnTo>
                  <a:pt x="10507" y="0"/>
                </a:lnTo>
                <a:lnTo>
                  <a:pt x="6806" y="1480"/>
                </a:lnTo>
                <a:lnTo>
                  <a:pt x="4064" y="4436"/>
                </a:lnTo>
                <a:lnTo>
                  <a:pt x="1354" y="7266"/>
                </a:lnTo>
                <a:lnTo>
                  <a:pt x="0" y="10777"/>
                </a:lnTo>
                <a:lnTo>
                  <a:pt x="0" y="19150"/>
                </a:lnTo>
                <a:lnTo>
                  <a:pt x="1354" y="22657"/>
                </a:lnTo>
                <a:lnTo>
                  <a:pt x="6806" y="28325"/>
                </a:lnTo>
                <a:lnTo>
                  <a:pt x="10507" y="29740"/>
                </a:lnTo>
                <a:lnTo>
                  <a:pt x="19925" y="29740"/>
                </a:lnTo>
                <a:lnTo>
                  <a:pt x="23658" y="28325"/>
                </a:lnTo>
                <a:lnTo>
                  <a:pt x="26368" y="25491"/>
                </a:lnTo>
                <a:lnTo>
                  <a:pt x="29243" y="22657"/>
                </a:lnTo>
                <a:lnTo>
                  <a:pt x="30664" y="19150"/>
                </a:lnTo>
                <a:lnTo>
                  <a:pt x="30664" y="10777"/>
                </a:lnTo>
                <a:lnTo>
                  <a:pt x="29243" y="7266"/>
                </a:lnTo>
                <a:lnTo>
                  <a:pt x="26368" y="4436"/>
                </a:lnTo>
                <a:lnTo>
                  <a:pt x="23658" y="1480"/>
                </a:lnTo>
                <a:lnTo>
                  <a:pt x="19925" y="0"/>
                </a:lnTo>
                <a:close/>
              </a:path>
            </a:pathLst>
          </a:custGeom>
          <a:solidFill>
            <a:srgbClr val="303948"/>
          </a:solidFill>
        </p:spPr>
        <p:txBody>
          <a:bodyPr wrap="square" lIns="0" tIns="0" rIns="0" bIns="0" rtlCol="0"/>
          <a:lstStyle/>
          <a:p>
            <a:endParaRPr/>
          </a:p>
        </p:txBody>
      </p:sp>
      <p:pic>
        <p:nvPicPr>
          <p:cNvPr id="23" name="bg object 23"/>
          <p:cNvPicPr/>
          <p:nvPr/>
        </p:nvPicPr>
        <p:blipFill>
          <a:blip r:embed="rId6" cstate="print"/>
          <a:stretch>
            <a:fillRect/>
          </a:stretch>
        </p:blipFill>
        <p:spPr>
          <a:xfrm>
            <a:off x="8414266" y="1848151"/>
            <a:ext cx="179523" cy="207244"/>
          </a:xfrm>
          <a:prstGeom prst="rect">
            <a:avLst/>
          </a:prstGeom>
        </p:spPr>
      </p:pic>
      <p:pic>
        <p:nvPicPr>
          <p:cNvPr id="24" name="bg object 24"/>
          <p:cNvPicPr/>
          <p:nvPr/>
        </p:nvPicPr>
        <p:blipFill>
          <a:blip r:embed="rId7" cstate="print"/>
          <a:stretch>
            <a:fillRect/>
          </a:stretch>
        </p:blipFill>
        <p:spPr>
          <a:xfrm>
            <a:off x="8856878" y="1848151"/>
            <a:ext cx="151667" cy="203548"/>
          </a:xfrm>
          <a:prstGeom prst="rect">
            <a:avLst/>
          </a:prstGeom>
        </p:spPr>
      </p:pic>
      <p:pic>
        <p:nvPicPr>
          <p:cNvPr id="25" name="bg object 25"/>
          <p:cNvPicPr/>
          <p:nvPr/>
        </p:nvPicPr>
        <p:blipFill>
          <a:blip r:embed="rId8" cstate="print"/>
          <a:stretch>
            <a:fillRect/>
          </a:stretch>
        </p:blipFill>
        <p:spPr>
          <a:xfrm>
            <a:off x="9272958" y="1848151"/>
            <a:ext cx="152989" cy="207244"/>
          </a:xfrm>
          <a:prstGeom prst="rect">
            <a:avLst/>
          </a:prstGeom>
        </p:spPr>
      </p:pic>
      <p:sp>
        <p:nvSpPr>
          <p:cNvPr id="26" name="bg object 26"/>
          <p:cNvSpPr/>
          <p:nvPr/>
        </p:nvSpPr>
        <p:spPr>
          <a:xfrm>
            <a:off x="5972666" y="1082361"/>
            <a:ext cx="896619" cy="535940"/>
          </a:xfrm>
          <a:custGeom>
            <a:avLst/>
            <a:gdLst/>
            <a:ahLst/>
            <a:cxnLst/>
            <a:rect l="l" t="t" r="r" b="b"/>
            <a:pathLst>
              <a:path w="896620" h="535940">
                <a:moveTo>
                  <a:pt x="662523" y="0"/>
                </a:moveTo>
                <a:lnTo>
                  <a:pt x="614593" y="3485"/>
                </a:lnTo>
                <a:lnTo>
                  <a:pt x="571465" y="13943"/>
                </a:lnTo>
                <a:lnTo>
                  <a:pt x="533132" y="31377"/>
                </a:lnTo>
                <a:lnTo>
                  <a:pt x="499588" y="55789"/>
                </a:lnTo>
                <a:lnTo>
                  <a:pt x="469670" y="88009"/>
                </a:lnTo>
                <a:lnTo>
                  <a:pt x="442221" y="129455"/>
                </a:lnTo>
                <a:lnTo>
                  <a:pt x="417244" y="180130"/>
                </a:lnTo>
                <a:lnTo>
                  <a:pt x="394742" y="240037"/>
                </a:lnTo>
                <a:lnTo>
                  <a:pt x="379582" y="278739"/>
                </a:lnTo>
                <a:lnTo>
                  <a:pt x="346337" y="339951"/>
                </a:lnTo>
                <a:lnTo>
                  <a:pt x="308567" y="379779"/>
                </a:lnTo>
                <a:lnTo>
                  <a:pt x="262444" y="399580"/>
                </a:lnTo>
                <a:lnTo>
                  <a:pt x="236013" y="402055"/>
                </a:lnTo>
                <a:lnTo>
                  <a:pt x="204340" y="399770"/>
                </a:lnTo>
                <a:lnTo>
                  <a:pt x="152225" y="381483"/>
                </a:lnTo>
                <a:lnTo>
                  <a:pt x="115533" y="345284"/>
                </a:lnTo>
                <a:lnTo>
                  <a:pt x="96965" y="293674"/>
                </a:lnTo>
                <a:lnTo>
                  <a:pt x="94644" y="262235"/>
                </a:lnTo>
                <a:lnTo>
                  <a:pt x="97415" y="227775"/>
                </a:lnTo>
                <a:lnTo>
                  <a:pt x="119579" y="171673"/>
                </a:lnTo>
                <a:lnTo>
                  <a:pt x="163419" y="132964"/>
                </a:lnTo>
                <a:lnTo>
                  <a:pt x="226016" y="113459"/>
                </a:lnTo>
                <a:lnTo>
                  <a:pt x="264165" y="111021"/>
                </a:lnTo>
                <a:lnTo>
                  <a:pt x="264165" y="591"/>
                </a:lnTo>
                <a:lnTo>
                  <a:pt x="194081" y="8693"/>
                </a:lnTo>
                <a:lnTo>
                  <a:pt x="129987" y="33001"/>
                </a:lnTo>
                <a:lnTo>
                  <a:pt x="75625" y="72306"/>
                </a:lnTo>
                <a:lnTo>
                  <a:pt x="34744" y="125404"/>
                </a:lnTo>
                <a:lnTo>
                  <a:pt x="8685" y="189633"/>
                </a:lnTo>
                <a:lnTo>
                  <a:pt x="0" y="262235"/>
                </a:lnTo>
                <a:lnTo>
                  <a:pt x="4193" y="315677"/>
                </a:lnTo>
                <a:lnTo>
                  <a:pt x="16772" y="363800"/>
                </a:lnTo>
                <a:lnTo>
                  <a:pt x="37738" y="406603"/>
                </a:lnTo>
                <a:lnTo>
                  <a:pt x="67090" y="444086"/>
                </a:lnTo>
                <a:lnTo>
                  <a:pt x="102919" y="474274"/>
                </a:lnTo>
                <a:lnTo>
                  <a:pt x="143315" y="495833"/>
                </a:lnTo>
                <a:lnTo>
                  <a:pt x="188279" y="508766"/>
                </a:lnTo>
                <a:lnTo>
                  <a:pt x="237810" y="513077"/>
                </a:lnTo>
                <a:lnTo>
                  <a:pt x="266937" y="511579"/>
                </a:lnTo>
                <a:lnTo>
                  <a:pt x="320255" y="499584"/>
                </a:lnTo>
                <a:lnTo>
                  <a:pt x="366903" y="475281"/>
                </a:lnTo>
                <a:lnTo>
                  <a:pt x="408226" y="438685"/>
                </a:lnTo>
                <a:lnTo>
                  <a:pt x="444873" y="388574"/>
                </a:lnTo>
                <a:lnTo>
                  <a:pt x="479320" y="317758"/>
                </a:lnTo>
                <a:lnTo>
                  <a:pt x="512577" y="231597"/>
                </a:lnTo>
                <a:lnTo>
                  <a:pt x="529389" y="196077"/>
                </a:lnTo>
                <a:lnTo>
                  <a:pt x="563658" y="146419"/>
                </a:lnTo>
                <a:lnTo>
                  <a:pt x="606053" y="119867"/>
                </a:lnTo>
                <a:lnTo>
                  <a:pt x="663713" y="111021"/>
                </a:lnTo>
                <a:lnTo>
                  <a:pt x="694072" y="113306"/>
                </a:lnTo>
                <a:lnTo>
                  <a:pt x="744691" y="131607"/>
                </a:lnTo>
                <a:lnTo>
                  <a:pt x="781202" y="168181"/>
                </a:lnTo>
                <a:lnTo>
                  <a:pt x="799775" y="222783"/>
                </a:lnTo>
                <a:lnTo>
                  <a:pt x="802098" y="256850"/>
                </a:lnTo>
                <a:lnTo>
                  <a:pt x="799286" y="293830"/>
                </a:lnTo>
                <a:lnTo>
                  <a:pt x="776810" y="355622"/>
                </a:lnTo>
                <a:lnTo>
                  <a:pt x="732457" y="400144"/>
                </a:lnTo>
                <a:lnTo>
                  <a:pt x="669560" y="422654"/>
                </a:lnTo>
                <a:lnTo>
                  <a:pt x="631364" y="425468"/>
                </a:lnTo>
                <a:lnTo>
                  <a:pt x="631364" y="535898"/>
                </a:lnTo>
                <a:lnTo>
                  <a:pt x="704893" y="526741"/>
                </a:lnTo>
                <a:lnTo>
                  <a:pt x="769748" y="499285"/>
                </a:lnTo>
                <a:lnTo>
                  <a:pt x="823051" y="455329"/>
                </a:lnTo>
                <a:lnTo>
                  <a:pt x="863194" y="397852"/>
                </a:lnTo>
                <a:lnTo>
                  <a:pt x="887894" y="330208"/>
                </a:lnTo>
                <a:lnTo>
                  <a:pt x="896138" y="256850"/>
                </a:lnTo>
                <a:lnTo>
                  <a:pt x="892168" y="200543"/>
                </a:lnTo>
                <a:lnTo>
                  <a:pt x="880257" y="150471"/>
                </a:lnTo>
                <a:lnTo>
                  <a:pt x="860410" y="106623"/>
                </a:lnTo>
                <a:lnTo>
                  <a:pt x="832630" y="68990"/>
                </a:lnTo>
                <a:lnTo>
                  <a:pt x="797965" y="38802"/>
                </a:lnTo>
                <a:lnTo>
                  <a:pt x="758059" y="17243"/>
                </a:lnTo>
                <a:lnTo>
                  <a:pt x="712912" y="4310"/>
                </a:lnTo>
                <a:lnTo>
                  <a:pt x="662523" y="0"/>
                </a:lnTo>
                <a:close/>
              </a:path>
            </a:pathLst>
          </a:custGeom>
          <a:solidFill>
            <a:srgbClr val="2964FF"/>
          </a:solidFill>
        </p:spPr>
        <p:txBody>
          <a:bodyPr wrap="square" lIns="0" tIns="0" rIns="0" bIns="0" rtlCol="0"/>
          <a:lstStyle/>
          <a:p>
            <a:endParaRPr/>
          </a:p>
        </p:txBody>
      </p:sp>
      <p:sp>
        <p:nvSpPr>
          <p:cNvPr id="27" name="bg object 27"/>
          <p:cNvSpPr/>
          <p:nvPr/>
        </p:nvSpPr>
        <p:spPr>
          <a:xfrm>
            <a:off x="6899897" y="1088275"/>
            <a:ext cx="1754505" cy="538480"/>
          </a:xfrm>
          <a:custGeom>
            <a:avLst/>
            <a:gdLst/>
            <a:ahLst/>
            <a:cxnLst/>
            <a:rect l="l" t="t" r="r" b="b"/>
            <a:pathLst>
              <a:path w="1754504" h="538480">
                <a:moveTo>
                  <a:pt x="531558" y="473214"/>
                </a:moveTo>
                <a:lnTo>
                  <a:pt x="492899" y="467664"/>
                </a:lnTo>
                <a:lnTo>
                  <a:pt x="465480" y="392671"/>
                </a:lnTo>
                <a:lnTo>
                  <a:pt x="436460" y="313270"/>
                </a:lnTo>
                <a:lnTo>
                  <a:pt x="363118" y="112661"/>
                </a:lnTo>
                <a:lnTo>
                  <a:pt x="335280" y="36512"/>
                </a:lnTo>
                <a:lnTo>
                  <a:pt x="335280" y="313270"/>
                </a:lnTo>
                <a:lnTo>
                  <a:pt x="196265" y="313270"/>
                </a:lnTo>
                <a:lnTo>
                  <a:pt x="259092" y="130035"/>
                </a:lnTo>
                <a:lnTo>
                  <a:pt x="264668" y="112661"/>
                </a:lnTo>
                <a:lnTo>
                  <a:pt x="266890" y="112661"/>
                </a:lnTo>
                <a:lnTo>
                  <a:pt x="272110" y="128917"/>
                </a:lnTo>
                <a:lnTo>
                  <a:pt x="335280" y="313270"/>
                </a:lnTo>
                <a:lnTo>
                  <a:pt x="335280" y="36512"/>
                </a:lnTo>
                <a:lnTo>
                  <a:pt x="321932" y="0"/>
                </a:lnTo>
                <a:lnTo>
                  <a:pt x="210781" y="0"/>
                </a:lnTo>
                <a:lnTo>
                  <a:pt x="38658" y="467664"/>
                </a:lnTo>
                <a:lnTo>
                  <a:pt x="0" y="473214"/>
                </a:lnTo>
                <a:lnTo>
                  <a:pt x="0" y="537870"/>
                </a:lnTo>
                <a:lnTo>
                  <a:pt x="184378" y="537870"/>
                </a:lnTo>
                <a:lnTo>
                  <a:pt x="184378" y="473214"/>
                </a:lnTo>
                <a:lnTo>
                  <a:pt x="146837" y="466547"/>
                </a:lnTo>
                <a:lnTo>
                  <a:pt x="170624" y="392671"/>
                </a:lnTo>
                <a:lnTo>
                  <a:pt x="360959" y="392671"/>
                </a:lnTo>
                <a:lnTo>
                  <a:pt x="384746" y="466547"/>
                </a:lnTo>
                <a:lnTo>
                  <a:pt x="347179" y="473214"/>
                </a:lnTo>
                <a:lnTo>
                  <a:pt x="347179" y="537870"/>
                </a:lnTo>
                <a:lnTo>
                  <a:pt x="531558" y="537870"/>
                </a:lnTo>
                <a:lnTo>
                  <a:pt x="531558" y="473214"/>
                </a:lnTo>
                <a:close/>
              </a:path>
              <a:path w="1754504" h="538480">
                <a:moveTo>
                  <a:pt x="1025626" y="171767"/>
                </a:moveTo>
                <a:lnTo>
                  <a:pt x="1019568" y="123647"/>
                </a:lnTo>
                <a:lnTo>
                  <a:pt x="1002030" y="83108"/>
                </a:lnTo>
                <a:lnTo>
                  <a:pt x="972083" y="47548"/>
                </a:lnTo>
                <a:lnTo>
                  <a:pt x="932307" y="21767"/>
                </a:lnTo>
                <a:lnTo>
                  <a:pt x="917079" y="15621"/>
                </a:lnTo>
                <a:lnTo>
                  <a:pt x="917079" y="172491"/>
                </a:lnTo>
                <a:lnTo>
                  <a:pt x="915606" y="190690"/>
                </a:lnTo>
                <a:lnTo>
                  <a:pt x="893648" y="235318"/>
                </a:lnTo>
                <a:lnTo>
                  <a:pt x="846531" y="258152"/>
                </a:lnTo>
                <a:lnTo>
                  <a:pt x="825246" y="259676"/>
                </a:lnTo>
                <a:lnTo>
                  <a:pt x="733780" y="259676"/>
                </a:lnTo>
                <a:lnTo>
                  <a:pt x="733780" y="83108"/>
                </a:lnTo>
                <a:lnTo>
                  <a:pt x="825246" y="83108"/>
                </a:lnTo>
                <a:lnTo>
                  <a:pt x="865022" y="89484"/>
                </a:lnTo>
                <a:lnTo>
                  <a:pt x="903884" y="122008"/>
                </a:lnTo>
                <a:lnTo>
                  <a:pt x="917079" y="172491"/>
                </a:lnTo>
                <a:lnTo>
                  <a:pt x="917079" y="15621"/>
                </a:lnTo>
                <a:lnTo>
                  <a:pt x="908735" y="12242"/>
                </a:lnTo>
                <a:lnTo>
                  <a:pt x="883043" y="5448"/>
                </a:lnTo>
                <a:lnTo>
                  <a:pt x="855205" y="1358"/>
                </a:lnTo>
                <a:lnTo>
                  <a:pt x="825246" y="0"/>
                </a:lnTo>
                <a:lnTo>
                  <a:pt x="567639" y="0"/>
                </a:lnTo>
                <a:lnTo>
                  <a:pt x="567639" y="65024"/>
                </a:lnTo>
                <a:lnTo>
                  <a:pt x="625271" y="76085"/>
                </a:lnTo>
                <a:lnTo>
                  <a:pt x="625271" y="462114"/>
                </a:lnTo>
                <a:lnTo>
                  <a:pt x="567639" y="473214"/>
                </a:lnTo>
                <a:lnTo>
                  <a:pt x="567639" y="537870"/>
                </a:lnTo>
                <a:lnTo>
                  <a:pt x="791806" y="537870"/>
                </a:lnTo>
                <a:lnTo>
                  <a:pt x="791806" y="473214"/>
                </a:lnTo>
                <a:lnTo>
                  <a:pt x="733780" y="462114"/>
                </a:lnTo>
                <a:lnTo>
                  <a:pt x="733780" y="342823"/>
                </a:lnTo>
                <a:lnTo>
                  <a:pt x="825246" y="342823"/>
                </a:lnTo>
                <a:lnTo>
                  <a:pt x="855205" y="341503"/>
                </a:lnTo>
                <a:lnTo>
                  <a:pt x="908735" y="330962"/>
                </a:lnTo>
                <a:lnTo>
                  <a:pt x="953503" y="309968"/>
                </a:lnTo>
                <a:lnTo>
                  <a:pt x="988060" y="280060"/>
                </a:lnTo>
                <a:lnTo>
                  <a:pt x="1002601" y="259676"/>
                </a:lnTo>
                <a:lnTo>
                  <a:pt x="1012012" y="241719"/>
                </a:lnTo>
                <a:lnTo>
                  <a:pt x="1019568" y="219964"/>
                </a:lnTo>
                <a:lnTo>
                  <a:pt x="1024115" y="196646"/>
                </a:lnTo>
                <a:lnTo>
                  <a:pt x="1025626" y="171767"/>
                </a:lnTo>
                <a:close/>
              </a:path>
              <a:path w="1754504" h="538480">
                <a:moveTo>
                  <a:pt x="1284351" y="0"/>
                </a:moveTo>
                <a:lnTo>
                  <a:pt x="1060551" y="0"/>
                </a:lnTo>
                <a:lnTo>
                  <a:pt x="1060551" y="65024"/>
                </a:lnTo>
                <a:lnTo>
                  <a:pt x="1118171" y="76085"/>
                </a:lnTo>
                <a:lnTo>
                  <a:pt x="1118171" y="462114"/>
                </a:lnTo>
                <a:lnTo>
                  <a:pt x="1060551" y="473214"/>
                </a:lnTo>
                <a:lnTo>
                  <a:pt x="1060551" y="537870"/>
                </a:lnTo>
                <a:lnTo>
                  <a:pt x="1284351" y="537870"/>
                </a:lnTo>
                <a:lnTo>
                  <a:pt x="1284351" y="473214"/>
                </a:lnTo>
                <a:lnTo>
                  <a:pt x="1226718" y="462114"/>
                </a:lnTo>
                <a:lnTo>
                  <a:pt x="1226718" y="76085"/>
                </a:lnTo>
                <a:lnTo>
                  <a:pt x="1284351" y="65024"/>
                </a:lnTo>
                <a:lnTo>
                  <a:pt x="1284351" y="0"/>
                </a:lnTo>
                <a:close/>
              </a:path>
              <a:path w="1754504" h="538480">
                <a:moveTo>
                  <a:pt x="1754225" y="390829"/>
                </a:moveTo>
                <a:lnTo>
                  <a:pt x="1671675" y="390829"/>
                </a:lnTo>
                <a:lnTo>
                  <a:pt x="1666862" y="455117"/>
                </a:lnTo>
                <a:lnTo>
                  <a:pt x="1492123" y="455117"/>
                </a:lnTo>
                <a:lnTo>
                  <a:pt x="1492123" y="301447"/>
                </a:lnTo>
                <a:lnTo>
                  <a:pt x="1675409" y="301447"/>
                </a:lnTo>
                <a:lnTo>
                  <a:pt x="1675409" y="218300"/>
                </a:lnTo>
                <a:lnTo>
                  <a:pt x="1492123" y="218300"/>
                </a:lnTo>
                <a:lnTo>
                  <a:pt x="1492123" y="83108"/>
                </a:lnTo>
                <a:lnTo>
                  <a:pt x="1657934" y="83108"/>
                </a:lnTo>
                <a:lnTo>
                  <a:pt x="1662760" y="145173"/>
                </a:lnTo>
                <a:lnTo>
                  <a:pt x="1746034" y="145173"/>
                </a:lnTo>
                <a:lnTo>
                  <a:pt x="1746034" y="0"/>
                </a:lnTo>
                <a:lnTo>
                  <a:pt x="1325981" y="0"/>
                </a:lnTo>
                <a:lnTo>
                  <a:pt x="1325981" y="65024"/>
                </a:lnTo>
                <a:lnTo>
                  <a:pt x="1383614" y="76085"/>
                </a:lnTo>
                <a:lnTo>
                  <a:pt x="1383614" y="462114"/>
                </a:lnTo>
                <a:lnTo>
                  <a:pt x="1325981" y="473214"/>
                </a:lnTo>
                <a:lnTo>
                  <a:pt x="1325981" y="537870"/>
                </a:lnTo>
                <a:lnTo>
                  <a:pt x="1754225" y="537870"/>
                </a:lnTo>
                <a:lnTo>
                  <a:pt x="1754225" y="390829"/>
                </a:lnTo>
                <a:close/>
              </a:path>
            </a:pathLst>
          </a:custGeom>
          <a:solidFill>
            <a:srgbClr val="C4C4C4"/>
          </a:solidFill>
        </p:spPr>
        <p:txBody>
          <a:bodyPr wrap="square" lIns="0" tIns="0" rIns="0" bIns="0" rtlCol="0"/>
          <a:lstStyle/>
          <a:p>
            <a:endParaRPr/>
          </a:p>
        </p:txBody>
      </p:sp>
      <p:sp>
        <p:nvSpPr>
          <p:cNvPr id="28" name="bg object 28"/>
          <p:cNvSpPr/>
          <p:nvPr/>
        </p:nvSpPr>
        <p:spPr>
          <a:xfrm>
            <a:off x="8712117" y="1088271"/>
            <a:ext cx="560705" cy="538480"/>
          </a:xfrm>
          <a:custGeom>
            <a:avLst/>
            <a:gdLst/>
            <a:ahLst/>
            <a:cxnLst/>
            <a:rect l="l" t="t" r="r" b="b"/>
            <a:pathLst>
              <a:path w="560704" h="538480">
                <a:moveTo>
                  <a:pt x="560510" y="0"/>
                </a:moveTo>
                <a:lnTo>
                  <a:pt x="336412" y="0"/>
                </a:lnTo>
                <a:lnTo>
                  <a:pt x="336412" y="65017"/>
                </a:lnTo>
                <a:lnTo>
                  <a:pt x="405538" y="76083"/>
                </a:lnTo>
                <a:lnTo>
                  <a:pt x="405538" y="372732"/>
                </a:lnTo>
                <a:lnTo>
                  <a:pt x="403324" y="373093"/>
                </a:lnTo>
                <a:lnTo>
                  <a:pt x="167627" y="0"/>
                </a:lnTo>
                <a:lnTo>
                  <a:pt x="0" y="0"/>
                </a:lnTo>
                <a:lnTo>
                  <a:pt x="0" y="65017"/>
                </a:lnTo>
                <a:lnTo>
                  <a:pt x="57594" y="76083"/>
                </a:lnTo>
                <a:lnTo>
                  <a:pt x="57594" y="462114"/>
                </a:lnTo>
                <a:lnTo>
                  <a:pt x="0" y="473213"/>
                </a:lnTo>
                <a:lnTo>
                  <a:pt x="0" y="537868"/>
                </a:lnTo>
                <a:lnTo>
                  <a:pt x="224131" y="537868"/>
                </a:lnTo>
                <a:lnTo>
                  <a:pt x="224131" y="473213"/>
                </a:lnTo>
                <a:lnTo>
                  <a:pt x="154641" y="462114"/>
                </a:lnTo>
                <a:lnTo>
                  <a:pt x="154641" y="168814"/>
                </a:lnTo>
                <a:lnTo>
                  <a:pt x="156855" y="168453"/>
                </a:lnTo>
                <a:lnTo>
                  <a:pt x="397740" y="537868"/>
                </a:lnTo>
                <a:lnTo>
                  <a:pt x="502585" y="537868"/>
                </a:lnTo>
                <a:lnTo>
                  <a:pt x="502585" y="76083"/>
                </a:lnTo>
                <a:lnTo>
                  <a:pt x="560510" y="65017"/>
                </a:lnTo>
                <a:lnTo>
                  <a:pt x="560510" y="0"/>
                </a:lnTo>
                <a:close/>
              </a:path>
            </a:pathLst>
          </a:custGeom>
          <a:solidFill>
            <a:srgbClr val="C4C4C4"/>
          </a:solidFill>
        </p:spPr>
        <p:txBody>
          <a:bodyPr wrap="square" lIns="0" tIns="0" rIns="0" bIns="0" rtlCol="0"/>
          <a:lstStyle/>
          <a:p>
            <a:endParaRPr/>
          </a:p>
        </p:txBody>
      </p:sp>
      <p:sp>
        <p:nvSpPr>
          <p:cNvPr id="29" name="bg object 29"/>
          <p:cNvSpPr/>
          <p:nvPr/>
        </p:nvSpPr>
        <p:spPr>
          <a:xfrm>
            <a:off x="9323513" y="1080883"/>
            <a:ext cx="405765" cy="553085"/>
          </a:xfrm>
          <a:custGeom>
            <a:avLst/>
            <a:gdLst/>
            <a:ahLst/>
            <a:cxnLst/>
            <a:rect l="l" t="t" r="r" b="b"/>
            <a:pathLst>
              <a:path w="405765" h="553085">
                <a:moveTo>
                  <a:pt x="197928" y="0"/>
                </a:moveTo>
                <a:lnTo>
                  <a:pt x="144687" y="5348"/>
                </a:lnTo>
                <a:lnTo>
                  <a:pt x="98138" y="19932"/>
                </a:lnTo>
                <a:lnTo>
                  <a:pt x="59725" y="42741"/>
                </a:lnTo>
                <a:lnTo>
                  <a:pt x="30730" y="72766"/>
                </a:lnTo>
                <a:lnTo>
                  <a:pt x="12432" y="108599"/>
                </a:lnTo>
                <a:lnTo>
                  <a:pt x="6278" y="149605"/>
                </a:lnTo>
                <a:lnTo>
                  <a:pt x="9246" y="180905"/>
                </a:lnTo>
                <a:lnTo>
                  <a:pt x="32903" y="232991"/>
                </a:lnTo>
                <a:lnTo>
                  <a:pt x="80310" y="272149"/>
                </a:lnTo>
                <a:lnTo>
                  <a:pt x="152086" y="305029"/>
                </a:lnTo>
                <a:lnTo>
                  <a:pt x="222731" y="328217"/>
                </a:lnTo>
                <a:lnTo>
                  <a:pt x="244106" y="337268"/>
                </a:lnTo>
                <a:lnTo>
                  <a:pt x="284320" y="366838"/>
                </a:lnTo>
                <a:lnTo>
                  <a:pt x="296727" y="404879"/>
                </a:lnTo>
                <a:lnTo>
                  <a:pt x="295245" y="419415"/>
                </a:lnTo>
                <a:lnTo>
                  <a:pt x="273266" y="453642"/>
                </a:lnTo>
                <a:lnTo>
                  <a:pt x="226474" y="470265"/>
                </a:lnTo>
                <a:lnTo>
                  <a:pt x="205528" y="471374"/>
                </a:lnTo>
                <a:lnTo>
                  <a:pt x="188681" y="470839"/>
                </a:lnTo>
                <a:lnTo>
                  <a:pt x="141424" y="462869"/>
                </a:lnTo>
                <a:lnTo>
                  <a:pt x="104529" y="446647"/>
                </a:lnTo>
                <a:lnTo>
                  <a:pt x="84259" y="363504"/>
                </a:lnTo>
                <a:lnTo>
                  <a:pt x="0" y="363504"/>
                </a:lnTo>
                <a:lnTo>
                  <a:pt x="0" y="493539"/>
                </a:lnTo>
                <a:lnTo>
                  <a:pt x="23909" y="508746"/>
                </a:lnTo>
                <a:lnTo>
                  <a:pt x="72348" y="531833"/>
                </a:lnTo>
                <a:lnTo>
                  <a:pt x="122027" y="545526"/>
                </a:lnTo>
                <a:lnTo>
                  <a:pt x="176414" y="552175"/>
                </a:lnTo>
                <a:lnTo>
                  <a:pt x="205528" y="553006"/>
                </a:lnTo>
                <a:lnTo>
                  <a:pt x="234585" y="551874"/>
                </a:lnTo>
                <a:lnTo>
                  <a:pt x="287124" y="542824"/>
                </a:lnTo>
                <a:lnTo>
                  <a:pt x="331913" y="524908"/>
                </a:lnTo>
                <a:lnTo>
                  <a:pt x="366969" y="499232"/>
                </a:lnTo>
                <a:lnTo>
                  <a:pt x="391690" y="466125"/>
                </a:lnTo>
                <a:lnTo>
                  <a:pt x="404215" y="426412"/>
                </a:lnTo>
                <a:lnTo>
                  <a:pt x="405769" y="404124"/>
                </a:lnTo>
                <a:lnTo>
                  <a:pt x="402857" y="372662"/>
                </a:lnTo>
                <a:lnTo>
                  <a:pt x="379562" y="319283"/>
                </a:lnTo>
                <a:lnTo>
                  <a:pt x="333405" y="278045"/>
                </a:lnTo>
                <a:lnTo>
                  <a:pt x="265501" y="245352"/>
                </a:lnTo>
                <a:lnTo>
                  <a:pt x="223371" y="231992"/>
                </a:lnTo>
                <a:lnTo>
                  <a:pt x="194618" y="222154"/>
                </a:lnTo>
                <a:lnTo>
                  <a:pt x="151858" y="203303"/>
                </a:lnTo>
                <a:lnTo>
                  <a:pt x="120400" y="173986"/>
                </a:lnTo>
                <a:lnTo>
                  <a:pt x="114659" y="149243"/>
                </a:lnTo>
                <a:lnTo>
                  <a:pt x="116208" y="134411"/>
                </a:lnTo>
                <a:lnTo>
                  <a:pt x="139442" y="100481"/>
                </a:lnTo>
                <a:lnTo>
                  <a:pt x="184840" y="84194"/>
                </a:lnTo>
                <a:lnTo>
                  <a:pt x="203545" y="83110"/>
                </a:lnTo>
                <a:lnTo>
                  <a:pt x="218286" y="83523"/>
                </a:lnTo>
                <a:lnTo>
                  <a:pt x="257736" y="89743"/>
                </a:lnTo>
                <a:lnTo>
                  <a:pt x="296066" y="105275"/>
                </a:lnTo>
                <a:lnTo>
                  <a:pt x="310274" y="179158"/>
                </a:lnTo>
                <a:lnTo>
                  <a:pt x="391561" y="179158"/>
                </a:lnTo>
                <a:lnTo>
                  <a:pt x="391561" y="57990"/>
                </a:lnTo>
                <a:lnTo>
                  <a:pt x="373160" y="44893"/>
                </a:lnTo>
                <a:lnTo>
                  <a:pt x="331525" y="23292"/>
                </a:lnTo>
                <a:lnTo>
                  <a:pt x="283380" y="8034"/>
                </a:lnTo>
                <a:lnTo>
                  <a:pt x="228229" y="646"/>
                </a:lnTo>
                <a:lnTo>
                  <a:pt x="197928" y="0"/>
                </a:lnTo>
                <a:close/>
              </a:path>
            </a:pathLst>
          </a:custGeom>
          <a:solidFill>
            <a:srgbClr val="C4C4C4"/>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5/5/2023</a:t>
            </a:fld>
            <a:endParaRPr lang="en-US"/>
          </a:p>
        </p:txBody>
      </p:sp>
      <p:sp>
        <p:nvSpPr>
          <p:cNvPr id="4" name="Holder 4"/>
          <p:cNvSpPr>
            <a:spLocks noGrp="1"/>
          </p:cNvSpPr>
          <p:nvPr>
            <p:ph type="sldNum" sz="quarter" idx="7"/>
          </p:nvPr>
        </p:nvSpPr>
        <p:spPr/>
        <p:txBody>
          <a:bodyPr lIns="0" tIns="0" rIns="0" bIns="0"/>
          <a:lstStyle>
            <a:lvl1pPr>
              <a:defRPr sz="2400" b="1" i="0">
                <a:solidFill>
                  <a:schemeClr val="bg1"/>
                </a:solidFill>
                <a:latin typeface="Arial"/>
                <a:cs typeface="Arial"/>
              </a:defRPr>
            </a:lvl1pPr>
          </a:lstStyle>
          <a:p>
            <a:pPr marL="38100">
              <a:lnSpc>
                <a:spcPts val="2755"/>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solidFill>
            <a:srgbClr val="2964FF"/>
          </a:solidFill>
        </p:spPr>
        <p:txBody>
          <a:bodyPr wrap="square" lIns="0" tIns="0" rIns="0" bIns="0" rtlCol="0"/>
          <a:lstStyle/>
          <a:p>
            <a:endParaRPr/>
          </a:p>
        </p:txBody>
      </p:sp>
      <p:sp>
        <p:nvSpPr>
          <p:cNvPr id="17" name="bg object 17"/>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18" name="bg object 18"/>
          <p:cNvPicPr/>
          <p:nvPr/>
        </p:nvPicPr>
        <p:blipFill>
          <a:blip r:embed="rId7" cstate="print"/>
          <a:stretch>
            <a:fillRect/>
          </a:stretch>
        </p:blipFill>
        <p:spPr>
          <a:xfrm>
            <a:off x="10419429" y="634117"/>
            <a:ext cx="70658" cy="82005"/>
          </a:xfrm>
          <a:prstGeom prst="rect">
            <a:avLst/>
          </a:prstGeom>
        </p:spPr>
      </p:pic>
      <p:sp>
        <p:nvSpPr>
          <p:cNvPr id="19" name="bg object 19"/>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20" name="bg object 20"/>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21" name="bg object 21"/>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22" name="bg object 22"/>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23" name="bg object 23"/>
          <p:cNvPicPr/>
          <p:nvPr/>
        </p:nvPicPr>
        <p:blipFill>
          <a:blip r:embed="rId8" cstate="print"/>
          <a:stretch>
            <a:fillRect/>
          </a:stretch>
        </p:blipFill>
        <p:spPr>
          <a:xfrm>
            <a:off x="11128973" y="634118"/>
            <a:ext cx="70645" cy="82005"/>
          </a:xfrm>
          <a:prstGeom prst="rect">
            <a:avLst/>
          </a:prstGeom>
        </p:spPr>
      </p:pic>
      <p:sp>
        <p:nvSpPr>
          <p:cNvPr id="24" name="bg object 24"/>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25" name="bg object 25"/>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sp>
        <p:nvSpPr>
          <p:cNvPr id="26" name="bg object 2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27" name="bg object 2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28" name="bg object 28"/>
          <p:cNvPicPr/>
          <p:nvPr/>
        </p:nvPicPr>
        <p:blipFill>
          <a:blip r:embed="rId9" cstate="print"/>
          <a:stretch>
            <a:fillRect/>
          </a:stretch>
        </p:blipFill>
        <p:spPr>
          <a:xfrm>
            <a:off x="11246281" y="333438"/>
            <a:ext cx="220843" cy="212831"/>
          </a:xfrm>
          <a:prstGeom prst="rect">
            <a:avLst/>
          </a:prstGeom>
        </p:spPr>
      </p:pic>
      <p:pic>
        <p:nvPicPr>
          <p:cNvPr id="29" name="bg object 29"/>
          <p:cNvPicPr/>
          <p:nvPr/>
        </p:nvPicPr>
        <p:blipFill>
          <a:blip r:embed="rId10" cstate="print"/>
          <a:stretch>
            <a:fillRect/>
          </a:stretch>
        </p:blipFill>
        <p:spPr>
          <a:xfrm>
            <a:off x="11487175" y="330515"/>
            <a:ext cx="159875" cy="218821"/>
          </a:xfrm>
          <a:prstGeom prst="rect">
            <a:avLst/>
          </a:prstGeom>
        </p:spPr>
      </p:pic>
      <p:sp>
        <p:nvSpPr>
          <p:cNvPr id="2" name="Holder 2"/>
          <p:cNvSpPr>
            <a:spLocks noGrp="1"/>
          </p:cNvSpPr>
          <p:nvPr>
            <p:ph type="title"/>
          </p:nvPr>
        </p:nvSpPr>
        <p:spPr>
          <a:xfrm>
            <a:off x="1529587" y="1186383"/>
            <a:ext cx="9132824" cy="574675"/>
          </a:xfrm>
          <a:prstGeom prst="rect">
            <a:avLst/>
          </a:prstGeom>
        </p:spPr>
        <p:txBody>
          <a:bodyPr wrap="square" lIns="0" tIns="0" rIns="0" bIns="0">
            <a:spAutoFit/>
          </a:bodyPr>
          <a:lstStyle>
            <a:lvl1pPr>
              <a:defRPr sz="3600" b="1" i="0">
                <a:solidFill>
                  <a:srgbClr val="2964FF"/>
                </a:solidFill>
                <a:latin typeface="Arial"/>
                <a:cs typeface="Arial"/>
              </a:defRPr>
            </a:lvl1pPr>
          </a:lstStyle>
          <a:p>
            <a:endParaRPr/>
          </a:p>
        </p:txBody>
      </p:sp>
      <p:sp>
        <p:nvSpPr>
          <p:cNvPr id="3" name="Holder 3"/>
          <p:cNvSpPr>
            <a:spLocks noGrp="1"/>
          </p:cNvSpPr>
          <p:nvPr>
            <p:ph type="body" idx="1"/>
          </p:nvPr>
        </p:nvSpPr>
        <p:spPr>
          <a:xfrm>
            <a:off x="5446014" y="1992883"/>
            <a:ext cx="5886450" cy="1518920"/>
          </a:xfrm>
          <a:prstGeom prst="rect">
            <a:avLst/>
          </a:prstGeom>
        </p:spPr>
        <p:txBody>
          <a:bodyPr wrap="square" lIns="0" tIns="0" rIns="0" bIns="0">
            <a:spAutoFit/>
          </a:bodyPr>
          <a:lstStyle>
            <a:lvl1pPr>
              <a:defRPr sz="14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5/5/2023</a:t>
            </a:fld>
            <a:endParaRPr lang="en-US"/>
          </a:p>
        </p:txBody>
      </p:sp>
      <p:sp>
        <p:nvSpPr>
          <p:cNvPr id="6" name="Holder 6"/>
          <p:cNvSpPr>
            <a:spLocks noGrp="1"/>
          </p:cNvSpPr>
          <p:nvPr>
            <p:ph type="sldNum" sz="quarter" idx="7"/>
          </p:nvPr>
        </p:nvSpPr>
        <p:spPr>
          <a:xfrm>
            <a:off x="11556745" y="6290814"/>
            <a:ext cx="417829" cy="366395"/>
          </a:xfrm>
          <a:prstGeom prst="rect">
            <a:avLst/>
          </a:prstGeom>
        </p:spPr>
        <p:txBody>
          <a:bodyPr wrap="square" lIns="0" tIns="0" rIns="0" bIns="0">
            <a:spAutoFit/>
          </a:bodyPr>
          <a:lstStyle>
            <a:lvl1pPr>
              <a:defRPr sz="2400" b="1" i="0">
                <a:solidFill>
                  <a:schemeClr val="bg1"/>
                </a:solidFill>
                <a:latin typeface="Arial"/>
                <a:cs typeface="Arial"/>
              </a:defRPr>
            </a:lvl1pPr>
          </a:lstStyle>
          <a:p>
            <a:pPr marL="38100">
              <a:lnSpc>
                <a:spcPts val="2755"/>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5.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6.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png"/><Relationship Id="rId7" Type="http://schemas.openxmlformats.org/officeDocument/2006/relationships/image" Target="../media/image11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png"/><Relationship Id="rId7" Type="http://schemas.openxmlformats.org/officeDocument/2006/relationships/image" Target="../media/image1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png"/><Relationship Id="rId7" Type="http://schemas.openxmlformats.org/officeDocument/2006/relationships/image" Target="../media/image113.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4.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5.png"/><Relationship Id="rId7" Type="http://schemas.openxmlformats.org/officeDocument/2006/relationships/image" Target="../media/image4.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4.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20.svg"/><Relationship Id="rId4" Type="http://schemas.openxmlformats.org/officeDocument/2006/relationships/image" Target="../media/image1.png"/><Relationship Id="rId9" Type="http://schemas.openxmlformats.org/officeDocument/2006/relationships/image" Target="../media/image119.png"/></Relationships>
</file>

<file path=ppt/slides/_rels/slide115.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2.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png"/><Relationship Id="rId7" Type="http://schemas.openxmlformats.org/officeDocument/2006/relationships/image" Target="../media/image122.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4.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png"/><Relationship Id="rId7" Type="http://schemas.openxmlformats.org/officeDocument/2006/relationships/image" Target="../media/image125.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png"/><Relationship Id="rId7" Type="http://schemas.openxmlformats.org/officeDocument/2006/relationships/image" Target="../media/image127.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9.png"/></Relationships>
</file>

<file path=ppt/slides/_rels/slide12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30.png"/><Relationship Id="rId7"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22.xml.rels><?xml version="1.0" encoding="UTF-8" standalone="yes"?>
<Relationships xmlns="http://schemas.openxmlformats.org/package/2006/relationships"><Relationship Id="rId8" Type="http://schemas.openxmlformats.org/officeDocument/2006/relationships/hyperlink" Target="https://superset.apache.org/docs/installation/sql-templating/" TargetMode="External"/><Relationship Id="rId3" Type="http://schemas.openxmlformats.org/officeDocument/2006/relationships/image" Target="../media/image1.png"/><Relationship Id="rId7" Type="http://schemas.openxmlformats.org/officeDocument/2006/relationships/image" Target="../media/image132.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3.png"/></Relationships>
</file>

<file path=ppt/slides/_rels/slide123.xml.rels><?xml version="1.0" encoding="UTF-8" standalone="yes"?>
<Relationships xmlns="http://schemas.openxmlformats.org/package/2006/relationships"><Relationship Id="rId8" Type="http://schemas.openxmlformats.org/officeDocument/2006/relationships/hyperlink" Target="https://superset.apache.org/docs/installation/sql-templating/" TargetMode="External"/><Relationship Id="rId3" Type="http://schemas.openxmlformats.org/officeDocument/2006/relationships/image" Target="../media/image1.png"/><Relationship Id="rId7" Type="http://schemas.openxmlformats.org/officeDocument/2006/relationships/image" Target="../media/image132.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34.png"/><Relationship Id="rId4" Type="http://schemas.openxmlformats.org/officeDocument/2006/relationships/image" Target="../media/image2.png"/><Relationship Id="rId9" Type="http://schemas.openxmlformats.org/officeDocument/2006/relationships/image" Target="../media/image133.png"/></Relationships>
</file>

<file path=ppt/slides/_rels/slide12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5.png"/><Relationship Id="rId7"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10" Type="http://schemas.microsoft.com/office/2007/relationships/hdphoto" Target="../media/hdphoto6.wdp"/><Relationship Id="rId4" Type="http://schemas.openxmlformats.org/officeDocument/2006/relationships/image" Target="../media/image1.png"/><Relationship Id="rId9" Type="http://schemas.openxmlformats.org/officeDocument/2006/relationships/image" Target="../media/image137.png"/></Relationships>
</file>

<file path=ppt/slides/_rels/slide125.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141.png"/><Relationship Id="rId3" Type="http://schemas.openxmlformats.org/officeDocument/2006/relationships/image" Target="../media/image1.png"/><Relationship Id="rId7" Type="http://schemas.openxmlformats.org/officeDocument/2006/relationships/image" Target="../media/image138.png"/><Relationship Id="rId12" Type="http://schemas.microsoft.com/office/2007/relationships/hdphoto" Target="../media/hdphoto9.wdp"/><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0.png"/><Relationship Id="rId5" Type="http://schemas.openxmlformats.org/officeDocument/2006/relationships/image" Target="../media/image3.png"/><Relationship Id="rId10" Type="http://schemas.microsoft.com/office/2007/relationships/hdphoto" Target="../media/hdphoto8.wdp"/><Relationship Id="rId4" Type="http://schemas.openxmlformats.org/officeDocument/2006/relationships/image" Target="../media/image2.png"/><Relationship Id="rId9" Type="http://schemas.openxmlformats.org/officeDocument/2006/relationships/image" Target="../media/image139.png"/><Relationship Id="rId14" Type="http://schemas.openxmlformats.org/officeDocument/2006/relationships/image" Target="../media/image142.png"/></Relationships>
</file>

<file path=ppt/slides/_rels/slide126.xml.rels><?xml version="1.0" encoding="UTF-8" standalone="yes"?>
<Relationships xmlns="http://schemas.openxmlformats.org/package/2006/relationships"><Relationship Id="rId3" Type="http://schemas.openxmlformats.org/officeDocument/2006/relationships/hyperlink" Target="mailto:info@sapiens.solutions" TargetMode="External"/><Relationship Id="rId2" Type="http://schemas.openxmlformats.org/officeDocument/2006/relationships/hyperlink" Target="https://sapiens.solutions/"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lickhouse.com/docs/ru/engines/table-engines/mergetree-family/mergetre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lickhouse.com/docs/ru/engines/table-engine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47.png"/></Relationships>
</file>

<file path=ppt/slides/_rels/slide5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3.png"/><Relationship Id="rId5" Type="http://schemas.openxmlformats.org/officeDocument/2006/relationships/image" Target="../media/image3.png"/><Relationship Id="rId10" Type="http://schemas.openxmlformats.org/officeDocument/2006/relationships/image" Target="../media/image52.png"/><Relationship Id="rId4" Type="http://schemas.openxmlformats.org/officeDocument/2006/relationships/image" Target="../media/image2.png"/><Relationship Id="rId9"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55.png"/><Relationship Id="rId12" Type="http://schemas.microsoft.com/office/2007/relationships/hdphoto" Target="../media/hdphoto4.wdp"/><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7.png"/><Relationship Id="rId5" Type="http://schemas.openxmlformats.org/officeDocument/2006/relationships/image" Target="../media/image3.pn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56.png"/></Relationships>
</file>

<file path=ppt/slides/_rels/slide6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0.png"/></Relationships>
</file>

<file path=ppt/slides/_rels/slide6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60.png"/></Relationships>
</file>

<file path=ppt/slides/_rels/slide6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64.png"/></Relationships>
</file>

<file path=ppt/slides/_rels/slide6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8.png"/><Relationship Id="rId5" Type="http://schemas.openxmlformats.org/officeDocument/2006/relationships/image" Target="../media/image3.png"/><Relationship Id="rId10"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66.png"/></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73.png"/><Relationship Id="rId4" Type="http://schemas.openxmlformats.org/officeDocument/2006/relationships/image" Target="../media/image2.png"/><Relationship Id="rId9" Type="http://schemas.openxmlformats.org/officeDocument/2006/relationships/image" Target="../media/image7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0.png"/><Relationship Id="rId5" Type="http://schemas.openxmlformats.org/officeDocument/2006/relationships/image" Target="../media/image3.png"/><Relationship Id="rId10" Type="http://schemas.openxmlformats.org/officeDocument/2006/relationships/image" Target="../media/image79.png"/><Relationship Id="rId4" Type="http://schemas.openxmlformats.org/officeDocument/2006/relationships/image" Target="../media/image2.png"/><Relationship Id="rId9" Type="http://schemas.openxmlformats.org/officeDocument/2006/relationships/hyperlink" Target="https://docs.arenadata.io/adb/adbClickhouse/index.html" TargetMode="External"/></Relationships>
</file>

<file path=ppt/slides/_rels/slide7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4.png"/></Relationships>
</file>

<file path=ppt/slides/_rels/slide8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5.png"/><Relationship Id="rId4" Type="http://schemas.openxmlformats.org/officeDocument/2006/relationships/image" Target="../media/image2.png"/><Relationship Id="rId9" Type="http://schemas.openxmlformats.org/officeDocument/2006/relationships/image" Target="../media/image8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9.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1.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png"/><Relationship Id="rId7"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1.png"/><Relationship Id="rId7"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4.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1.png"/><Relationship Id="rId7"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9.png"/><Relationship Id="rId7"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01.png"/><Relationship Id="rId7"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02.png"/><Relationship Id="rId7"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10200" y="4280689"/>
            <a:ext cx="5562600" cy="443711"/>
          </a:xfrm>
          <a:prstGeom prst="rect">
            <a:avLst/>
          </a:prstGeom>
        </p:spPr>
        <p:txBody>
          <a:bodyPr vert="horz" wrap="square" lIns="0" tIns="12700" rIns="0" bIns="0" rtlCol="0">
            <a:spAutoFit/>
          </a:bodyPr>
          <a:lstStyle/>
          <a:p>
            <a:pPr marL="12700">
              <a:lnSpc>
                <a:spcPct val="100000"/>
              </a:lnSpc>
              <a:spcBef>
                <a:spcPts val="100"/>
              </a:spcBef>
            </a:pPr>
            <a:r>
              <a:rPr lang="ru-RU" sz="2800" b="1" spc="-5"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rPr>
              <a:t>Обзор</a:t>
            </a:r>
            <a:r>
              <a:rPr lang="en-US" sz="2800" b="1" spc="-5"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rPr>
              <a:t> Clickhouse </a:t>
            </a:r>
            <a:r>
              <a:rPr lang="ru-RU" sz="2800" b="1" spc="-5"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rPr>
              <a:t>и </a:t>
            </a:r>
            <a:r>
              <a:rPr lang="en-US" sz="2800" b="1" spc="-5"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r>
              <a:rPr lang="ru-RU" sz="2800" b="1" spc="-5"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rPr>
              <a:t> </a:t>
            </a:r>
            <a:endParaRPr lang="en-US" sz="2800" b="1" spc="-5"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 name="object 3"/>
          <p:cNvSpPr/>
          <p:nvPr/>
        </p:nvSpPr>
        <p:spPr>
          <a:xfrm>
            <a:off x="4706110" y="4794377"/>
            <a:ext cx="6038090" cy="45719"/>
          </a:xfrm>
          <a:custGeom>
            <a:avLst/>
            <a:gdLst/>
            <a:ahLst/>
            <a:cxnLst/>
            <a:rect l="l" t="t" r="r" b="b"/>
            <a:pathLst>
              <a:path w="3376295">
                <a:moveTo>
                  <a:pt x="0" y="0"/>
                </a:moveTo>
                <a:lnTo>
                  <a:pt x="3375914" y="0"/>
                </a:lnTo>
              </a:path>
            </a:pathLst>
          </a:custGeom>
          <a:ln w="19050">
            <a:solidFill>
              <a:srgbClr val="C4C4C4"/>
            </a:solidFill>
          </a:ln>
        </p:spPr>
        <p:txBody>
          <a:bodyPr wrap="square" lIns="0" tIns="0" rIns="0" bIns="0" rtlCol="0"/>
          <a:lstStyle/>
          <a:p>
            <a:endParaRPr/>
          </a:p>
        </p:txBody>
      </p:sp>
      <p:sp>
        <p:nvSpPr>
          <p:cNvPr id="4" name="object 4"/>
          <p:cNvSpPr/>
          <p:nvPr/>
        </p:nvSpPr>
        <p:spPr>
          <a:xfrm>
            <a:off x="0" y="1069847"/>
            <a:ext cx="5727700" cy="993775"/>
          </a:xfrm>
          <a:custGeom>
            <a:avLst/>
            <a:gdLst/>
            <a:ahLst/>
            <a:cxnLst/>
            <a:rect l="l" t="t" r="r" b="b"/>
            <a:pathLst>
              <a:path w="5727700" h="993775">
                <a:moveTo>
                  <a:pt x="5727192" y="0"/>
                </a:moveTo>
                <a:lnTo>
                  <a:pt x="0" y="0"/>
                </a:lnTo>
                <a:lnTo>
                  <a:pt x="0" y="993648"/>
                </a:lnTo>
                <a:lnTo>
                  <a:pt x="5727192" y="993648"/>
                </a:lnTo>
                <a:lnTo>
                  <a:pt x="5727192" y="0"/>
                </a:lnTo>
                <a:close/>
              </a:path>
            </a:pathLst>
          </a:custGeom>
          <a:solidFill>
            <a:srgbClr val="2964FF"/>
          </a:solidFill>
        </p:spPr>
        <p:txBody>
          <a:bodyPr wrap="square" lIns="0" tIns="0" rIns="0" bIns="0" rtlCol="0"/>
          <a:lstStyle/>
          <a:p>
            <a:endParaRPr/>
          </a:p>
        </p:txBody>
      </p:sp>
      <p:sp>
        <p:nvSpPr>
          <p:cNvPr id="6" name="TextBox 5">
            <a:extLst>
              <a:ext uri="{FF2B5EF4-FFF2-40B4-BE49-F238E27FC236}">
                <a16:creationId xmlns:a16="http://schemas.microsoft.com/office/drawing/2014/main" id="{4EDCF9A5-B18E-6C20-F4C2-A8CDC364E79B}"/>
              </a:ext>
            </a:extLst>
          </p:cNvPr>
          <p:cNvSpPr txBox="1"/>
          <p:nvPr/>
        </p:nvSpPr>
        <p:spPr>
          <a:xfrm>
            <a:off x="381000" y="1151235"/>
            <a:ext cx="5114953" cy="830997"/>
          </a:xfrm>
          <a:prstGeom prst="rect">
            <a:avLst/>
          </a:prstGeom>
          <a:noFill/>
        </p:spPr>
        <p:txBody>
          <a:bodyPr wrap="square">
            <a:spAutoFit/>
          </a:bodyPr>
          <a:lstStyle/>
          <a:p>
            <a:r>
              <a:rPr lang="ru-RU"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ЭКСПЕРТЫ В ОБЛАСТИ АНАЛИТИЧЕСКИХ РЕШЕНИЙ</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5</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grpSp>
        <p:nvGrpSpPr>
          <p:cNvPr id="35" name="Группа 34">
            <a:extLst>
              <a:ext uri="{FF2B5EF4-FFF2-40B4-BE49-F238E27FC236}">
                <a16:creationId xmlns:a16="http://schemas.microsoft.com/office/drawing/2014/main" id="{8486F5A2-79D9-FD39-C452-C30146A2A908}"/>
              </a:ext>
            </a:extLst>
          </p:cNvPr>
          <p:cNvGrpSpPr/>
          <p:nvPr/>
        </p:nvGrpSpPr>
        <p:grpSpPr>
          <a:xfrm>
            <a:off x="866366" y="2590800"/>
            <a:ext cx="9728436" cy="3473369"/>
            <a:chOff x="875256" y="3104474"/>
            <a:chExt cx="9728436" cy="3473369"/>
          </a:xfrm>
        </p:grpSpPr>
        <p:sp>
          <p:nvSpPr>
            <p:cNvPr id="31" name="TextBox 30">
              <a:extLst>
                <a:ext uri="{FF2B5EF4-FFF2-40B4-BE49-F238E27FC236}">
                  <a16:creationId xmlns:a16="http://schemas.microsoft.com/office/drawing/2014/main" id="{C3BD2972-CE2B-3AF1-C8B8-1E9798AEFAF3}"/>
                </a:ext>
              </a:extLst>
            </p:cNvPr>
            <p:cNvSpPr txBox="1"/>
            <p:nvPr/>
          </p:nvSpPr>
          <p:spPr>
            <a:xfrm>
              <a:off x="875256" y="4584990"/>
              <a:ext cx="9728436" cy="1992853"/>
            </a:xfrm>
            <a:prstGeom prst="rect">
              <a:avLst/>
            </a:prstGeom>
            <a:noFill/>
          </p:spPr>
          <p:txBody>
            <a:bodyPr wrap="square">
              <a:spAutoFit/>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Основные </a:t>
              </a:r>
              <a:r>
                <a:rPr lang="ru-RU" sz="1400" u="sng" dirty="0">
                  <a:latin typeface="Roboto Condensed" panose="02000000000000000000" pitchFamily="2" charset="0"/>
                  <a:ea typeface="Roboto Condensed" panose="02000000000000000000" pitchFamily="2" charset="0"/>
                  <a:cs typeface="Roboto Condensed" panose="02000000000000000000" pitchFamily="2" charset="0"/>
                </a:rPr>
                <a:t>свойства</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таблиц:</a:t>
              </a:r>
            </a:p>
            <a:p>
              <a:pPr>
                <a:spcBef>
                  <a:spcPts val="300"/>
                </a:spcBef>
              </a:pP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Единицей хранения является кусок. Хранение куска доступно как в истинно колоночном формате, так и в компактном.</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Присутствует мультиверсионность данных.</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Старые куски, данные которых были слиты в новый, постепенно удаляются (</a:t>
              </a:r>
              <a:r>
                <a:rPr lang="en-US" sz="1400" dirty="0" err="1">
                  <a:latin typeface="Roboto Condensed" panose="02000000000000000000" pitchFamily="2" charset="0"/>
                  <a:ea typeface="Roboto Condensed" panose="02000000000000000000" pitchFamily="2" charset="0"/>
                  <a:cs typeface="Roboto Condensed" panose="02000000000000000000" pitchFamily="2" charset="0"/>
                </a:rPr>
                <a:t>old_parts_lifetime</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Каждый кусок хранится в отдельной директории внутри папки таблицы.</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Куски разных партиций не сливаются между собой.</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 кусками доступны операции перемещения, отсоединения и т.д.</a:t>
              </a:r>
            </a:p>
          </p:txBody>
        </p:sp>
        <p:sp>
          <p:nvSpPr>
            <p:cNvPr id="34" name="TextBox 33">
              <a:extLst>
                <a:ext uri="{FF2B5EF4-FFF2-40B4-BE49-F238E27FC236}">
                  <a16:creationId xmlns:a16="http://schemas.microsoft.com/office/drawing/2014/main" id="{AE8A3D4B-6EEF-8FC6-A1C3-22685F7BC98D}"/>
                </a:ext>
              </a:extLst>
            </p:cNvPr>
            <p:cNvSpPr txBox="1"/>
            <p:nvPr/>
          </p:nvSpPr>
          <p:spPr>
            <a:xfrm>
              <a:off x="875256" y="3104474"/>
              <a:ext cx="7506743" cy="1446550"/>
            </a:xfrm>
            <a:prstGeom prst="rect">
              <a:avLst/>
            </a:prstGeom>
            <a:noFill/>
          </p:spPr>
          <p:txBody>
            <a:bodyPr wrap="square">
              <a:spAutoFit/>
            </a:bodyPr>
            <a:lstStyle/>
            <a:p>
              <a:pPr algn="just" fontAlgn="base"/>
              <a:r>
                <a:rPr lang="ru-RU" sz="1400" dirty="0">
                  <a:latin typeface="Roboto Condensed" panose="02000000000000000000" pitchFamily="2" charset="0"/>
                  <a:ea typeface="Roboto Condensed" panose="02000000000000000000" pitchFamily="2" charset="0"/>
                  <a:cs typeface="Roboto Condensed" panose="02000000000000000000" pitchFamily="2" charset="0"/>
                </a:rPr>
                <a:t>Основные </a:t>
              </a:r>
              <a:r>
                <a:rPr lang="ru-RU" sz="1400" u="sng" dirty="0">
                  <a:latin typeface="Roboto Condensed" panose="02000000000000000000" pitchFamily="2" charset="0"/>
                  <a:ea typeface="Roboto Condensed" panose="02000000000000000000" pitchFamily="2" charset="0"/>
                  <a:cs typeface="Roboto Condensed" panose="02000000000000000000" pitchFamily="2" charset="0"/>
                </a:rPr>
                <a:t>особенности</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таблиц:</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fontAlgn="base">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Поддерживают партиционирование</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fontAlgn="base">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Поддерживают репликацию данных. </a:t>
              </a:r>
            </a:p>
            <a:p>
              <a:pPr marL="285750" indent="-285750" algn="just" fontAlgn="base">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Поддерживают семплирование данных.</a:t>
              </a:r>
            </a:p>
            <a:p>
              <a:pPr marL="285750" indent="-285750" algn="just" fontAlgn="base">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Поиск оптимизирован при помощи разреженного индекса по первичному ключу.</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43" name="TextBox 42">
            <a:extLst>
              <a:ext uri="{FF2B5EF4-FFF2-40B4-BE49-F238E27FC236}">
                <a16:creationId xmlns:a16="http://schemas.microsoft.com/office/drawing/2014/main" id="{8CFA8B41-5753-F1EF-7F29-7E26ABF7EB1D}"/>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 </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9125470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Рисунок 24">
            <a:extLst>
              <a:ext uri="{FF2B5EF4-FFF2-40B4-BE49-F238E27FC236}">
                <a16:creationId xmlns:a16="http://schemas.microsoft.com/office/drawing/2014/main" id="{F70A509C-F9BA-BE95-2F97-4FCF7C7E836C}"/>
              </a:ext>
            </a:extLst>
          </p:cNvPr>
          <p:cNvPicPr>
            <a:picLocks noChangeAspect="1"/>
          </p:cNvPicPr>
          <p:nvPr/>
        </p:nvPicPr>
        <p:blipFill rotWithShape="1">
          <a:blip r:embed="rId3"/>
          <a:srcRect t="12222" r="1172" b="8270"/>
          <a:stretch/>
        </p:blipFill>
        <p:spPr>
          <a:xfrm>
            <a:off x="524352" y="1524000"/>
            <a:ext cx="10945084" cy="4953000"/>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Дэшборд</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 name="object 21">
            <a:extLst>
              <a:ext uri="{FF2B5EF4-FFF2-40B4-BE49-F238E27FC236}">
                <a16:creationId xmlns:a16="http://schemas.microsoft.com/office/drawing/2014/main" id="{AE465BAC-2D4C-41B2-6C0B-86CC5B505F4F}"/>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34748916-2ABF-FE17-3143-BC7AD8FF51B7}"/>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18</a:t>
            </a:r>
            <a:endParaRPr sz="2400" dirty="0">
              <a:latin typeface="Arial"/>
              <a:cs typeface="Arial"/>
            </a:endParaRPr>
          </a:p>
        </p:txBody>
      </p:sp>
    </p:spTree>
    <p:extLst>
      <p:ext uri="{BB962C8B-B14F-4D97-AF65-F5344CB8AC3E}">
        <p14:creationId xmlns:p14="http://schemas.microsoft.com/office/powerpoint/2010/main" val="17595870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Рисунок 19">
            <a:extLst>
              <a:ext uri="{FF2B5EF4-FFF2-40B4-BE49-F238E27FC236}">
                <a16:creationId xmlns:a16="http://schemas.microsoft.com/office/drawing/2014/main" id="{982B6C89-7270-2204-93C4-31116279B9C3}"/>
              </a:ext>
            </a:extLst>
          </p:cNvPr>
          <p:cNvPicPr>
            <a:picLocks noChangeAspect="1"/>
          </p:cNvPicPr>
          <p:nvPr/>
        </p:nvPicPr>
        <p:blipFill rotWithShape="1">
          <a:blip r:embed="rId3"/>
          <a:srcRect t="12444" r="321" b="8257"/>
          <a:stretch/>
        </p:blipFill>
        <p:spPr>
          <a:xfrm>
            <a:off x="533399" y="1532624"/>
            <a:ext cx="10916921" cy="4885248"/>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Дэшборд</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 name="object 21">
            <a:extLst>
              <a:ext uri="{FF2B5EF4-FFF2-40B4-BE49-F238E27FC236}">
                <a16:creationId xmlns:a16="http://schemas.microsoft.com/office/drawing/2014/main" id="{B3C15389-A15B-9190-56C5-ED536192546E}"/>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11EE990F-9D69-BA8B-F538-B11D0C18B0EF}"/>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19</a:t>
            </a:r>
            <a:endParaRPr sz="2400" dirty="0">
              <a:latin typeface="Arial"/>
              <a:cs typeface="Arial"/>
            </a:endParaRPr>
          </a:p>
        </p:txBody>
      </p:sp>
    </p:spTree>
    <p:extLst>
      <p:ext uri="{BB962C8B-B14F-4D97-AF65-F5344CB8AC3E}">
        <p14:creationId xmlns:p14="http://schemas.microsoft.com/office/powerpoint/2010/main" val="14319549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Дэшборд</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grpSp>
        <p:nvGrpSpPr>
          <p:cNvPr id="26" name="Группа 25">
            <a:extLst>
              <a:ext uri="{FF2B5EF4-FFF2-40B4-BE49-F238E27FC236}">
                <a16:creationId xmlns:a16="http://schemas.microsoft.com/office/drawing/2014/main" id="{69DCD50C-F595-63FC-E97B-46611E743EE1}"/>
              </a:ext>
            </a:extLst>
          </p:cNvPr>
          <p:cNvGrpSpPr/>
          <p:nvPr/>
        </p:nvGrpSpPr>
        <p:grpSpPr>
          <a:xfrm>
            <a:off x="533400" y="1513536"/>
            <a:ext cx="10908324" cy="5011026"/>
            <a:chOff x="577985" y="1513536"/>
            <a:chExt cx="10687233" cy="4806330"/>
          </a:xfrm>
        </p:grpSpPr>
        <p:pic>
          <p:nvPicPr>
            <p:cNvPr id="24" name="Рисунок 23">
              <a:extLst>
                <a:ext uri="{FF2B5EF4-FFF2-40B4-BE49-F238E27FC236}">
                  <a16:creationId xmlns:a16="http://schemas.microsoft.com/office/drawing/2014/main" id="{0F21A735-ABB1-C642-32EC-9D49CF4FCB95}"/>
                </a:ext>
              </a:extLst>
            </p:cNvPr>
            <p:cNvPicPr>
              <a:picLocks noChangeAspect="1"/>
            </p:cNvPicPr>
            <p:nvPr/>
          </p:nvPicPr>
          <p:blipFill rotWithShape="1">
            <a:blip r:embed="rId7"/>
            <a:srcRect l="38" t="12991" b="7089"/>
            <a:stretch/>
          </p:blipFill>
          <p:spPr>
            <a:xfrm>
              <a:off x="577985" y="1513536"/>
              <a:ext cx="10687233" cy="4806330"/>
            </a:xfrm>
            <a:prstGeom prst="rect">
              <a:avLst/>
            </a:prstGeom>
          </p:spPr>
        </p:pic>
        <p:sp>
          <p:nvSpPr>
            <p:cNvPr id="25" name="Прямоугольник 24">
              <a:extLst>
                <a:ext uri="{FF2B5EF4-FFF2-40B4-BE49-F238E27FC236}">
                  <a16:creationId xmlns:a16="http://schemas.microsoft.com/office/drawing/2014/main" id="{650D44A3-DD54-DFCE-97CE-661A05997A2E}"/>
                </a:ext>
              </a:extLst>
            </p:cNvPr>
            <p:cNvSpPr/>
            <p:nvPr/>
          </p:nvSpPr>
          <p:spPr>
            <a:xfrm>
              <a:off x="11175636" y="1524000"/>
              <a:ext cx="70645" cy="4571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object 21">
            <a:extLst>
              <a:ext uri="{FF2B5EF4-FFF2-40B4-BE49-F238E27FC236}">
                <a16:creationId xmlns:a16="http://schemas.microsoft.com/office/drawing/2014/main" id="{D11F6BF6-E08E-64B1-B294-3A88B3DC9E2F}"/>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E772B0AA-2865-31EE-BD92-7EF2F29EC69C}"/>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20</a:t>
            </a:r>
            <a:endParaRPr sz="2400" dirty="0">
              <a:latin typeface="Arial"/>
              <a:cs typeface="Arial"/>
            </a:endParaRPr>
          </a:p>
        </p:txBody>
      </p:sp>
    </p:spTree>
    <p:extLst>
      <p:ext uri="{BB962C8B-B14F-4D97-AF65-F5344CB8AC3E}">
        <p14:creationId xmlns:p14="http://schemas.microsoft.com/office/powerpoint/2010/main" val="21726782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Примеры Дэшбордов</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0" name="Рисунок 19">
            <a:extLst>
              <a:ext uri="{FF2B5EF4-FFF2-40B4-BE49-F238E27FC236}">
                <a16:creationId xmlns:a16="http://schemas.microsoft.com/office/drawing/2014/main" id="{64308FE5-0833-D386-EF0A-FFDE32412D5F}"/>
              </a:ext>
            </a:extLst>
          </p:cNvPr>
          <p:cNvPicPr>
            <a:picLocks noChangeAspect="1"/>
          </p:cNvPicPr>
          <p:nvPr/>
        </p:nvPicPr>
        <p:blipFill>
          <a:blip r:embed="rId7"/>
          <a:stretch>
            <a:fillRect/>
          </a:stretch>
        </p:blipFill>
        <p:spPr>
          <a:xfrm>
            <a:off x="533400" y="1524000"/>
            <a:ext cx="11108690" cy="4227978"/>
          </a:xfrm>
          <a:prstGeom prst="rect">
            <a:avLst/>
          </a:prstGeom>
        </p:spPr>
      </p:pic>
      <p:sp>
        <p:nvSpPr>
          <p:cNvPr id="2" name="object 21">
            <a:extLst>
              <a:ext uri="{FF2B5EF4-FFF2-40B4-BE49-F238E27FC236}">
                <a16:creationId xmlns:a16="http://schemas.microsoft.com/office/drawing/2014/main" id="{AAE6C281-EEA6-0691-203E-9C7ADF42445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D8A19303-10FB-B213-3873-A49E851FE02A}"/>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21</a:t>
            </a:r>
            <a:endParaRPr sz="2400" dirty="0">
              <a:latin typeface="Arial"/>
              <a:cs typeface="Arial"/>
            </a:endParaRPr>
          </a:p>
        </p:txBody>
      </p:sp>
    </p:spTree>
    <p:extLst>
      <p:ext uri="{BB962C8B-B14F-4D97-AF65-F5344CB8AC3E}">
        <p14:creationId xmlns:p14="http://schemas.microsoft.com/office/powerpoint/2010/main" val="42059855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Примеры Дэшбордов</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3" name="Рисунок 22">
            <a:extLst>
              <a:ext uri="{FF2B5EF4-FFF2-40B4-BE49-F238E27FC236}">
                <a16:creationId xmlns:a16="http://schemas.microsoft.com/office/drawing/2014/main" id="{ABEFDD2A-77C9-D127-EC5D-7951D9CAABCE}"/>
              </a:ext>
            </a:extLst>
          </p:cNvPr>
          <p:cNvPicPr>
            <a:picLocks noChangeAspect="1"/>
          </p:cNvPicPr>
          <p:nvPr/>
        </p:nvPicPr>
        <p:blipFill>
          <a:blip r:embed="rId7"/>
          <a:stretch>
            <a:fillRect/>
          </a:stretch>
        </p:blipFill>
        <p:spPr>
          <a:xfrm>
            <a:off x="517565" y="1524000"/>
            <a:ext cx="10835424" cy="4876800"/>
          </a:xfrm>
          <a:prstGeom prst="rect">
            <a:avLst/>
          </a:prstGeom>
        </p:spPr>
      </p:pic>
      <p:sp>
        <p:nvSpPr>
          <p:cNvPr id="2" name="object 21">
            <a:extLst>
              <a:ext uri="{FF2B5EF4-FFF2-40B4-BE49-F238E27FC236}">
                <a16:creationId xmlns:a16="http://schemas.microsoft.com/office/drawing/2014/main" id="{54608CC5-EF2E-D9E1-87C0-2E5496BCCA7A}"/>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448C5495-64D7-F7BD-C438-06B55DBFAB1E}"/>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22</a:t>
            </a:r>
            <a:endParaRPr sz="2400" dirty="0">
              <a:latin typeface="Arial"/>
              <a:cs typeface="Arial"/>
            </a:endParaRPr>
          </a:p>
        </p:txBody>
      </p:sp>
    </p:spTree>
    <p:extLst>
      <p:ext uri="{BB962C8B-B14F-4D97-AF65-F5344CB8AC3E}">
        <p14:creationId xmlns:p14="http://schemas.microsoft.com/office/powerpoint/2010/main" val="25683208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Примеры Дэшбордов</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0" name="Рисунок 19">
            <a:extLst>
              <a:ext uri="{FF2B5EF4-FFF2-40B4-BE49-F238E27FC236}">
                <a16:creationId xmlns:a16="http://schemas.microsoft.com/office/drawing/2014/main" id="{250A74EE-2853-8E52-BEB4-8CEAFFFD92F4}"/>
              </a:ext>
            </a:extLst>
          </p:cNvPr>
          <p:cNvPicPr>
            <a:picLocks noChangeAspect="1"/>
          </p:cNvPicPr>
          <p:nvPr/>
        </p:nvPicPr>
        <p:blipFill>
          <a:blip r:embed="rId7"/>
          <a:stretch>
            <a:fillRect/>
          </a:stretch>
        </p:blipFill>
        <p:spPr>
          <a:xfrm>
            <a:off x="533399" y="1523999"/>
            <a:ext cx="10919731" cy="4812280"/>
          </a:xfrm>
          <a:prstGeom prst="rect">
            <a:avLst/>
          </a:prstGeom>
        </p:spPr>
      </p:pic>
      <p:sp>
        <p:nvSpPr>
          <p:cNvPr id="2" name="object 21">
            <a:extLst>
              <a:ext uri="{FF2B5EF4-FFF2-40B4-BE49-F238E27FC236}">
                <a16:creationId xmlns:a16="http://schemas.microsoft.com/office/drawing/2014/main" id="{F7571A62-9021-CC39-8298-419ED992A276}"/>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EE5C1EF3-7349-54A7-6DC2-CA59CC753253}"/>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23</a:t>
            </a:r>
            <a:endParaRPr sz="2400" dirty="0">
              <a:latin typeface="Arial"/>
              <a:cs typeface="Arial"/>
            </a:endParaRPr>
          </a:p>
        </p:txBody>
      </p:sp>
    </p:spTree>
    <p:extLst>
      <p:ext uri="{BB962C8B-B14F-4D97-AF65-F5344CB8AC3E}">
        <p14:creationId xmlns:p14="http://schemas.microsoft.com/office/powerpoint/2010/main" val="33677421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Примеры Дэшбордов</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2" name="Рисунок 21">
            <a:extLst>
              <a:ext uri="{FF2B5EF4-FFF2-40B4-BE49-F238E27FC236}">
                <a16:creationId xmlns:a16="http://schemas.microsoft.com/office/drawing/2014/main" id="{A080301E-819D-FA77-0815-12CB1FE93064}"/>
              </a:ext>
            </a:extLst>
          </p:cNvPr>
          <p:cNvPicPr>
            <a:picLocks noChangeAspect="1"/>
          </p:cNvPicPr>
          <p:nvPr/>
        </p:nvPicPr>
        <p:blipFill>
          <a:blip r:embed="rId7"/>
          <a:stretch>
            <a:fillRect/>
          </a:stretch>
        </p:blipFill>
        <p:spPr>
          <a:xfrm>
            <a:off x="533399" y="1524000"/>
            <a:ext cx="10903787" cy="4876799"/>
          </a:xfrm>
          <a:prstGeom prst="rect">
            <a:avLst/>
          </a:prstGeom>
        </p:spPr>
      </p:pic>
      <p:sp>
        <p:nvSpPr>
          <p:cNvPr id="2" name="object 21">
            <a:extLst>
              <a:ext uri="{FF2B5EF4-FFF2-40B4-BE49-F238E27FC236}">
                <a16:creationId xmlns:a16="http://schemas.microsoft.com/office/drawing/2014/main" id="{8286A872-B930-E793-3448-7E0CD1035BE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B33911B3-2130-C360-F7CF-8D38618E7C44}"/>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24</a:t>
            </a:r>
            <a:endParaRPr sz="2400" dirty="0">
              <a:latin typeface="Arial"/>
              <a:cs typeface="Arial"/>
            </a:endParaRPr>
          </a:p>
        </p:txBody>
      </p:sp>
    </p:spTree>
    <p:extLst>
      <p:ext uri="{BB962C8B-B14F-4D97-AF65-F5344CB8AC3E}">
        <p14:creationId xmlns:p14="http://schemas.microsoft.com/office/powerpoint/2010/main" val="37677248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Фильтрация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0" name="Рисунок 19">
            <a:extLst>
              <a:ext uri="{FF2B5EF4-FFF2-40B4-BE49-F238E27FC236}">
                <a16:creationId xmlns:a16="http://schemas.microsoft.com/office/drawing/2014/main" id="{DCEDD8F7-CBF7-6132-C23B-D38F1AC51790}"/>
              </a:ext>
            </a:extLst>
          </p:cNvPr>
          <p:cNvPicPr>
            <a:picLocks noChangeAspect="1"/>
          </p:cNvPicPr>
          <p:nvPr/>
        </p:nvPicPr>
        <p:blipFill rotWithShape="1">
          <a:blip r:embed="rId7"/>
          <a:srcRect t="11247" r="1408" b="1402"/>
          <a:stretch/>
        </p:blipFill>
        <p:spPr>
          <a:xfrm>
            <a:off x="613049" y="1425799"/>
            <a:ext cx="10230171" cy="5098403"/>
          </a:xfrm>
          <a:prstGeom prst="rect">
            <a:avLst/>
          </a:prstGeom>
        </p:spPr>
      </p:pic>
      <p:sp>
        <p:nvSpPr>
          <p:cNvPr id="22" name="Прямоугольник 21">
            <a:extLst>
              <a:ext uri="{FF2B5EF4-FFF2-40B4-BE49-F238E27FC236}">
                <a16:creationId xmlns:a16="http://schemas.microsoft.com/office/drawing/2014/main" id="{676BFBF5-22DC-2693-C4B0-0F9B9F7592FD}"/>
              </a:ext>
            </a:extLst>
          </p:cNvPr>
          <p:cNvSpPr/>
          <p:nvPr/>
        </p:nvSpPr>
        <p:spPr>
          <a:xfrm>
            <a:off x="534901" y="1425799"/>
            <a:ext cx="106966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object 21">
            <a:extLst>
              <a:ext uri="{FF2B5EF4-FFF2-40B4-BE49-F238E27FC236}">
                <a16:creationId xmlns:a16="http://schemas.microsoft.com/office/drawing/2014/main" id="{B9D4C529-9FE9-617C-74DB-C3E46C3C7C1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60BB9D6F-27AF-6BA1-6993-7F6A70C906CD}"/>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25</a:t>
            </a:r>
            <a:endParaRPr sz="2400" dirty="0">
              <a:latin typeface="Arial"/>
              <a:cs typeface="Arial"/>
            </a:endParaRPr>
          </a:p>
        </p:txBody>
      </p:sp>
    </p:spTree>
    <p:extLst>
      <p:ext uri="{BB962C8B-B14F-4D97-AF65-F5344CB8AC3E}">
        <p14:creationId xmlns:p14="http://schemas.microsoft.com/office/powerpoint/2010/main" val="19307678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Фильтрация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0" name="Рисунок 19">
            <a:extLst>
              <a:ext uri="{FF2B5EF4-FFF2-40B4-BE49-F238E27FC236}">
                <a16:creationId xmlns:a16="http://schemas.microsoft.com/office/drawing/2014/main" id="{DCEDD8F7-CBF7-6132-C23B-D38F1AC51790}"/>
              </a:ext>
            </a:extLst>
          </p:cNvPr>
          <p:cNvPicPr>
            <a:picLocks noChangeAspect="1"/>
          </p:cNvPicPr>
          <p:nvPr/>
        </p:nvPicPr>
        <p:blipFill rotWithShape="1">
          <a:blip r:embed="rId7"/>
          <a:srcRect t="11247" r="1408" b="1402"/>
          <a:stretch/>
        </p:blipFill>
        <p:spPr>
          <a:xfrm>
            <a:off x="613049" y="1425799"/>
            <a:ext cx="10230171" cy="5098403"/>
          </a:xfrm>
          <a:prstGeom prst="rect">
            <a:avLst/>
          </a:prstGeom>
        </p:spPr>
      </p:pic>
      <p:sp>
        <p:nvSpPr>
          <p:cNvPr id="22" name="Прямоугольник 21">
            <a:extLst>
              <a:ext uri="{FF2B5EF4-FFF2-40B4-BE49-F238E27FC236}">
                <a16:creationId xmlns:a16="http://schemas.microsoft.com/office/drawing/2014/main" id="{676BFBF5-22DC-2693-C4B0-0F9B9F7592FD}"/>
              </a:ext>
            </a:extLst>
          </p:cNvPr>
          <p:cNvSpPr/>
          <p:nvPr/>
        </p:nvSpPr>
        <p:spPr>
          <a:xfrm>
            <a:off x="534901" y="1425799"/>
            <a:ext cx="106966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3" name="Рисунок 22">
            <a:extLst>
              <a:ext uri="{FF2B5EF4-FFF2-40B4-BE49-F238E27FC236}">
                <a16:creationId xmlns:a16="http://schemas.microsoft.com/office/drawing/2014/main" id="{3CA8448B-423F-CCF8-D727-F87E762AB10D}"/>
              </a:ext>
            </a:extLst>
          </p:cNvPr>
          <p:cNvPicPr>
            <a:picLocks noChangeAspect="1"/>
          </p:cNvPicPr>
          <p:nvPr/>
        </p:nvPicPr>
        <p:blipFill>
          <a:blip r:embed="rId8"/>
          <a:stretch>
            <a:fillRect/>
          </a:stretch>
        </p:blipFill>
        <p:spPr>
          <a:xfrm>
            <a:off x="4737939" y="1390248"/>
            <a:ext cx="6035051" cy="5157571"/>
          </a:xfrm>
          <a:prstGeom prst="rect">
            <a:avLst/>
          </a:prstGeom>
          <a:ln>
            <a:noFill/>
          </a:ln>
          <a:effectLst>
            <a:outerShdw blurRad="292100" dist="139700" dir="2700000" algn="tl" rotWithShape="0">
              <a:srgbClr val="333333">
                <a:alpha val="65000"/>
              </a:srgbClr>
            </a:outerShdw>
          </a:effectLst>
        </p:spPr>
      </p:pic>
      <p:sp>
        <p:nvSpPr>
          <p:cNvPr id="2" name="object 21">
            <a:extLst>
              <a:ext uri="{FF2B5EF4-FFF2-40B4-BE49-F238E27FC236}">
                <a16:creationId xmlns:a16="http://schemas.microsoft.com/office/drawing/2014/main" id="{9A1FAD92-7A11-47B3-E9AC-C14DE161847C}"/>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4" name="object 27">
            <a:extLst>
              <a:ext uri="{FF2B5EF4-FFF2-40B4-BE49-F238E27FC236}">
                <a16:creationId xmlns:a16="http://schemas.microsoft.com/office/drawing/2014/main" id="{C50CBD0A-67F3-E13A-3E10-A441EE1A2F09}"/>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26</a:t>
            </a:r>
            <a:endParaRPr sz="2400" dirty="0">
              <a:latin typeface="Arial"/>
              <a:cs typeface="Arial"/>
            </a:endParaRPr>
          </a:p>
        </p:txBody>
      </p:sp>
    </p:spTree>
    <p:extLst>
      <p:ext uri="{BB962C8B-B14F-4D97-AF65-F5344CB8AC3E}">
        <p14:creationId xmlns:p14="http://schemas.microsoft.com/office/powerpoint/2010/main" val="35855323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Фильтрация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0" name="Рисунок 19">
            <a:extLst>
              <a:ext uri="{FF2B5EF4-FFF2-40B4-BE49-F238E27FC236}">
                <a16:creationId xmlns:a16="http://schemas.microsoft.com/office/drawing/2014/main" id="{DCEDD8F7-CBF7-6132-C23B-D38F1AC51790}"/>
              </a:ext>
            </a:extLst>
          </p:cNvPr>
          <p:cNvPicPr>
            <a:picLocks noChangeAspect="1"/>
          </p:cNvPicPr>
          <p:nvPr/>
        </p:nvPicPr>
        <p:blipFill rotWithShape="1">
          <a:blip r:embed="rId7"/>
          <a:srcRect t="11247" r="1408" b="1402"/>
          <a:stretch/>
        </p:blipFill>
        <p:spPr>
          <a:xfrm>
            <a:off x="613049" y="1425799"/>
            <a:ext cx="10230171" cy="5098403"/>
          </a:xfrm>
          <a:prstGeom prst="rect">
            <a:avLst/>
          </a:prstGeom>
        </p:spPr>
      </p:pic>
      <p:sp>
        <p:nvSpPr>
          <p:cNvPr id="22" name="Прямоугольник 21">
            <a:extLst>
              <a:ext uri="{FF2B5EF4-FFF2-40B4-BE49-F238E27FC236}">
                <a16:creationId xmlns:a16="http://schemas.microsoft.com/office/drawing/2014/main" id="{676BFBF5-22DC-2693-C4B0-0F9B9F7592FD}"/>
              </a:ext>
            </a:extLst>
          </p:cNvPr>
          <p:cNvSpPr/>
          <p:nvPr/>
        </p:nvSpPr>
        <p:spPr>
          <a:xfrm>
            <a:off x="534901" y="1425799"/>
            <a:ext cx="106966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 name="Рисунок 24">
            <a:extLst>
              <a:ext uri="{FF2B5EF4-FFF2-40B4-BE49-F238E27FC236}">
                <a16:creationId xmlns:a16="http://schemas.microsoft.com/office/drawing/2014/main" id="{6AC3CF60-7CC2-143D-D384-A6D61E7756EA}"/>
              </a:ext>
            </a:extLst>
          </p:cNvPr>
          <p:cNvPicPr>
            <a:picLocks noChangeAspect="1"/>
          </p:cNvPicPr>
          <p:nvPr/>
        </p:nvPicPr>
        <p:blipFill>
          <a:blip r:embed="rId8"/>
          <a:stretch>
            <a:fillRect/>
          </a:stretch>
        </p:blipFill>
        <p:spPr>
          <a:xfrm>
            <a:off x="4734817" y="1390239"/>
            <a:ext cx="6029283" cy="5147257"/>
          </a:xfrm>
          <a:prstGeom prst="rect">
            <a:avLst/>
          </a:prstGeom>
          <a:ln>
            <a:noFill/>
          </a:ln>
          <a:effectLst>
            <a:outerShdw blurRad="292100" dist="139700" dir="2700000" algn="tl" rotWithShape="0">
              <a:srgbClr val="333333">
                <a:alpha val="65000"/>
              </a:srgbClr>
            </a:outerShdw>
          </a:effectLst>
        </p:spPr>
      </p:pic>
      <p:sp>
        <p:nvSpPr>
          <p:cNvPr id="2" name="object 21">
            <a:extLst>
              <a:ext uri="{FF2B5EF4-FFF2-40B4-BE49-F238E27FC236}">
                <a16:creationId xmlns:a16="http://schemas.microsoft.com/office/drawing/2014/main" id="{600217C1-BB2A-75FF-DADC-309C1D115028}"/>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63841B43-D068-C0E6-E448-B1A9761F441B}"/>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26</a:t>
            </a:r>
            <a:endParaRPr sz="2400" dirty="0">
              <a:latin typeface="Arial"/>
              <a:cs typeface="Arial"/>
            </a:endParaRPr>
          </a:p>
        </p:txBody>
      </p:sp>
    </p:spTree>
    <p:extLst>
      <p:ext uri="{BB962C8B-B14F-4D97-AF65-F5344CB8AC3E}">
        <p14:creationId xmlns:p14="http://schemas.microsoft.com/office/powerpoint/2010/main" val="85891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447D347-19A7-58BC-1EF1-6AD2997FB6E4}"/>
              </a:ext>
            </a:extLst>
          </p:cNvPr>
          <p:cNvSpPr txBox="1"/>
          <p:nvPr/>
        </p:nvSpPr>
        <p:spPr>
          <a:xfrm>
            <a:off x="875257" y="2590800"/>
            <a:ext cx="7506743" cy="430887"/>
          </a:xfrm>
          <a:prstGeom prst="rect">
            <a:avLst/>
          </a:prstGeom>
          <a:noFill/>
        </p:spPr>
        <p:txBody>
          <a:bodyPr wrap="square">
            <a:spAutoFit/>
          </a:bodyPr>
          <a:lstStyle/>
          <a:p>
            <a:pPr algn="just" fontAlgn="base"/>
            <a:r>
              <a:rPr lang="ru-RU" sz="1400" dirty="0">
                <a:latin typeface="Roboto Condensed" panose="02000000000000000000" pitchFamily="2" charset="0"/>
                <a:ea typeface="Roboto Condensed" panose="02000000000000000000" pitchFamily="2" charset="0"/>
                <a:cs typeface="Roboto Condensed" panose="02000000000000000000" pitchFamily="2" charset="0"/>
              </a:rPr>
              <a:t>Как работает механизм слияния кусков:</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6</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28" name="Прямоугольник: скругленные углы 27">
            <a:extLst>
              <a:ext uri="{FF2B5EF4-FFF2-40B4-BE49-F238E27FC236}">
                <a16:creationId xmlns:a16="http://schemas.microsoft.com/office/drawing/2014/main" id="{71611F98-2756-6912-601B-33DC764CF34E}"/>
              </a:ext>
            </a:extLst>
          </p:cNvPr>
          <p:cNvSpPr/>
          <p:nvPr/>
        </p:nvSpPr>
        <p:spPr>
          <a:xfrm>
            <a:off x="2128195" y="3001562"/>
            <a:ext cx="3971171"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TextBox 29">
            <a:extLst>
              <a:ext uri="{FF2B5EF4-FFF2-40B4-BE49-F238E27FC236}">
                <a16:creationId xmlns:a16="http://schemas.microsoft.com/office/drawing/2014/main" id="{A19B9626-54FD-2EC4-F0F0-4262A38E35FA}"/>
              </a:ext>
            </a:extLst>
          </p:cNvPr>
          <p:cNvSpPr txBox="1"/>
          <p:nvPr/>
        </p:nvSpPr>
        <p:spPr>
          <a:xfrm>
            <a:off x="2208167" y="3169193"/>
            <a:ext cx="3806573" cy="430887"/>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Каждый вставленный в базу кусок встаёт в очередь на </a:t>
            </a:r>
            <a:b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b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слияние (merge). </a:t>
            </a:r>
          </a:p>
        </p:txBody>
      </p:sp>
      <p:sp>
        <p:nvSpPr>
          <p:cNvPr id="32" name="Прямоугольник: скругленные углы 31">
            <a:extLst>
              <a:ext uri="{FF2B5EF4-FFF2-40B4-BE49-F238E27FC236}">
                <a16:creationId xmlns:a16="http://schemas.microsoft.com/office/drawing/2014/main" id="{15D456F6-6F77-AEF8-F1E5-DBDAF5E70259}"/>
              </a:ext>
            </a:extLst>
          </p:cNvPr>
          <p:cNvSpPr/>
          <p:nvPr/>
        </p:nvSpPr>
        <p:spPr>
          <a:xfrm>
            <a:off x="6786614" y="3019721"/>
            <a:ext cx="2668978"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TextBox 32">
            <a:extLst>
              <a:ext uri="{FF2B5EF4-FFF2-40B4-BE49-F238E27FC236}">
                <a16:creationId xmlns:a16="http://schemas.microsoft.com/office/drawing/2014/main" id="{BD8616B6-6CBE-082E-428E-076D3BD67CDB}"/>
              </a:ext>
            </a:extLst>
          </p:cNvPr>
          <p:cNvSpPr txBox="1"/>
          <p:nvPr/>
        </p:nvSpPr>
        <p:spPr>
          <a:xfrm>
            <a:off x="6905844" y="3098853"/>
            <a:ext cx="2453471"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Каждый кусок, находящийся на диске, сортируется в порядке возрастания первичного ключа. </a:t>
            </a:r>
          </a:p>
        </p:txBody>
      </p:sp>
      <p:cxnSp>
        <p:nvCxnSpPr>
          <p:cNvPr id="39" name="Прямая со стрелкой 38">
            <a:extLst>
              <a:ext uri="{FF2B5EF4-FFF2-40B4-BE49-F238E27FC236}">
                <a16:creationId xmlns:a16="http://schemas.microsoft.com/office/drawing/2014/main" id="{85AF2920-CE7B-1F8D-7230-30900E0EECDB}"/>
              </a:ext>
            </a:extLst>
          </p:cNvPr>
          <p:cNvCxnSpPr/>
          <p:nvPr/>
        </p:nvCxnSpPr>
        <p:spPr>
          <a:xfrm>
            <a:off x="6199007" y="3382562"/>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Прямая со стрелкой 57">
            <a:extLst>
              <a:ext uri="{FF2B5EF4-FFF2-40B4-BE49-F238E27FC236}">
                <a16:creationId xmlns:a16="http://schemas.microsoft.com/office/drawing/2014/main" id="{4EB8244D-D1B7-652B-0CB0-540EC1A66F5C}"/>
              </a:ext>
            </a:extLst>
          </p:cNvPr>
          <p:cNvCxnSpPr/>
          <p:nvPr/>
        </p:nvCxnSpPr>
        <p:spPr>
          <a:xfrm>
            <a:off x="9551806" y="3415064"/>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54F6BC3-CE07-28D3-6EDF-F2AC0F7A839B}"/>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 </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1770763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Фильтрация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3" name="Рисунок 22">
            <a:extLst>
              <a:ext uri="{FF2B5EF4-FFF2-40B4-BE49-F238E27FC236}">
                <a16:creationId xmlns:a16="http://schemas.microsoft.com/office/drawing/2014/main" id="{B1E0B675-2330-F446-E19A-768186F83262}"/>
              </a:ext>
            </a:extLst>
          </p:cNvPr>
          <p:cNvPicPr>
            <a:picLocks noChangeAspect="1"/>
          </p:cNvPicPr>
          <p:nvPr/>
        </p:nvPicPr>
        <p:blipFill>
          <a:blip r:embed="rId7"/>
          <a:stretch>
            <a:fillRect/>
          </a:stretch>
        </p:blipFill>
        <p:spPr>
          <a:xfrm>
            <a:off x="613049" y="1471518"/>
            <a:ext cx="10258111" cy="5053389"/>
          </a:xfrm>
          <a:prstGeom prst="rect">
            <a:avLst/>
          </a:prstGeom>
        </p:spPr>
      </p:pic>
      <p:sp>
        <p:nvSpPr>
          <p:cNvPr id="22" name="Прямоугольник 21">
            <a:extLst>
              <a:ext uri="{FF2B5EF4-FFF2-40B4-BE49-F238E27FC236}">
                <a16:creationId xmlns:a16="http://schemas.microsoft.com/office/drawing/2014/main" id="{676BFBF5-22DC-2693-C4B0-0F9B9F7592FD}"/>
              </a:ext>
            </a:extLst>
          </p:cNvPr>
          <p:cNvSpPr/>
          <p:nvPr/>
        </p:nvSpPr>
        <p:spPr>
          <a:xfrm>
            <a:off x="534901" y="1425799"/>
            <a:ext cx="106966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 name="Рисунок 24">
            <a:extLst>
              <a:ext uri="{FF2B5EF4-FFF2-40B4-BE49-F238E27FC236}">
                <a16:creationId xmlns:a16="http://schemas.microsoft.com/office/drawing/2014/main" id="{BA340D1F-F1B1-CB22-5C86-0A77811F2767}"/>
              </a:ext>
            </a:extLst>
          </p:cNvPr>
          <p:cNvPicPr>
            <a:picLocks noChangeAspect="1"/>
          </p:cNvPicPr>
          <p:nvPr/>
        </p:nvPicPr>
        <p:blipFill>
          <a:blip r:embed="rId8"/>
          <a:stretch>
            <a:fillRect/>
          </a:stretch>
        </p:blipFill>
        <p:spPr>
          <a:xfrm>
            <a:off x="3429000" y="2514600"/>
            <a:ext cx="1342800" cy="447600"/>
          </a:xfrm>
          <a:prstGeom prst="rect">
            <a:avLst/>
          </a:prstGeom>
        </p:spPr>
      </p:pic>
      <p:sp>
        <p:nvSpPr>
          <p:cNvPr id="26" name="object 21">
            <a:extLst>
              <a:ext uri="{FF2B5EF4-FFF2-40B4-BE49-F238E27FC236}">
                <a16:creationId xmlns:a16="http://schemas.microsoft.com/office/drawing/2014/main" id="{AA6D15DE-D4CA-5F07-E69F-1016BF6DE24B}"/>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9" name="object 27">
            <a:extLst>
              <a:ext uri="{FF2B5EF4-FFF2-40B4-BE49-F238E27FC236}">
                <a16:creationId xmlns:a16="http://schemas.microsoft.com/office/drawing/2014/main" id="{85F381B6-09EA-7705-1013-894A59837B4B}"/>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27</a:t>
            </a:r>
            <a:endParaRPr sz="2400" dirty="0">
              <a:latin typeface="Arial"/>
              <a:cs typeface="Arial"/>
            </a:endParaRPr>
          </a:p>
        </p:txBody>
      </p:sp>
    </p:spTree>
    <p:extLst>
      <p:ext uri="{BB962C8B-B14F-4D97-AF65-F5344CB8AC3E}">
        <p14:creationId xmlns:p14="http://schemas.microsoft.com/office/powerpoint/2010/main" val="19823081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Рисунок 19">
            <a:extLst>
              <a:ext uri="{FF2B5EF4-FFF2-40B4-BE49-F238E27FC236}">
                <a16:creationId xmlns:a16="http://schemas.microsoft.com/office/drawing/2014/main" id="{D333F67B-9EDC-3159-A8F0-9F00ECFC3C9E}"/>
              </a:ext>
            </a:extLst>
          </p:cNvPr>
          <p:cNvPicPr>
            <a:picLocks noChangeAspect="1"/>
          </p:cNvPicPr>
          <p:nvPr/>
        </p:nvPicPr>
        <p:blipFill>
          <a:blip r:embed="rId3"/>
          <a:stretch>
            <a:fillRect/>
          </a:stretch>
        </p:blipFill>
        <p:spPr>
          <a:xfrm>
            <a:off x="604560" y="1395318"/>
            <a:ext cx="10777567" cy="5005481"/>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Фильтрация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2" name="Прямоугольник 21">
            <a:extLst>
              <a:ext uri="{FF2B5EF4-FFF2-40B4-BE49-F238E27FC236}">
                <a16:creationId xmlns:a16="http://schemas.microsoft.com/office/drawing/2014/main" id="{676BFBF5-22DC-2693-C4B0-0F9B9F7592FD}"/>
              </a:ext>
            </a:extLst>
          </p:cNvPr>
          <p:cNvSpPr/>
          <p:nvPr/>
        </p:nvSpPr>
        <p:spPr>
          <a:xfrm>
            <a:off x="534901" y="1425799"/>
            <a:ext cx="106966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object 21">
            <a:extLst>
              <a:ext uri="{FF2B5EF4-FFF2-40B4-BE49-F238E27FC236}">
                <a16:creationId xmlns:a16="http://schemas.microsoft.com/office/drawing/2014/main" id="{7E2FB3C4-4673-611A-9139-E184067D4E2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A39854D6-DBAD-24F1-45F3-CE0DE0FE76D9}"/>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28</a:t>
            </a:r>
            <a:endParaRPr sz="2400" dirty="0">
              <a:latin typeface="Arial"/>
              <a:cs typeface="Arial"/>
            </a:endParaRPr>
          </a:p>
        </p:txBody>
      </p:sp>
    </p:spTree>
    <p:extLst>
      <p:ext uri="{BB962C8B-B14F-4D97-AF65-F5344CB8AC3E}">
        <p14:creationId xmlns:p14="http://schemas.microsoft.com/office/powerpoint/2010/main" val="2006056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Рисунок 19">
            <a:extLst>
              <a:ext uri="{FF2B5EF4-FFF2-40B4-BE49-F238E27FC236}">
                <a16:creationId xmlns:a16="http://schemas.microsoft.com/office/drawing/2014/main" id="{D333F67B-9EDC-3159-A8F0-9F00ECFC3C9E}"/>
              </a:ext>
            </a:extLst>
          </p:cNvPr>
          <p:cNvPicPr>
            <a:picLocks noChangeAspect="1"/>
          </p:cNvPicPr>
          <p:nvPr/>
        </p:nvPicPr>
        <p:blipFill>
          <a:blip r:embed="rId3"/>
          <a:stretch>
            <a:fillRect/>
          </a:stretch>
        </p:blipFill>
        <p:spPr>
          <a:xfrm>
            <a:off x="604560" y="1395318"/>
            <a:ext cx="10777567" cy="5005481"/>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Фильтрация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2" name="Прямоугольник 21">
            <a:extLst>
              <a:ext uri="{FF2B5EF4-FFF2-40B4-BE49-F238E27FC236}">
                <a16:creationId xmlns:a16="http://schemas.microsoft.com/office/drawing/2014/main" id="{676BFBF5-22DC-2693-C4B0-0F9B9F7592FD}"/>
              </a:ext>
            </a:extLst>
          </p:cNvPr>
          <p:cNvSpPr/>
          <p:nvPr/>
        </p:nvSpPr>
        <p:spPr>
          <a:xfrm>
            <a:off x="534901" y="1425799"/>
            <a:ext cx="106966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 name="Рисунок 24">
            <a:extLst>
              <a:ext uri="{FF2B5EF4-FFF2-40B4-BE49-F238E27FC236}">
                <a16:creationId xmlns:a16="http://schemas.microsoft.com/office/drawing/2014/main" id="{7F5A8E67-3A02-45E7-1192-A43AB45408AF}"/>
              </a:ext>
            </a:extLst>
          </p:cNvPr>
          <p:cNvPicPr>
            <a:picLocks noChangeAspect="1"/>
          </p:cNvPicPr>
          <p:nvPr/>
        </p:nvPicPr>
        <p:blipFill>
          <a:blip r:embed="rId8"/>
          <a:stretch>
            <a:fillRect/>
          </a:stretch>
        </p:blipFill>
        <p:spPr>
          <a:xfrm>
            <a:off x="4471791" y="1415189"/>
            <a:ext cx="6877749" cy="5038502"/>
          </a:xfrm>
          <a:prstGeom prst="rect">
            <a:avLst/>
          </a:prstGeom>
          <a:ln>
            <a:noFill/>
          </a:ln>
          <a:effectLst>
            <a:outerShdw blurRad="292100" dist="139700" dir="2700000" algn="tl" rotWithShape="0">
              <a:srgbClr val="333333">
                <a:alpha val="65000"/>
              </a:srgbClr>
            </a:outerShdw>
          </a:effectLst>
        </p:spPr>
      </p:pic>
      <p:sp>
        <p:nvSpPr>
          <p:cNvPr id="2" name="object 21">
            <a:extLst>
              <a:ext uri="{FF2B5EF4-FFF2-40B4-BE49-F238E27FC236}">
                <a16:creationId xmlns:a16="http://schemas.microsoft.com/office/drawing/2014/main" id="{E722E672-DF4B-48AD-3595-C477D8EE56F7}"/>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A004FD31-8F2A-3566-760A-1837E9F37A16}"/>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29</a:t>
            </a:r>
            <a:endParaRPr sz="2400" dirty="0">
              <a:latin typeface="Arial"/>
              <a:cs typeface="Arial"/>
            </a:endParaRPr>
          </a:p>
        </p:txBody>
      </p:sp>
    </p:spTree>
    <p:extLst>
      <p:ext uri="{BB962C8B-B14F-4D97-AF65-F5344CB8AC3E}">
        <p14:creationId xmlns:p14="http://schemas.microsoft.com/office/powerpoint/2010/main" val="37016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Рисунок 19">
            <a:extLst>
              <a:ext uri="{FF2B5EF4-FFF2-40B4-BE49-F238E27FC236}">
                <a16:creationId xmlns:a16="http://schemas.microsoft.com/office/drawing/2014/main" id="{E67AE555-BA58-E9ED-CB3C-ED9218EAD551}"/>
              </a:ext>
            </a:extLst>
          </p:cNvPr>
          <p:cNvPicPr>
            <a:picLocks noChangeAspect="1"/>
          </p:cNvPicPr>
          <p:nvPr/>
        </p:nvPicPr>
        <p:blipFill>
          <a:blip r:embed="rId3"/>
          <a:stretch>
            <a:fillRect/>
          </a:stretch>
        </p:blipFill>
        <p:spPr>
          <a:xfrm>
            <a:off x="609600" y="1474058"/>
            <a:ext cx="10290426" cy="5053044"/>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Фильтрация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2" name="Прямоугольник 21">
            <a:extLst>
              <a:ext uri="{FF2B5EF4-FFF2-40B4-BE49-F238E27FC236}">
                <a16:creationId xmlns:a16="http://schemas.microsoft.com/office/drawing/2014/main" id="{676BFBF5-22DC-2693-C4B0-0F9B9F7592FD}"/>
              </a:ext>
            </a:extLst>
          </p:cNvPr>
          <p:cNvSpPr/>
          <p:nvPr/>
        </p:nvSpPr>
        <p:spPr>
          <a:xfrm>
            <a:off x="534901" y="1425799"/>
            <a:ext cx="106966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object 21">
            <a:extLst>
              <a:ext uri="{FF2B5EF4-FFF2-40B4-BE49-F238E27FC236}">
                <a16:creationId xmlns:a16="http://schemas.microsoft.com/office/drawing/2014/main" id="{73DE373A-8DC2-50C7-F955-59FB0C3582AF}"/>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E1D038FF-1077-41AA-6803-3FE0AC8ADE5D}"/>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30</a:t>
            </a:r>
            <a:endParaRPr sz="2400" dirty="0">
              <a:latin typeface="Arial"/>
              <a:cs typeface="Arial"/>
            </a:endParaRPr>
          </a:p>
        </p:txBody>
      </p:sp>
    </p:spTree>
    <p:extLst>
      <p:ext uri="{BB962C8B-B14F-4D97-AF65-F5344CB8AC3E}">
        <p14:creationId xmlns:p14="http://schemas.microsoft.com/office/powerpoint/2010/main" val="28433324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Рисунок 19">
            <a:extLst>
              <a:ext uri="{FF2B5EF4-FFF2-40B4-BE49-F238E27FC236}">
                <a16:creationId xmlns:a16="http://schemas.microsoft.com/office/drawing/2014/main" id="{E67AE555-BA58-E9ED-CB3C-ED9218EAD551}"/>
              </a:ext>
            </a:extLst>
          </p:cNvPr>
          <p:cNvPicPr>
            <a:picLocks noChangeAspect="1"/>
          </p:cNvPicPr>
          <p:nvPr/>
        </p:nvPicPr>
        <p:blipFill>
          <a:blip r:embed="rId3"/>
          <a:stretch>
            <a:fillRect/>
          </a:stretch>
        </p:blipFill>
        <p:spPr>
          <a:xfrm>
            <a:off x="609600" y="1474058"/>
            <a:ext cx="10290426" cy="5053044"/>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Фильтрация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2" name="Прямоугольник 21">
            <a:extLst>
              <a:ext uri="{FF2B5EF4-FFF2-40B4-BE49-F238E27FC236}">
                <a16:creationId xmlns:a16="http://schemas.microsoft.com/office/drawing/2014/main" id="{676BFBF5-22DC-2693-C4B0-0F9B9F7592FD}"/>
              </a:ext>
            </a:extLst>
          </p:cNvPr>
          <p:cNvSpPr/>
          <p:nvPr/>
        </p:nvSpPr>
        <p:spPr>
          <a:xfrm>
            <a:off x="534901" y="1425799"/>
            <a:ext cx="106966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4" name="Рисунок 23">
            <a:extLst>
              <a:ext uri="{FF2B5EF4-FFF2-40B4-BE49-F238E27FC236}">
                <a16:creationId xmlns:a16="http://schemas.microsoft.com/office/drawing/2014/main" id="{4C18DE54-8888-9A53-909B-21E41E45D782}"/>
              </a:ext>
            </a:extLst>
          </p:cNvPr>
          <p:cNvPicPr>
            <a:picLocks noChangeAspect="1"/>
          </p:cNvPicPr>
          <p:nvPr/>
        </p:nvPicPr>
        <p:blipFill rotWithShape="1">
          <a:blip r:embed="rId8"/>
          <a:srcRect l="15000" t="24701" r="57500" b="37778"/>
          <a:stretch/>
        </p:blipFill>
        <p:spPr>
          <a:xfrm>
            <a:off x="5754813" y="2450524"/>
            <a:ext cx="4303587" cy="3302893"/>
          </a:xfrm>
          <a:prstGeom prst="rect">
            <a:avLst/>
          </a:prstGeom>
          <a:ln>
            <a:noFill/>
          </a:ln>
          <a:effectLst>
            <a:outerShdw blurRad="292100" dist="139700" dir="2700000" algn="tl" rotWithShape="0">
              <a:srgbClr val="333333">
                <a:alpha val="65000"/>
              </a:srgbClr>
            </a:outerShdw>
          </a:effectLst>
        </p:spPr>
      </p:pic>
      <p:pic>
        <p:nvPicPr>
          <p:cNvPr id="26" name="Рисунок 25" descr="Курсор со сплошной заливкой">
            <a:extLst>
              <a:ext uri="{FF2B5EF4-FFF2-40B4-BE49-F238E27FC236}">
                <a16:creationId xmlns:a16="http://schemas.microsoft.com/office/drawing/2014/main" id="{A0F68383-DC90-19D0-64F0-F8F01EDB361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543470">
            <a:off x="8345957" y="3867227"/>
            <a:ext cx="194585" cy="194585"/>
          </a:xfrm>
          <a:prstGeom prst="rect">
            <a:avLst/>
          </a:prstGeom>
        </p:spPr>
      </p:pic>
      <p:sp>
        <p:nvSpPr>
          <p:cNvPr id="2" name="object 21">
            <a:extLst>
              <a:ext uri="{FF2B5EF4-FFF2-40B4-BE49-F238E27FC236}">
                <a16:creationId xmlns:a16="http://schemas.microsoft.com/office/drawing/2014/main" id="{803DFBEA-EB85-6CAD-E742-418BDF93413C}"/>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7BD6C2EA-4622-F251-20BE-3ABDCBA3C9C3}"/>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31</a:t>
            </a:r>
            <a:endParaRPr sz="2400" dirty="0">
              <a:latin typeface="Arial"/>
              <a:cs typeface="Arial"/>
            </a:endParaRPr>
          </a:p>
        </p:txBody>
      </p:sp>
    </p:spTree>
    <p:extLst>
      <p:ext uri="{BB962C8B-B14F-4D97-AF65-F5344CB8AC3E}">
        <p14:creationId xmlns:p14="http://schemas.microsoft.com/office/powerpoint/2010/main" val="4174650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 name="Рисунок 28">
            <a:extLst>
              <a:ext uri="{FF2B5EF4-FFF2-40B4-BE49-F238E27FC236}">
                <a16:creationId xmlns:a16="http://schemas.microsoft.com/office/drawing/2014/main" id="{9404BA86-0733-8588-9E65-7B6D3B48AC06}"/>
              </a:ext>
            </a:extLst>
          </p:cNvPr>
          <p:cNvPicPr>
            <a:picLocks noChangeAspect="1"/>
          </p:cNvPicPr>
          <p:nvPr/>
        </p:nvPicPr>
        <p:blipFill rotWithShape="1">
          <a:blip r:embed="rId3"/>
          <a:srcRect t="12222" r="1184" b="2928"/>
          <a:stretch/>
        </p:blipFill>
        <p:spPr>
          <a:xfrm>
            <a:off x="604561" y="1469924"/>
            <a:ext cx="10524412" cy="5083276"/>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Фильтрация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2" name="Прямоугольник 21">
            <a:extLst>
              <a:ext uri="{FF2B5EF4-FFF2-40B4-BE49-F238E27FC236}">
                <a16:creationId xmlns:a16="http://schemas.microsoft.com/office/drawing/2014/main" id="{676BFBF5-22DC-2693-C4B0-0F9B9F7592FD}"/>
              </a:ext>
            </a:extLst>
          </p:cNvPr>
          <p:cNvSpPr/>
          <p:nvPr/>
        </p:nvSpPr>
        <p:spPr>
          <a:xfrm>
            <a:off x="534901" y="1425799"/>
            <a:ext cx="1069666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object 21">
            <a:extLst>
              <a:ext uri="{FF2B5EF4-FFF2-40B4-BE49-F238E27FC236}">
                <a16:creationId xmlns:a16="http://schemas.microsoft.com/office/drawing/2014/main" id="{5C796F90-BD5F-16D5-DC85-B8B48DE3C06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9388A027-9BFA-A2F2-D2C7-C550FD443449}"/>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32</a:t>
            </a:r>
            <a:endParaRPr sz="2400" dirty="0">
              <a:latin typeface="Arial"/>
              <a:cs typeface="Arial"/>
            </a:endParaRPr>
          </a:p>
        </p:txBody>
      </p:sp>
    </p:spTree>
    <p:extLst>
      <p:ext uri="{BB962C8B-B14F-4D97-AF65-F5344CB8AC3E}">
        <p14:creationId xmlns:p14="http://schemas.microsoft.com/office/powerpoint/2010/main" val="21849026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657000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Другие возможности в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Роли</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0" name="Рисунок 19">
            <a:extLst>
              <a:ext uri="{FF2B5EF4-FFF2-40B4-BE49-F238E27FC236}">
                <a16:creationId xmlns:a16="http://schemas.microsoft.com/office/drawing/2014/main" id="{22B49226-B076-681D-C48C-6D4774ACE37D}"/>
              </a:ext>
            </a:extLst>
          </p:cNvPr>
          <p:cNvPicPr>
            <a:picLocks noChangeAspect="1"/>
          </p:cNvPicPr>
          <p:nvPr/>
        </p:nvPicPr>
        <p:blipFill rotWithShape="1">
          <a:blip r:embed="rId7"/>
          <a:srcRect t="12222" b="3426"/>
          <a:stretch/>
        </p:blipFill>
        <p:spPr>
          <a:xfrm>
            <a:off x="609600" y="1465495"/>
            <a:ext cx="10539900" cy="5000963"/>
          </a:xfrm>
          <a:prstGeom prst="rect">
            <a:avLst/>
          </a:prstGeom>
        </p:spPr>
      </p:pic>
      <p:sp>
        <p:nvSpPr>
          <p:cNvPr id="2" name="object 21">
            <a:extLst>
              <a:ext uri="{FF2B5EF4-FFF2-40B4-BE49-F238E27FC236}">
                <a16:creationId xmlns:a16="http://schemas.microsoft.com/office/drawing/2014/main" id="{BB76E5FB-856E-9266-8224-8AB629CE78AB}"/>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7765DA6E-C4B1-6C27-D64C-52F76EF16567}"/>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33</a:t>
            </a:r>
            <a:endParaRPr sz="2400" dirty="0">
              <a:latin typeface="Arial"/>
              <a:cs typeface="Arial"/>
            </a:endParaRPr>
          </a:p>
        </p:txBody>
      </p:sp>
    </p:spTree>
    <p:extLst>
      <p:ext uri="{BB962C8B-B14F-4D97-AF65-F5344CB8AC3E}">
        <p14:creationId xmlns:p14="http://schemas.microsoft.com/office/powerpoint/2010/main" val="7511792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Роли</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0" name="Рисунок 19">
            <a:extLst>
              <a:ext uri="{FF2B5EF4-FFF2-40B4-BE49-F238E27FC236}">
                <a16:creationId xmlns:a16="http://schemas.microsoft.com/office/drawing/2014/main" id="{22B49226-B076-681D-C48C-6D4774ACE37D}"/>
              </a:ext>
            </a:extLst>
          </p:cNvPr>
          <p:cNvPicPr>
            <a:picLocks noChangeAspect="1"/>
          </p:cNvPicPr>
          <p:nvPr/>
        </p:nvPicPr>
        <p:blipFill rotWithShape="1">
          <a:blip r:embed="rId7"/>
          <a:srcRect t="12222" b="3426"/>
          <a:stretch/>
        </p:blipFill>
        <p:spPr>
          <a:xfrm>
            <a:off x="609600" y="1465495"/>
            <a:ext cx="10539900" cy="5000963"/>
          </a:xfrm>
          <a:prstGeom prst="rect">
            <a:avLst/>
          </a:prstGeom>
        </p:spPr>
      </p:pic>
      <p:pic>
        <p:nvPicPr>
          <p:cNvPr id="22" name="Рисунок 21">
            <a:extLst>
              <a:ext uri="{FF2B5EF4-FFF2-40B4-BE49-F238E27FC236}">
                <a16:creationId xmlns:a16="http://schemas.microsoft.com/office/drawing/2014/main" id="{D705E231-1039-BC5F-C951-A46CE1C1731A}"/>
              </a:ext>
            </a:extLst>
          </p:cNvPr>
          <p:cNvPicPr>
            <a:picLocks noChangeAspect="1"/>
          </p:cNvPicPr>
          <p:nvPr/>
        </p:nvPicPr>
        <p:blipFill rotWithShape="1">
          <a:blip r:embed="rId8"/>
          <a:srcRect t="12222" b="6746"/>
          <a:stretch/>
        </p:blipFill>
        <p:spPr>
          <a:xfrm>
            <a:off x="609600" y="1465495"/>
            <a:ext cx="10787172" cy="4922216"/>
          </a:xfrm>
          <a:prstGeom prst="rect">
            <a:avLst/>
          </a:prstGeom>
        </p:spPr>
      </p:pic>
      <p:sp>
        <p:nvSpPr>
          <p:cNvPr id="23" name="object 2">
            <a:extLst>
              <a:ext uri="{FF2B5EF4-FFF2-40B4-BE49-F238E27FC236}">
                <a16:creationId xmlns:a16="http://schemas.microsoft.com/office/drawing/2014/main" id="{15FE82BB-F392-BAF6-7964-A518F03C351A}"/>
              </a:ext>
            </a:extLst>
          </p:cNvPr>
          <p:cNvSpPr txBox="1">
            <a:spLocks/>
          </p:cNvSpPr>
          <p:nvPr/>
        </p:nvSpPr>
        <p:spPr>
          <a:xfrm>
            <a:off x="613049" y="315422"/>
            <a:ext cx="657000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Другие возможности в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object 21">
            <a:extLst>
              <a:ext uri="{FF2B5EF4-FFF2-40B4-BE49-F238E27FC236}">
                <a16:creationId xmlns:a16="http://schemas.microsoft.com/office/drawing/2014/main" id="{BBD6AA0C-4874-911B-9233-B3762367EB60}"/>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4" name="object 27">
            <a:extLst>
              <a:ext uri="{FF2B5EF4-FFF2-40B4-BE49-F238E27FC236}">
                <a16:creationId xmlns:a16="http://schemas.microsoft.com/office/drawing/2014/main" id="{490BAD75-79C8-FB44-1867-E8A4AD481C77}"/>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34</a:t>
            </a:r>
            <a:endParaRPr sz="2400" dirty="0">
              <a:latin typeface="Arial"/>
              <a:cs typeface="Arial"/>
            </a:endParaRPr>
          </a:p>
        </p:txBody>
      </p:sp>
    </p:spTree>
    <p:extLst>
      <p:ext uri="{BB962C8B-B14F-4D97-AF65-F5344CB8AC3E}">
        <p14:creationId xmlns:p14="http://schemas.microsoft.com/office/powerpoint/2010/main" val="11665107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Ограничение доступа к данным</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grpSp>
        <p:nvGrpSpPr>
          <p:cNvPr id="25" name="Группа 24">
            <a:extLst>
              <a:ext uri="{FF2B5EF4-FFF2-40B4-BE49-F238E27FC236}">
                <a16:creationId xmlns:a16="http://schemas.microsoft.com/office/drawing/2014/main" id="{A1B71F06-1D3B-71A1-1183-F1969EE62747}"/>
              </a:ext>
            </a:extLst>
          </p:cNvPr>
          <p:cNvGrpSpPr/>
          <p:nvPr/>
        </p:nvGrpSpPr>
        <p:grpSpPr>
          <a:xfrm>
            <a:off x="609599" y="1465068"/>
            <a:ext cx="10404471" cy="5059494"/>
            <a:chOff x="606616" y="1465068"/>
            <a:chExt cx="10106049" cy="4960701"/>
          </a:xfrm>
        </p:grpSpPr>
        <p:pic>
          <p:nvPicPr>
            <p:cNvPr id="23" name="Рисунок 22">
              <a:extLst>
                <a:ext uri="{FF2B5EF4-FFF2-40B4-BE49-F238E27FC236}">
                  <a16:creationId xmlns:a16="http://schemas.microsoft.com/office/drawing/2014/main" id="{4B17D9C1-4140-4BF1-67B3-2CA5A2934CB8}"/>
                </a:ext>
              </a:extLst>
            </p:cNvPr>
            <p:cNvPicPr>
              <a:picLocks noChangeAspect="1"/>
            </p:cNvPicPr>
            <p:nvPr/>
          </p:nvPicPr>
          <p:blipFill rotWithShape="1">
            <a:blip r:embed="rId7"/>
            <a:srcRect t="12222" r="1176" b="2222"/>
            <a:stretch/>
          </p:blipFill>
          <p:spPr>
            <a:xfrm>
              <a:off x="606616" y="1465068"/>
              <a:ext cx="10106049" cy="4921432"/>
            </a:xfrm>
            <a:prstGeom prst="rect">
              <a:avLst/>
            </a:prstGeom>
          </p:spPr>
        </p:pic>
        <p:sp>
          <p:nvSpPr>
            <p:cNvPr id="24" name="Прямоугольник 23">
              <a:extLst>
                <a:ext uri="{FF2B5EF4-FFF2-40B4-BE49-F238E27FC236}">
                  <a16:creationId xmlns:a16="http://schemas.microsoft.com/office/drawing/2014/main" id="{4F5EEF3E-178C-1008-199F-B1D2B655B198}"/>
                </a:ext>
              </a:extLst>
            </p:cNvPr>
            <p:cNvSpPr/>
            <p:nvPr/>
          </p:nvSpPr>
          <p:spPr>
            <a:xfrm>
              <a:off x="613049" y="6324599"/>
              <a:ext cx="2206351" cy="101170"/>
            </a:xfrm>
            <a:prstGeom prst="rect">
              <a:avLst/>
            </a:prstGeom>
            <a:solidFill>
              <a:srgbClr val="F7F7F7"/>
            </a:solidFill>
            <a:ln>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6" name="object 2">
            <a:extLst>
              <a:ext uri="{FF2B5EF4-FFF2-40B4-BE49-F238E27FC236}">
                <a16:creationId xmlns:a16="http://schemas.microsoft.com/office/drawing/2014/main" id="{9ACC9352-9B3D-D13E-28B2-2CBFC5471438}"/>
              </a:ext>
            </a:extLst>
          </p:cNvPr>
          <p:cNvSpPr txBox="1">
            <a:spLocks/>
          </p:cNvSpPr>
          <p:nvPr/>
        </p:nvSpPr>
        <p:spPr>
          <a:xfrm>
            <a:off x="613049" y="315422"/>
            <a:ext cx="657000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Другие возможности в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object 21">
            <a:extLst>
              <a:ext uri="{FF2B5EF4-FFF2-40B4-BE49-F238E27FC236}">
                <a16:creationId xmlns:a16="http://schemas.microsoft.com/office/drawing/2014/main" id="{57A687A3-FE9B-CA96-7ED7-49417E7FB710}"/>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86A69775-29C6-3681-1D0A-775189FFEB0F}"/>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35</a:t>
            </a:r>
            <a:endParaRPr sz="2400" dirty="0">
              <a:latin typeface="Arial"/>
              <a:cs typeface="Arial"/>
            </a:endParaRPr>
          </a:p>
        </p:txBody>
      </p:sp>
    </p:spTree>
    <p:extLst>
      <p:ext uri="{BB962C8B-B14F-4D97-AF65-F5344CB8AC3E}">
        <p14:creationId xmlns:p14="http://schemas.microsoft.com/office/powerpoint/2010/main" val="33776204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8" name="TextBox 27">
            <a:extLst>
              <a:ext uri="{FF2B5EF4-FFF2-40B4-BE49-F238E27FC236}">
                <a16:creationId xmlns:a16="http://schemas.microsoft.com/office/drawing/2014/main" id="{C00807D6-C5EE-498D-5415-0B47E46A4DF0}"/>
              </a:ext>
            </a:extLst>
          </p:cNvPr>
          <p:cNvSpPr txBox="1"/>
          <p:nvPr/>
        </p:nvSpPr>
        <p:spPr>
          <a:xfrm>
            <a:off x="534900" y="1056467"/>
            <a:ext cx="7542299"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Сохраненные </a:t>
            </a:r>
            <a:r>
              <a:rPr lang="en-US" dirty="0">
                <a:latin typeface="Roboto Condensed" panose="02000000000000000000" pitchFamily="2" charset="0"/>
                <a:ea typeface="Roboto Condensed" panose="02000000000000000000" pitchFamily="2" charset="0"/>
                <a:cs typeface="Roboto Condensed" panose="02000000000000000000" pitchFamily="2" charset="0"/>
              </a:rPr>
              <a:t>SQL-</a:t>
            </a:r>
            <a:r>
              <a:rPr lang="ru-RU" dirty="0">
                <a:latin typeface="Roboto Condensed" panose="02000000000000000000" pitchFamily="2" charset="0"/>
                <a:ea typeface="Roboto Condensed" panose="02000000000000000000" pitchFamily="2" charset="0"/>
                <a:cs typeface="Roboto Condensed" panose="02000000000000000000" pitchFamily="2" charset="0"/>
              </a:rPr>
              <a:t>запросы для использования при создании Датасетов</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0" name="Рисунок 19">
            <a:extLst>
              <a:ext uri="{FF2B5EF4-FFF2-40B4-BE49-F238E27FC236}">
                <a16:creationId xmlns:a16="http://schemas.microsoft.com/office/drawing/2014/main" id="{BE1F2EEE-CC9A-03AD-B00F-09B77C13BE0B}"/>
              </a:ext>
            </a:extLst>
          </p:cNvPr>
          <p:cNvPicPr>
            <a:picLocks noChangeAspect="1"/>
          </p:cNvPicPr>
          <p:nvPr/>
        </p:nvPicPr>
        <p:blipFill rotWithShape="1">
          <a:blip r:embed="rId7"/>
          <a:srcRect t="11852" b="56148"/>
          <a:stretch/>
        </p:blipFill>
        <p:spPr>
          <a:xfrm>
            <a:off x="616189" y="1447800"/>
            <a:ext cx="10519826" cy="1893573"/>
          </a:xfrm>
          <a:prstGeom prst="rect">
            <a:avLst/>
          </a:prstGeom>
        </p:spPr>
      </p:pic>
      <p:sp>
        <p:nvSpPr>
          <p:cNvPr id="22" name="Прямоугольник 21">
            <a:extLst>
              <a:ext uri="{FF2B5EF4-FFF2-40B4-BE49-F238E27FC236}">
                <a16:creationId xmlns:a16="http://schemas.microsoft.com/office/drawing/2014/main" id="{F642ED0A-2683-0CE8-2F79-2902BA9494AE}"/>
              </a:ext>
            </a:extLst>
          </p:cNvPr>
          <p:cNvSpPr/>
          <p:nvPr/>
        </p:nvSpPr>
        <p:spPr>
          <a:xfrm>
            <a:off x="534901" y="1425799"/>
            <a:ext cx="1071138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TextBox 25">
            <a:extLst>
              <a:ext uri="{FF2B5EF4-FFF2-40B4-BE49-F238E27FC236}">
                <a16:creationId xmlns:a16="http://schemas.microsoft.com/office/drawing/2014/main" id="{1E114EE8-73E5-4021-2466-369D88A93EAD}"/>
              </a:ext>
            </a:extLst>
          </p:cNvPr>
          <p:cNvSpPr txBox="1"/>
          <p:nvPr/>
        </p:nvSpPr>
        <p:spPr>
          <a:xfrm>
            <a:off x="548255" y="3440668"/>
            <a:ext cx="7542299"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История выполненных </a:t>
            </a:r>
            <a:r>
              <a:rPr lang="en-US" dirty="0">
                <a:latin typeface="Roboto Condensed" panose="02000000000000000000" pitchFamily="2" charset="0"/>
                <a:ea typeface="Roboto Condensed" panose="02000000000000000000" pitchFamily="2" charset="0"/>
                <a:cs typeface="Roboto Condensed" panose="02000000000000000000" pitchFamily="2" charset="0"/>
              </a:rPr>
              <a:t>SQL-</a:t>
            </a:r>
            <a:r>
              <a:rPr lang="ru-RU" dirty="0">
                <a:latin typeface="Roboto Condensed" panose="02000000000000000000" pitchFamily="2" charset="0"/>
                <a:ea typeface="Roboto Condensed" panose="02000000000000000000" pitchFamily="2" charset="0"/>
                <a:cs typeface="Roboto Condensed" panose="02000000000000000000" pitchFamily="2" charset="0"/>
              </a:rPr>
              <a:t>запросов</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30" name="Рисунок 29">
            <a:extLst>
              <a:ext uri="{FF2B5EF4-FFF2-40B4-BE49-F238E27FC236}">
                <a16:creationId xmlns:a16="http://schemas.microsoft.com/office/drawing/2014/main" id="{C996763E-10F7-14F1-BBD0-9F116392ACFC}"/>
              </a:ext>
            </a:extLst>
          </p:cNvPr>
          <p:cNvPicPr>
            <a:picLocks noChangeAspect="1"/>
          </p:cNvPicPr>
          <p:nvPr/>
        </p:nvPicPr>
        <p:blipFill rotWithShape="1">
          <a:blip r:embed="rId8"/>
          <a:srcRect l="1" t="11768" r="1454" b="45068"/>
          <a:stretch/>
        </p:blipFill>
        <p:spPr>
          <a:xfrm>
            <a:off x="605374" y="3885176"/>
            <a:ext cx="10519826" cy="2591824"/>
          </a:xfrm>
          <a:prstGeom prst="rect">
            <a:avLst/>
          </a:prstGeom>
        </p:spPr>
      </p:pic>
      <p:sp>
        <p:nvSpPr>
          <p:cNvPr id="31" name="Прямоугольник 30">
            <a:extLst>
              <a:ext uri="{FF2B5EF4-FFF2-40B4-BE49-F238E27FC236}">
                <a16:creationId xmlns:a16="http://schemas.microsoft.com/office/drawing/2014/main" id="{A5B894AC-4A5E-57D3-F37A-EB32829E1C79}"/>
              </a:ext>
            </a:extLst>
          </p:cNvPr>
          <p:cNvSpPr/>
          <p:nvPr/>
        </p:nvSpPr>
        <p:spPr>
          <a:xfrm>
            <a:off x="582973" y="3885176"/>
            <a:ext cx="1071138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object 2">
            <a:extLst>
              <a:ext uri="{FF2B5EF4-FFF2-40B4-BE49-F238E27FC236}">
                <a16:creationId xmlns:a16="http://schemas.microsoft.com/office/drawing/2014/main" id="{177043CF-5245-A05E-6D82-ED355A55C645}"/>
              </a:ext>
            </a:extLst>
          </p:cNvPr>
          <p:cNvSpPr txBox="1">
            <a:spLocks/>
          </p:cNvSpPr>
          <p:nvPr/>
        </p:nvSpPr>
        <p:spPr>
          <a:xfrm>
            <a:off x="613049" y="315422"/>
            <a:ext cx="657000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Другие возможности в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object 21">
            <a:extLst>
              <a:ext uri="{FF2B5EF4-FFF2-40B4-BE49-F238E27FC236}">
                <a16:creationId xmlns:a16="http://schemas.microsoft.com/office/drawing/2014/main" id="{A5C6FFD7-1437-8C7E-F17B-C58AFDCCEA53}"/>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5DBC2DD9-8967-099B-96FA-C2B271083F9A}"/>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36</a:t>
            </a:r>
            <a:endParaRPr sz="2400" dirty="0">
              <a:latin typeface="Arial"/>
              <a:cs typeface="Arial"/>
            </a:endParaRPr>
          </a:p>
        </p:txBody>
      </p:sp>
    </p:spTree>
    <p:extLst>
      <p:ext uri="{BB962C8B-B14F-4D97-AF65-F5344CB8AC3E}">
        <p14:creationId xmlns:p14="http://schemas.microsoft.com/office/powerpoint/2010/main" val="2954922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447D347-19A7-58BC-1EF1-6AD2997FB6E4}"/>
              </a:ext>
            </a:extLst>
          </p:cNvPr>
          <p:cNvSpPr txBox="1"/>
          <p:nvPr/>
        </p:nvSpPr>
        <p:spPr>
          <a:xfrm>
            <a:off x="875257" y="2590800"/>
            <a:ext cx="7506743" cy="430887"/>
          </a:xfrm>
          <a:prstGeom prst="rect">
            <a:avLst/>
          </a:prstGeom>
          <a:noFill/>
        </p:spPr>
        <p:txBody>
          <a:bodyPr wrap="square">
            <a:spAutoFit/>
          </a:bodyPr>
          <a:lstStyle/>
          <a:p>
            <a:pPr algn="just" fontAlgn="base"/>
            <a:r>
              <a:rPr lang="ru-RU" sz="1400" dirty="0">
                <a:latin typeface="Roboto Condensed" panose="02000000000000000000" pitchFamily="2" charset="0"/>
                <a:ea typeface="Roboto Condensed" panose="02000000000000000000" pitchFamily="2" charset="0"/>
                <a:cs typeface="Roboto Condensed" panose="02000000000000000000" pitchFamily="2" charset="0"/>
              </a:rPr>
              <a:t>Как работает механизм слияния кусков:</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6</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28" name="Прямоугольник: скругленные углы 27">
            <a:extLst>
              <a:ext uri="{FF2B5EF4-FFF2-40B4-BE49-F238E27FC236}">
                <a16:creationId xmlns:a16="http://schemas.microsoft.com/office/drawing/2014/main" id="{71611F98-2756-6912-601B-33DC764CF34E}"/>
              </a:ext>
            </a:extLst>
          </p:cNvPr>
          <p:cNvSpPr/>
          <p:nvPr/>
        </p:nvSpPr>
        <p:spPr>
          <a:xfrm>
            <a:off x="2128195" y="3001562"/>
            <a:ext cx="3971171"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TextBox 29">
            <a:extLst>
              <a:ext uri="{FF2B5EF4-FFF2-40B4-BE49-F238E27FC236}">
                <a16:creationId xmlns:a16="http://schemas.microsoft.com/office/drawing/2014/main" id="{A19B9626-54FD-2EC4-F0F0-4262A38E35FA}"/>
              </a:ext>
            </a:extLst>
          </p:cNvPr>
          <p:cNvSpPr txBox="1"/>
          <p:nvPr/>
        </p:nvSpPr>
        <p:spPr>
          <a:xfrm>
            <a:off x="2208167" y="3169193"/>
            <a:ext cx="3806573" cy="430887"/>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Каждый вставленный в базу кусок встаёт в очередь на </a:t>
            </a:r>
            <a:b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b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слияние (merge). </a:t>
            </a:r>
          </a:p>
        </p:txBody>
      </p:sp>
      <p:sp>
        <p:nvSpPr>
          <p:cNvPr id="32" name="Прямоугольник: скругленные углы 31">
            <a:extLst>
              <a:ext uri="{FF2B5EF4-FFF2-40B4-BE49-F238E27FC236}">
                <a16:creationId xmlns:a16="http://schemas.microsoft.com/office/drawing/2014/main" id="{15D456F6-6F77-AEF8-F1E5-DBDAF5E70259}"/>
              </a:ext>
            </a:extLst>
          </p:cNvPr>
          <p:cNvSpPr/>
          <p:nvPr/>
        </p:nvSpPr>
        <p:spPr>
          <a:xfrm>
            <a:off x="6786614" y="3019721"/>
            <a:ext cx="2668978"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TextBox 32">
            <a:extLst>
              <a:ext uri="{FF2B5EF4-FFF2-40B4-BE49-F238E27FC236}">
                <a16:creationId xmlns:a16="http://schemas.microsoft.com/office/drawing/2014/main" id="{BD8616B6-6CBE-082E-428E-076D3BD67CDB}"/>
              </a:ext>
            </a:extLst>
          </p:cNvPr>
          <p:cNvSpPr txBox="1"/>
          <p:nvPr/>
        </p:nvSpPr>
        <p:spPr>
          <a:xfrm>
            <a:off x="6905844" y="3098853"/>
            <a:ext cx="2453471"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Каждый кусок, находящийся на диске, сортируется в порядке возрастания первичного ключа. </a:t>
            </a:r>
          </a:p>
        </p:txBody>
      </p:sp>
      <p:sp>
        <p:nvSpPr>
          <p:cNvPr id="36" name="Прямоугольник: скругленные углы 35">
            <a:extLst>
              <a:ext uri="{FF2B5EF4-FFF2-40B4-BE49-F238E27FC236}">
                <a16:creationId xmlns:a16="http://schemas.microsoft.com/office/drawing/2014/main" id="{682682D7-CBAE-A1C2-9DDE-C1AF2815791C}"/>
              </a:ext>
            </a:extLst>
          </p:cNvPr>
          <p:cNvSpPr/>
          <p:nvPr/>
        </p:nvSpPr>
        <p:spPr>
          <a:xfrm>
            <a:off x="2128195" y="3866338"/>
            <a:ext cx="3948978"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TextBox 36">
            <a:extLst>
              <a:ext uri="{FF2B5EF4-FFF2-40B4-BE49-F238E27FC236}">
                <a16:creationId xmlns:a16="http://schemas.microsoft.com/office/drawing/2014/main" id="{5BEEBB15-2A35-2780-1626-E152C110CC9D}"/>
              </a:ext>
            </a:extLst>
          </p:cNvPr>
          <p:cNvSpPr txBox="1"/>
          <p:nvPr/>
        </p:nvSpPr>
        <p:spPr>
          <a:xfrm>
            <a:off x="2207443" y="3944738"/>
            <a:ext cx="3812674"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Когда накапливается достаточно кусков похожего объема - запускается merge для них, и они объединяются в один новый отсортированный кусок большего размера.</a:t>
            </a:r>
          </a:p>
        </p:txBody>
      </p:sp>
      <p:cxnSp>
        <p:nvCxnSpPr>
          <p:cNvPr id="39" name="Прямая со стрелкой 38">
            <a:extLst>
              <a:ext uri="{FF2B5EF4-FFF2-40B4-BE49-F238E27FC236}">
                <a16:creationId xmlns:a16="http://schemas.microsoft.com/office/drawing/2014/main" id="{85AF2920-CE7B-1F8D-7230-30900E0EECDB}"/>
              </a:ext>
            </a:extLst>
          </p:cNvPr>
          <p:cNvCxnSpPr/>
          <p:nvPr/>
        </p:nvCxnSpPr>
        <p:spPr>
          <a:xfrm>
            <a:off x="6199007" y="3382562"/>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Прямоугольник: скругленные углы 43">
            <a:extLst>
              <a:ext uri="{FF2B5EF4-FFF2-40B4-BE49-F238E27FC236}">
                <a16:creationId xmlns:a16="http://schemas.microsoft.com/office/drawing/2014/main" id="{A21DEB79-6D4B-919B-F919-3E83CE095BE1}"/>
              </a:ext>
            </a:extLst>
          </p:cNvPr>
          <p:cNvSpPr/>
          <p:nvPr/>
        </p:nvSpPr>
        <p:spPr>
          <a:xfrm>
            <a:off x="6785694" y="3866338"/>
            <a:ext cx="2685771" cy="744705"/>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TextBox 44">
            <a:extLst>
              <a:ext uri="{FF2B5EF4-FFF2-40B4-BE49-F238E27FC236}">
                <a16:creationId xmlns:a16="http://schemas.microsoft.com/office/drawing/2014/main" id="{EE49A9BD-4763-2043-E585-F166282CC9DA}"/>
              </a:ext>
            </a:extLst>
          </p:cNvPr>
          <p:cNvSpPr txBox="1"/>
          <p:nvPr/>
        </p:nvSpPr>
        <p:spPr>
          <a:xfrm>
            <a:off x="6916754" y="3934586"/>
            <a:ext cx="2453471"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При слиянии образуется новый уровень хранения (level), содержащий новые куски.</a:t>
            </a:r>
          </a:p>
        </p:txBody>
      </p:sp>
      <p:cxnSp>
        <p:nvCxnSpPr>
          <p:cNvPr id="55" name="Прямая со стрелкой 54">
            <a:extLst>
              <a:ext uri="{FF2B5EF4-FFF2-40B4-BE49-F238E27FC236}">
                <a16:creationId xmlns:a16="http://schemas.microsoft.com/office/drawing/2014/main" id="{1DB421D6-DBFA-6EB2-8C11-28DA6883414C}"/>
              </a:ext>
            </a:extLst>
          </p:cNvPr>
          <p:cNvCxnSpPr/>
          <p:nvPr/>
        </p:nvCxnSpPr>
        <p:spPr>
          <a:xfrm>
            <a:off x="6193464" y="4244820"/>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Прямая со стрелкой 57">
            <a:extLst>
              <a:ext uri="{FF2B5EF4-FFF2-40B4-BE49-F238E27FC236}">
                <a16:creationId xmlns:a16="http://schemas.microsoft.com/office/drawing/2014/main" id="{4EB8244D-D1B7-652B-0CB0-540EC1A66F5C}"/>
              </a:ext>
            </a:extLst>
          </p:cNvPr>
          <p:cNvCxnSpPr/>
          <p:nvPr/>
        </p:nvCxnSpPr>
        <p:spPr>
          <a:xfrm>
            <a:off x="9551806" y="3415064"/>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5C9CE12E-8E97-1A91-08B2-EFEACB157FEE}"/>
              </a:ext>
            </a:extLst>
          </p:cNvPr>
          <p:cNvCxnSpPr/>
          <p:nvPr/>
        </p:nvCxnSpPr>
        <p:spPr>
          <a:xfrm>
            <a:off x="9551806" y="4202033"/>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Прямая со стрелкой 68">
            <a:extLst>
              <a:ext uri="{FF2B5EF4-FFF2-40B4-BE49-F238E27FC236}">
                <a16:creationId xmlns:a16="http://schemas.microsoft.com/office/drawing/2014/main" id="{11CA8895-574F-0173-C604-D50F783C7A38}"/>
              </a:ext>
            </a:extLst>
          </p:cNvPr>
          <p:cNvCxnSpPr/>
          <p:nvPr/>
        </p:nvCxnSpPr>
        <p:spPr>
          <a:xfrm>
            <a:off x="1563146" y="4249594"/>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54F6BC3-CE07-28D3-6EDF-F2AC0F7A839B}"/>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 </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1233242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8" name="TextBox 27">
            <a:extLst>
              <a:ext uri="{FF2B5EF4-FFF2-40B4-BE49-F238E27FC236}">
                <a16:creationId xmlns:a16="http://schemas.microsoft.com/office/drawing/2014/main" id="{C00807D6-C5EE-498D-5415-0B47E46A4DF0}"/>
              </a:ext>
            </a:extLst>
          </p:cNvPr>
          <p:cNvSpPr txBox="1"/>
          <p:nvPr/>
        </p:nvSpPr>
        <p:spPr>
          <a:xfrm>
            <a:off x="534900" y="1056467"/>
            <a:ext cx="7542299"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Отправляемый в Базу данных </a:t>
            </a:r>
            <a:r>
              <a:rPr lang="en-US" dirty="0">
                <a:latin typeface="Roboto Condensed" panose="02000000000000000000" pitchFamily="2" charset="0"/>
                <a:ea typeface="Roboto Condensed" panose="02000000000000000000" pitchFamily="2" charset="0"/>
                <a:cs typeface="Roboto Condensed" panose="02000000000000000000" pitchFamily="2" charset="0"/>
              </a:rPr>
              <a:t>SQL-</a:t>
            </a:r>
            <a:r>
              <a:rPr lang="ru-RU" dirty="0">
                <a:latin typeface="Roboto Condensed" panose="02000000000000000000" pitchFamily="2" charset="0"/>
                <a:ea typeface="Roboto Condensed" panose="02000000000000000000" pitchFamily="2" charset="0"/>
                <a:cs typeface="Roboto Condensed" panose="02000000000000000000" pitchFamily="2" charset="0"/>
              </a:rPr>
              <a:t>запрос</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2" name="Прямоугольник 21">
            <a:extLst>
              <a:ext uri="{FF2B5EF4-FFF2-40B4-BE49-F238E27FC236}">
                <a16:creationId xmlns:a16="http://schemas.microsoft.com/office/drawing/2014/main" id="{F642ED0A-2683-0CE8-2F79-2902BA9494AE}"/>
              </a:ext>
            </a:extLst>
          </p:cNvPr>
          <p:cNvSpPr/>
          <p:nvPr/>
        </p:nvSpPr>
        <p:spPr>
          <a:xfrm>
            <a:off x="534901" y="1425799"/>
            <a:ext cx="1071138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TextBox 25">
            <a:extLst>
              <a:ext uri="{FF2B5EF4-FFF2-40B4-BE49-F238E27FC236}">
                <a16:creationId xmlns:a16="http://schemas.microsoft.com/office/drawing/2014/main" id="{1E114EE8-73E5-4021-2466-369D88A93EAD}"/>
              </a:ext>
            </a:extLst>
          </p:cNvPr>
          <p:cNvSpPr txBox="1"/>
          <p:nvPr/>
        </p:nvSpPr>
        <p:spPr>
          <a:xfrm>
            <a:off x="548255" y="3440668"/>
            <a:ext cx="7542299"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Обновить данные</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32" name="object 2">
            <a:extLst>
              <a:ext uri="{FF2B5EF4-FFF2-40B4-BE49-F238E27FC236}">
                <a16:creationId xmlns:a16="http://schemas.microsoft.com/office/drawing/2014/main" id="{177043CF-5245-A05E-6D82-ED355A55C645}"/>
              </a:ext>
            </a:extLst>
          </p:cNvPr>
          <p:cNvSpPr txBox="1">
            <a:spLocks/>
          </p:cNvSpPr>
          <p:nvPr/>
        </p:nvSpPr>
        <p:spPr>
          <a:xfrm>
            <a:off x="613049" y="315422"/>
            <a:ext cx="657000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Другие возможности в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Рисунок 22">
            <a:extLst>
              <a:ext uri="{FF2B5EF4-FFF2-40B4-BE49-F238E27FC236}">
                <a16:creationId xmlns:a16="http://schemas.microsoft.com/office/drawing/2014/main" id="{9C4B11EA-78DE-4173-CB79-83E255FE8F66}"/>
              </a:ext>
            </a:extLst>
          </p:cNvPr>
          <p:cNvPicPr>
            <a:picLocks noChangeAspect="1"/>
          </p:cNvPicPr>
          <p:nvPr/>
        </p:nvPicPr>
        <p:blipFill rotWithShape="1">
          <a:blip r:embed="rId7"/>
          <a:srcRect t="12212" b="54463"/>
          <a:stretch/>
        </p:blipFill>
        <p:spPr>
          <a:xfrm>
            <a:off x="628773" y="1470884"/>
            <a:ext cx="10039227" cy="1881916"/>
          </a:xfrm>
          <a:prstGeom prst="rect">
            <a:avLst/>
          </a:prstGeom>
        </p:spPr>
      </p:pic>
      <p:pic>
        <p:nvPicPr>
          <p:cNvPr id="25" name="Рисунок 24">
            <a:extLst>
              <a:ext uri="{FF2B5EF4-FFF2-40B4-BE49-F238E27FC236}">
                <a16:creationId xmlns:a16="http://schemas.microsoft.com/office/drawing/2014/main" id="{EE40FB56-3B52-0C6C-20D3-BA7A5A1A70B8}"/>
              </a:ext>
            </a:extLst>
          </p:cNvPr>
          <p:cNvPicPr>
            <a:picLocks noChangeAspect="1"/>
          </p:cNvPicPr>
          <p:nvPr/>
        </p:nvPicPr>
        <p:blipFill>
          <a:blip r:embed="rId8"/>
          <a:stretch>
            <a:fillRect/>
          </a:stretch>
        </p:blipFill>
        <p:spPr>
          <a:xfrm>
            <a:off x="4724400" y="1516603"/>
            <a:ext cx="3754051" cy="1895383"/>
          </a:xfrm>
          <a:prstGeom prst="rect">
            <a:avLst/>
          </a:prstGeom>
          <a:ln>
            <a:noFill/>
          </a:ln>
          <a:effectLst>
            <a:outerShdw blurRad="292100" dist="139700" dir="2700000" algn="tl" rotWithShape="0">
              <a:srgbClr val="333333">
                <a:alpha val="65000"/>
              </a:srgbClr>
            </a:outerShdw>
          </a:effectLst>
        </p:spPr>
      </p:pic>
      <p:pic>
        <p:nvPicPr>
          <p:cNvPr id="33" name="Рисунок 32">
            <a:extLst>
              <a:ext uri="{FF2B5EF4-FFF2-40B4-BE49-F238E27FC236}">
                <a16:creationId xmlns:a16="http://schemas.microsoft.com/office/drawing/2014/main" id="{08E0AA92-9F87-7131-C981-9DA2A128DE9A}"/>
              </a:ext>
            </a:extLst>
          </p:cNvPr>
          <p:cNvPicPr>
            <a:picLocks noChangeAspect="1"/>
          </p:cNvPicPr>
          <p:nvPr/>
        </p:nvPicPr>
        <p:blipFill rotWithShape="1">
          <a:blip r:embed="rId9"/>
          <a:srcRect t="11769" b="45543"/>
          <a:stretch/>
        </p:blipFill>
        <p:spPr>
          <a:xfrm>
            <a:off x="612444" y="3900062"/>
            <a:ext cx="10414327" cy="2500738"/>
          </a:xfrm>
          <a:prstGeom prst="rect">
            <a:avLst/>
          </a:prstGeom>
        </p:spPr>
      </p:pic>
      <p:sp>
        <p:nvSpPr>
          <p:cNvPr id="31" name="Прямоугольник 30">
            <a:extLst>
              <a:ext uri="{FF2B5EF4-FFF2-40B4-BE49-F238E27FC236}">
                <a16:creationId xmlns:a16="http://schemas.microsoft.com/office/drawing/2014/main" id="{A5B894AC-4A5E-57D3-F37A-EB32829E1C79}"/>
              </a:ext>
            </a:extLst>
          </p:cNvPr>
          <p:cNvSpPr/>
          <p:nvPr/>
        </p:nvSpPr>
        <p:spPr>
          <a:xfrm>
            <a:off x="621024" y="3897868"/>
            <a:ext cx="1071138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object 21">
            <a:extLst>
              <a:ext uri="{FF2B5EF4-FFF2-40B4-BE49-F238E27FC236}">
                <a16:creationId xmlns:a16="http://schemas.microsoft.com/office/drawing/2014/main" id="{A641D118-0AE2-3346-C0AF-14137D62DA6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932F4E56-CC4D-380E-B9E2-19FBF4BA20CE}"/>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37</a:t>
            </a:r>
            <a:endParaRPr sz="2400" dirty="0">
              <a:latin typeface="Arial"/>
              <a:cs typeface="Arial"/>
            </a:endParaRPr>
          </a:p>
        </p:txBody>
      </p:sp>
    </p:spTree>
    <p:extLst>
      <p:ext uri="{BB962C8B-B14F-4D97-AF65-F5344CB8AC3E}">
        <p14:creationId xmlns:p14="http://schemas.microsoft.com/office/powerpoint/2010/main" val="32055047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E9FF0901-CD14-33BA-00B7-523E6BC5A82B}"/>
              </a:ext>
            </a:extLst>
          </p:cNvPr>
          <p:cNvPicPr>
            <a:picLocks noChangeAspect="1"/>
          </p:cNvPicPr>
          <p:nvPr/>
        </p:nvPicPr>
        <p:blipFill rotWithShape="1">
          <a:blip r:embed="rId3"/>
          <a:srcRect t="11537" b="53168"/>
          <a:stretch/>
        </p:blipFill>
        <p:spPr>
          <a:xfrm>
            <a:off x="647088" y="1428622"/>
            <a:ext cx="9641759" cy="1914199"/>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28" name="TextBox 27">
            <a:extLst>
              <a:ext uri="{FF2B5EF4-FFF2-40B4-BE49-F238E27FC236}">
                <a16:creationId xmlns:a16="http://schemas.microsoft.com/office/drawing/2014/main" id="{C00807D6-C5EE-498D-5415-0B47E46A4DF0}"/>
              </a:ext>
            </a:extLst>
          </p:cNvPr>
          <p:cNvSpPr txBox="1"/>
          <p:nvPr/>
        </p:nvSpPr>
        <p:spPr>
          <a:xfrm>
            <a:off x="534900" y="1056467"/>
            <a:ext cx="7542299"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Настройка автоматического обновления данных в Дэшборде</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2" name="Прямоугольник 21">
            <a:extLst>
              <a:ext uri="{FF2B5EF4-FFF2-40B4-BE49-F238E27FC236}">
                <a16:creationId xmlns:a16="http://schemas.microsoft.com/office/drawing/2014/main" id="{F642ED0A-2683-0CE8-2F79-2902BA9494AE}"/>
              </a:ext>
            </a:extLst>
          </p:cNvPr>
          <p:cNvSpPr/>
          <p:nvPr/>
        </p:nvSpPr>
        <p:spPr>
          <a:xfrm>
            <a:off x="534901" y="1425799"/>
            <a:ext cx="1071138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TextBox 25">
            <a:extLst>
              <a:ext uri="{FF2B5EF4-FFF2-40B4-BE49-F238E27FC236}">
                <a16:creationId xmlns:a16="http://schemas.microsoft.com/office/drawing/2014/main" id="{1E114EE8-73E5-4021-2466-369D88A93EAD}"/>
              </a:ext>
            </a:extLst>
          </p:cNvPr>
          <p:cNvSpPr txBox="1"/>
          <p:nvPr/>
        </p:nvSpPr>
        <p:spPr>
          <a:xfrm>
            <a:off x="548255" y="3440668"/>
            <a:ext cx="7542299"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Возможные настройки</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32" name="object 2">
            <a:extLst>
              <a:ext uri="{FF2B5EF4-FFF2-40B4-BE49-F238E27FC236}">
                <a16:creationId xmlns:a16="http://schemas.microsoft.com/office/drawing/2014/main" id="{177043CF-5245-A05E-6D82-ED355A55C645}"/>
              </a:ext>
            </a:extLst>
          </p:cNvPr>
          <p:cNvSpPr txBox="1">
            <a:spLocks/>
          </p:cNvSpPr>
          <p:nvPr/>
        </p:nvSpPr>
        <p:spPr>
          <a:xfrm>
            <a:off x="613049" y="315422"/>
            <a:ext cx="657000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Другие возможности в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4" name="Рисунок 23">
            <a:extLst>
              <a:ext uri="{FF2B5EF4-FFF2-40B4-BE49-F238E27FC236}">
                <a16:creationId xmlns:a16="http://schemas.microsoft.com/office/drawing/2014/main" id="{B8BB456E-4050-1898-DC71-8D57150652D5}"/>
              </a:ext>
            </a:extLst>
          </p:cNvPr>
          <p:cNvPicPr>
            <a:picLocks noChangeAspect="1"/>
          </p:cNvPicPr>
          <p:nvPr/>
        </p:nvPicPr>
        <p:blipFill rotWithShape="1">
          <a:blip r:embed="rId8"/>
          <a:srcRect l="35495" t="22790" r="35625" b="43685"/>
          <a:stretch/>
        </p:blipFill>
        <p:spPr>
          <a:xfrm>
            <a:off x="647088" y="3973711"/>
            <a:ext cx="3521076" cy="2299174"/>
          </a:xfrm>
          <a:prstGeom prst="rect">
            <a:avLst/>
          </a:prstGeom>
        </p:spPr>
      </p:pic>
      <p:sp>
        <p:nvSpPr>
          <p:cNvPr id="29" name="Прямоугольник 28">
            <a:extLst>
              <a:ext uri="{FF2B5EF4-FFF2-40B4-BE49-F238E27FC236}">
                <a16:creationId xmlns:a16="http://schemas.microsoft.com/office/drawing/2014/main" id="{887F351C-B414-DEC2-FDD6-87E2A1E4168D}"/>
              </a:ext>
            </a:extLst>
          </p:cNvPr>
          <p:cNvSpPr/>
          <p:nvPr/>
        </p:nvSpPr>
        <p:spPr>
          <a:xfrm>
            <a:off x="604482" y="4727274"/>
            <a:ext cx="114912" cy="1545611"/>
          </a:xfrm>
          <a:prstGeom prst="rect">
            <a:avLst/>
          </a:prstGeom>
          <a:solidFill>
            <a:srgbClr val="EFEFEF"/>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a:extLst>
              <a:ext uri="{FF2B5EF4-FFF2-40B4-BE49-F238E27FC236}">
                <a16:creationId xmlns:a16="http://schemas.microsoft.com/office/drawing/2014/main" id="{AA86D155-143A-E01E-9F3A-76F14F2C1FAB}"/>
              </a:ext>
            </a:extLst>
          </p:cNvPr>
          <p:cNvSpPr/>
          <p:nvPr/>
        </p:nvSpPr>
        <p:spPr>
          <a:xfrm>
            <a:off x="4095858" y="4727274"/>
            <a:ext cx="114912" cy="1545611"/>
          </a:xfrm>
          <a:prstGeom prst="rect">
            <a:avLst/>
          </a:prstGeom>
          <a:solidFill>
            <a:srgbClr val="EFEFEF"/>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Прямоугольник 33">
            <a:extLst>
              <a:ext uri="{FF2B5EF4-FFF2-40B4-BE49-F238E27FC236}">
                <a16:creationId xmlns:a16="http://schemas.microsoft.com/office/drawing/2014/main" id="{1F9475CB-B33F-367A-5F6A-554CE6B738AC}"/>
              </a:ext>
            </a:extLst>
          </p:cNvPr>
          <p:cNvSpPr/>
          <p:nvPr/>
        </p:nvSpPr>
        <p:spPr>
          <a:xfrm>
            <a:off x="555065" y="6272885"/>
            <a:ext cx="213745" cy="51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Прямоугольник 34">
            <a:extLst>
              <a:ext uri="{FF2B5EF4-FFF2-40B4-BE49-F238E27FC236}">
                <a16:creationId xmlns:a16="http://schemas.microsoft.com/office/drawing/2014/main" id="{0C8DFBD6-41EE-98F4-532E-DADABF545EBE}"/>
              </a:ext>
            </a:extLst>
          </p:cNvPr>
          <p:cNvSpPr/>
          <p:nvPr/>
        </p:nvSpPr>
        <p:spPr>
          <a:xfrm>
            <a:off x="4024079" y="6264956"/>
            <a:ext cx="213745" cy="51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object 21">
            <a:extLst>
              <a:ext uri="{FF2B5EF4-FFF2-40B4-BE49-F238E27FC236}">
                <a16:creationId xmlns:a16="http://schemas.microsoft.com/office/drawing/2014/main" id="{84A224DB-AC79-717D-AC20-9F17D36E260F}"/>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F25BEBF0-EDFE-5A05-4430-B8B3B5780380}"/>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38</a:t>
            </a:r>
            <a:endParaRPr sz="2400" dirty="0">
              <a:latin typeface="Arial"/>
              <a:cs typeface="Arial"/>
            </a:endParaRPr>
          </a:p>
        </p:txBody>
      </p:sp>
    </p:spTree>
    <p:extLst>
      <p:ext uri="{BB962C8B-B14F-4D97-AF65-F5344CB8AC3E}">
        <p14:creationId xmlns:p14="http://schemas.microsoft.com/office/powerpoint/2010/main" val="2758319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10479169" cy="523220"/>
          </a:xfrm>
          <a:prstGeom prst="rect">
            <a:avLst/>
          </a:prstGeom>
          <a:noFill/>
        </p:spPr>
        <p:txBody>
          <a:bodyPr wrap="square">
            <a:spAutoFit/>
          </a:bodyPr>
          <a:lstStyle/>
          <a:p>
            <a:pPr algn="just"/>
            <a:r>
              <a:rPr lang="ru-RU" sz="1400" dirty="0">
                <a:latin typeface="Roboto Condensed" panose="02000000000000000000" pitchFamily="2" charset="0"/>
                <a:ea typeface="Roboto Condensed" panose="02000000000000000000" pitchFamily="2" charset="0"/>
                <a:cs typeface="Roboto Condensed" panose="02000000000000000000" pitchFamily="2" charset="0"/>
              </a:rPr>
              <a:t>Кастомизация Дэшборда – написание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CSS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стилей и использование шаблонов стилей (добавление названия и лого компании заказчика, редактирование  элементов и добавление новых)</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 name="object 2">
            <a:extLst>
              <a:ext uri="{FF2B5EF4-FFF2-40B4-BE49-F238E27FC236}">
                <a16:creationId xmlns:a16="http://schemas.microsoft.com/office/drawing/2014/main" id="{7DB6D249-5BF5-CD4F-1468-375D7A5CC26E}"/>
              </a:ext>
            </a:extLst>
          </p:cNvPr>
          <p:cNvSpPr txBox="1">
            <a:spLocks/>
          </p:cNvSpPr>
          <p:nvPr/>
        </p:nvSpPr>
        <p:spPr>
          <a:xfrm>
            <a:off x="613049" y="315422"/>
            <a:ext cx="657000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Другие возможности в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Рисунок 21">
            <a:extLst>
              <a:ext uri="{FF2B5EF4-FFF2-40B4-BE49-F238E27FC236}">
                <a16:creationId xmlns:a16="http://schemas.microsoft.com/office/drawing/2014/main" id="{7A0796C3-843D-FCC2-40A9-7C23AB238D44}"/>
              </a:ext>
            </a:extLst>
          </p:cNvPr>
          <p:cNvPicPr>
            <a:picLocks noChangeAspect="1"/>
          </p:cNvPicPr>
          <p:nvPr/>
        </p:nvPicPr>
        <p:blipFill>
          <a:blip r:embed="rId7"/>
          <a:stretch>
            <a:fillRect/>
          </a:stretch>
        </p:blipFill>
        <p:spPr>
          <a:xfrm>
            <a:off x="613049" y="1649820"/>
            <a:ext cx="9990643" cy="2684985"/>
          </a:xfrm>
          <a:prstGeom prst="rect">
            <a:avLst/>
          </a:prstGeom>
        </p:spPr>
      </p:pic>
      <p:sp>
        <p:nvSpPr>
          <p:cNvPr id="29" name="TextBox 28">
            <a:extLst>
              <a:ext uri="{FF2B5EF4-FFF2-40B4-BE49-F238E27FC236}">
                <a16:creationId xmlns:a16="http://schemas.microsoft.com/office/drawing/2014/main" id="{20779F3A-B1A2-A466-0E50-4F01E5E49753}"/>
              </a:ext>
            </a:extLst>
          </p:cNvPr>
          <p:cNvSpPr txBox="1"/>
          <p:nvPr/>
        </p:nvSpPr>
        <p:spPr>
          <a:xfrm>
            <a:off x="534900" y="4419600"/>
            <a:ext cx="11276099" cy="307777"/>
          </a:xfrm>
          <a:prstGeom prst="rect">
            <a:avLst/>
          </a:prstGeom>
          <a:noFill/>
        </p:spPr>
        <p:txBody>
          <a:bodyPr wrap="square">
            <a:spAutoFit/>
          </a:bodyPr>
          <a:lstStyle/>
          <a:p>
            <a:pPr algn="just"/>
            <a:r>
              <a:rPr lang="ru-RU" sz="1400" dirty="0">
                <a:latin typeface="Roboto Condensed" panose="02000000000000000000" pitchFamily="2" charset="0"/>
                <a:ea typeface="Roboto Condensed" panose="02000000000000000000" pitchFamily="2" charset="0"/>
                <a:cs typeface="Roboto Condensed" panose="02000000000000000000" pitchFamily="2" charset="0"/>
              </a:rPr>
              <a:t>Кастомизация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SQL-</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запросов – параметризация запросов с помощью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Jinja Templates (</a:t>
            </a:r>
            <a:r>
              <a:rPr lang="en-US" sz="1400" dirty="0">
                <a:solidFill>
                  <a:srgbClr val="0000FF"/>
                </a:solidFill>
                <a:latin typeface="Roboto Condensed" panose="02000000000000000000" pitchFamily="2" charset="0"/>
                <a:ea typeface="Roboto Condensed" panose="02000000000000000000" pitchFamily="2" charset="0"/>
                <a:cs typeface="Roboto Condensed" panose="02000000000000000000" pitchFamily="2" charset="0"/>
                <a:hlinkClick r:id="rId8">
                  <a:extLst>
                    <a:ext uri="{A12FA001-AC4F-418D-AE19-62706E023703}">
                      <ahyp:hlinkClr xmlns:ahyp="http://schemas.microsoft.com/office/drawing/2018/hyperlinkcolor" val="tx"/>
                    </a:ext>
                  </a:extLst>
                </a:hlinkClick>
              </a:rPr>
              <a:t>SQL Templating | Superset (apache.org)</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31" name="Рисунок 30">
            <a:extLst>
              <a:ext uri="{FF2B5EF4-FFF2-40B4-BE49-F238E27FC236}">
                <a16:creationId xmlns:a16="http://schemas.microsoft.com/office/drawing/2014/main" id="{9F18711E-D013-52B3-8E4B-96246F743107}"/>
              </a:ext>
            </a:extLst>
          </p:cNvPr>
          <p:cNvPicPr>
            <a:picLocks noChangeAspect="1"/>
          </p:cNvPicPr>
          <p:nvPr/>
        </p:nvPicPr>
        <p:blipFill>
          <a:blip r:embed="rId9"/>
          <a:stretch>
            <a:fillRect/>
          </a:stretch>
        </p:blipFill>
        <p:spPr>
          <a:xfrm>
            <a:off x="613049" y="4727377"/>
            <a:ext cx="8393442" cy="1778820"/>
          </a:xfrm>
          <a:prstGeom prst="rect">
            <a:avLst/>
          </a:prstGeom>
        </p:spPr>
      </p:pic>
      <p:sp>
        <p:nvSpPr>
          <p:cNvPr id="23" name="TextBox 22">
            <a:extLst>
              <a:ext uri="{FF2B5EF4-FFF2-40B4-BE49-F238E27FC236}">
                <a16:creationId xmlns:a16="http://schemas.microsoft.com/office/drawing/2014/main" id="{2E309983-827C-CCB9-4FAF-A47CC09F2401}"/>
              </a:ext>
            </a:extLst>
          </p:cNvPr>
          <p:cNvSpPr txBox="1"/>
          <p:nvPr/>
        </p:nvSpPr>
        <p:spPr>
          <a:xfrm>
            <a:off x="7010400" y="4434989"/>
            <a:ext cx="2832100" cy="276999"/>
          </a:xfrm>
          <a:prstGeom prst="rect">
            <a:avLst/>
          </a:prstGeom>
          <a:noFill/>
        </p:spPr>
        <p:txBody>
          <a:bodyPr wrap="square">
            <a:spAutoFit/>
          </a:bodyPr>
          <a:lstStyle/>
          <a:p>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object 21">
            <a:extLst>
              <a:ext uri="{FF2B5EF4-FFF2-40B4-BE49-F238E27FC236}">
                <a16:creationId xmlns:a16="http://schemas.microsoft.com/office/drawing/2014/main" id="{B7BDF85A-FC1F-39E2-9EB5-2582FB9D3854}"/>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4" name="object 27">
            <a:extLst>
              <a:ext uri="{FF2B5EF4-FFF2-40B4-BE49-F238E27FC236}">
                <a16:creationId xmlns:a16="http://schemas.microsoft.com/office/drawing/2014/main" id="{8A0E099D-54FD-1DA9-6FE3-481AAE55782E}"/>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39</a:t>
            </a:r>
            <a:endParaRPr sz="2400" dirty="0">
              <a:latin typeface="Arial"/>
              <a:cs typeface="Arial"/>
            </a:endParaRPr>
          </a:p>
        </p:txBody>
      </p:sp>
    </p:spTree>
    <p:extLst>
      <p:ext uri="{BB962C8B-B14F-4D97-AF65-F5344CB8AC3E}">
        <p14:creationId xmlns:p14="http://schemas.microsoft.com/office/powerpoint/2010/main" val="3025584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10479169" cy="523220"/>
          </a:xfrm>
          <a:prstGeom prst="rect">
            <a:avLst/>
          </a:prstGeom>
          <a:noFill/>
        </p:spPr>
        <p:txBody>
          <a:bodyPr wrap="square">
            <a:spAutoFit/>
          </a:bodyPr>
          <a:lstStyle/>
          <a:p>
            <a:pPr algn="just"/>
            <a:r>
              <a:rPr lang="ru-RU" sz="1400" dirty="0">
                <a:latin typeface="Roboto Condensed" panose="02000000000000000000" pitchFamily="2" charset="0"/>
                <a:ea typeface="Roboto Condensed" panose="02000000000000000000" pitchFamily="2" charset="0"/>
                <a:cs typeface="Roboto Condensed" panose="02000000000000000000" pitchFamily="2" charset="0"/>
              </a:rPr>
              <a:t>Кастомизация Дэшборда – написание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CSS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стилей и использование шаблонов стилей (добавление названия и лого компании заказчика, редактирование  элементов и добавление новых)</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 name="object 2">
            <a:extLst>
              <a:ext uri="{FF2B5EF4-FFF2-40B4-BE49-F238E27FC236}">
                <a16:creationId xmlns:a16="http://schemas.microsoft.com/office/drawing/2014/main" id="{7DB6D249-5BF5-CD4F-1468-375D7A5CC26E}"/>
              </a:ext>
            </a:extLst>
          </p:cNvPr>
          <p:cNvSpPr txBox="1">
            <a:spLocks/>
          </p:cNvSpPr>
          <p:nvPr/>
        </p:nvSpPr>
        <p:spPr>
          <a:xfrm>
            <a:off x="613049" y="315422"/>
            <a:ext cx="657000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Другие возможности в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Рисунок 21">
            <a:extLst>
              <a:ext uri="{FF2B5EF4-FFF2-40B4-BE49-F238E27FC236}">
                <a16:creationId xmlns:a16="http://schemas.microsoft.com/office/drawing/2014/main" id="{7A0796C3-843D-FCC2-40A9-7C23AB238D44}"/>
              </a:ext>
            </a:extLst>
          </p:cNvPr>
          <p:cNvPicPr>
            <a:picLocks noChangeAspect="1"/>
          </p:cNvPicPr>
          <p:nvPr/>
        </p:nvPicPr>
        <p:blipFill>
          <a:blip r:embed="rId7"/>
          <a:stretch>
            <a:fillRect/>
          </a:stretch>
        </p:blipFill>
        <p:spPr>
          <a:xfrm>
            <a:off x="613049" y="1649820"/>
            <a:ext cx="9990643" cy="2684985"/>
          </a:xfrm>
          <a:prstGeom prst="rect">
            <a:avLst/>
          </a:prstGeom>
        </p:spPr>
      </p:pic>
      <p:sp>
        <p:nvSpPr>
          <p:cNvPr id="29" name="TextBox 28">
            <a:extLst>
              <a:ext uri="{FF2B5EF4-FFF2-40B4-BE49-F238E27FC236}">
                <a16:creationId xmlns:a16="http://schemas.microsoft.com/office/drawing/2014/main" id="{20779F3A-B1A2-A466-0E50-4F01E5E49753}"/>
              </a:ext>
            </a:extLst>
          </p:cNvPr>
          <p:cNvSpPr txBox="1"/>
          <p:nvPr/>
        </p:nvSpPr>
        <p:spPr>
          <a:xfrm>
            <a:off x="534900" y="4419600"/>
            <a:ext cx="11276099" cy="307777"/>
          </a:xfrm>
          <a:prstGeom prst="rect">
            <a:avLst/>
          </a:prstGeom>
          <a:noFill/>
        </p:spPr>
        <p:txBody>
          <a:bodyPr wrap="square">
            <a:spAutoFit/>
          </a:bodyPr>
          <a:lstStyle/>
          <a:p>
            <a:pPr algn="just"/>
            <a:r>
              <a:rPr lang="ru-RU" sz="1400" dirty="0">
                <a:latin typeface="Roboto Condensed" panose="02000000000000000000" pitchFamily="2" charset="0"/>
                <a:ea typeface="Roboto Condensed" panose="02000000000000000000" pitchFamily="2" charset="0"/>
                <a:cs typeface="Roboto Condensed" panose="02000000000000000000" pitchFamily="2" charset="0"/>
              </a:rPr>
              <a:t>Кастомизация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SQL-</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запросов – параметризация запросов с помощью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Jinja Templates (</a:t>
            </a:r>
            <a:r>
              <a:rPr lang="en-US" sz="1400" dirty="0">
                <a:solidFill>
                  <a:srgbClr val="0000FF"/>
                </a:solidFill>
                <a:latin typeface="Roboto Condensed" panose="02000000000000000000" pitchFamily="2" charset="0"/>
                <a:ea typeface="Roboto Condensed" panose="02000000000000000000" pitchFamily="2" charset="0"/>
                <a:cs typeface="Roboto Condensed" panose="02000000000000000000" pitchFamily="2" charset="0"/>
                <a:hlinkClick r:id="rId8">
                  <a:extLst>
                    <a:ext uri="{A12FA001-AC4F-418D-AE19-62706E023703}">
                      <ahyp:hlinkClr xmlns:ahyp="http://schemas.microsoft.com/office/drawing/2018/hyperlinkcolor" val="tx"/>
                    </a:ext>
                  </a:extLst>
                </a:hlinkClick>
              </a:rPr>
              <a:t>SQL Templating | Superset (apache.org)</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31" name="Рисунок 30">
            <a:extLst>
              <a:ext uri="{FF2B5EF4-FFF2-40B4-BE49-F238E27FC236}">
                <a16:creationId xmlns:a16="http://schemas.microsoft.com/office/drawing/2014/main" id="{9F18711E-D013-52B3-8E4B-96246F743107}"/>
              </a:ext>
            </a:extLst>
          </p:cNvPr>
          <p:cNvPicPr>
            <a:picLocks noChangeAspect="1"/>
          </p:cNvPicPr>
          <p:nvPr/>
        </p:nvPicPr>
        <p:blipFill>
          <a:blip r:embed="rId9"/>
          <a:stretch>
            <a:fillRect/>
          </a:stretch>
        </p:blipFill>
        <p:spPr>
          <a:xfrm>
            <a:off x="613049" y="4727377"/>
            <a:ext cx="8393442" cy="1778820"/>
          </a:xfrm>
          <a:prstGeom prst="rect">
            <a:avLst/>
          </a:prstGeom>
        </p:spPr>
      </p:pic>
      <p:sp>
        <p:nvSpPr>
          <p:cNvPr id="23" name="TextBox 22">
            <a:extLst>
              <a:ext uri="{FF2B5EF4-FFF2-40B4-BE49-F238E27FC236}">
                <a16:creationId xmlns:a16="http://schemas.microsoft.com/office/drawing/2014/main" id="{2E309983-827C-CCB9-4FAF-A47CC09F2401}"/>
              </a:ext>
            </a:extLst>
          </p:cNvPr>
          <p:cNvSpPr txBox="1"/>
          <p:nvPr/>
        </p:nvSpPr>
        <p:spPr>
          <a:xfrm>
            <a:off x="7010400" y="4434989"/>
            <a:ext cx="2832100" cy="276999"/>
          </a:xfrm>
          <a:prstGeom prst="rect">
            <a:avLst/>
          </a:prstGeom>
          <a:noFill/>
        </p:spPr>
        <p:txBody>
          <a:bodyPr wrap="square">
            <a:spAutoFit/>
          </a:bodyPr>
          <a:lstStyle/>
          <a:p>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object 21">
            <a:extLst>
              <a:ext uri="{FF2B5EF4-FFF2-40B4-BE49-F238E27FC236}">
                <a16:creationId xmlns:a16="http://schemas.microsoft.com/office/drawing/2014/main" id="{709129F7-6863-1B29-A33E-8B3497C3091B}"/>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5" name="object 27">
            <a:extLst>
              <a:ext uri="{FF2B5EF4-FFF2-40B4-BE49-F238E27FC236}">
                <a16:creationId xmlns:a16="http://schemas.microsoft.com/office/drawing/2014/main" id="{B49A7AB3-58A1-9561-E90B-3A19A786DFE1}"/>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40</a:t>
            </a:r>
            <a:endParaRPr sz="2400" dirty="0">
              <a:latin typeface="Arial"/>
              <a:cs typeface="Arial"/>
            </a:endParaRPr>
          </a:p>
        </p:txBody>
      </p:sp>
      <p:pic>
        <p:nvPicPr>
          <p:cNvPr id="30" name="Рисунок 29">
            <a:extLst>
              <a:ext uri="{FF2B5EF4-FFF2-40B4-BE49-F238E27FC236}">
                <a16:creationId xmlns:a16="http://schemas.microsoft.com/office/drawing/2014/main" id="{B941262E-688A-4F51-E661-B82CC3ACABD5}"/>
              </a:ext>
            </a:extLst>
          </p:cNvPr>
          <p:cNvPicPr>
            <a:picLocks noChangeAspect="1"/>
          </p:cNvPicPr>
          <p:nvPr/>
        </p:nvPicPr>
        <p:blipFill>
          <a:blip r:embed="rId10"/>
          <a:stretch>
            <a:fillRect/>
          </a:stretch>
        </p:blipFill>
        <p:spPr>
          <a:xfrm>
            <a:off x="9089720" y="4773507"/>
            <a:ext cx="2213598" cy="1751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94641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5" name="Рисунок 104">
            <a:extLst>
              <a:ext uri="{FF2B5EF4-FFF2-40B4-BE49-F238E27FC236}">
                <a16:creationId xmlns:a16="http://schemas.microsoft.com/office/drawing/2014/main" id="{C14D71C6-315B-C4E5-85D9-AB65E1C4F279}"/>
              </a:ext>
            </a:extLst>
          </p:cNvPr>
          <p:cNvPicPr>
            <a:picLocks noChangeAspect="1"/>
          </p:cNvPicPr>
          <p:nvPr/>
        </p:nvPicPr>
        <p:blipFill>
          <a:blip r:embed="rId3"/>
          <a:stretch>
            <a:fillRect/>
          </a:stretch>
        </p:blipFill>
        <p:spPr>
          <a:xfrm>
            <a:off x="496132" y="2255349"/>
            <a:ext cx="4644417" cy="3576126"/>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10479169" cy="338554"/>
          </a:xfrm>
          <a:prstGeom prst="rect">
            <a:avLst/>
          </a:prstGeom>
          <a:noFill/>
        </p:spPr>
        <p:txBody>
          <a:bodyPr wrap="square">
            <a:spAutoFit/>
          </a:bodyPr>
          <a:lstStyle/>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Написание собственных чартов-плагинов с любой визуализацией (например, создание иерархического фильтра)</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 name="object 2">
            <a:extLst>
              <a:ext uri="{FF2B5EF4-FFF2-40B4-BE49-F238E27FC236}">
                <a16:creationId xmlns:a16="http://schemas.microsoft.com/office/drawing/2014/main" id="{7DB6D249-5BF5-CD4F-1468-375D7A5CC26E}"/>
              </a:ext>
            </a:extLst>
          </p:cNvPr>
          <p:cNvSpPr txBox="1">
            <a:spLocks/>
          </p:cNvSpPr>
          <p:nvPr/>
        </p:nvSpPr>
        <p:spPr>
          <a:xfrm>
            <a:off x="613049" y="315422"/>
            <a:ext cx="657000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Другие возможности в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a:extLst>
              <a:ext uri="{FF2B5EF4-FFF2-40B4-BE49-F238E27FC236}">
                <a16:creationId xmlns:a16="http://schemas.microsoft.com/office/drawing/2014/main" id="{2E309983-827C-CCB9-4FAF-A47CC09F2401}"/>
              </a:ext>
            </a:extLst>
          </p:cNvPr>
          <p:cNvSpPr txBox="1"/>
          <p:nvPr/>
        </p:nvSpPr>
        <p:spPr>
          <a:xfrm>
            <a:off x="7010400" y="4434989"/>
            <a:ext cx="2832100" cy="276999"/>
          </a:xfrm>
          <a:prstGeom prst="rect">
            <a:avLst/>
          </a:prstGeom>
          <a:noFill/>
        </p:spPr>
        <p:txBody>
          <a:bodyPr wrap="square">
            <a:spAutoFit/>
          </a:bodyPr>
          <a:lstStyle/>
          <a:p>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object 21">
            <a:extLst>
              <a:ext uri="{FF2B5EF4-FFF2-40B4-BE49-F238E27FC236}">
                <a16:creationId xmlns:a16="http://schemas.microsoft.com/office/drawing/2014/main" id="{80134909-9726-C470-BEA8-733B3E07E930}"/>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4043654C-7DFF-4919-115A-D048D4835E9F}"/>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41</a:t>
            </a:r>
            <a:endParaRPr sz="2400" dirty="0">
              <a:latin typeface="Arial"/>
              <a:cs typeface="Arial"/>
            </a:endParaRPr>
          </a:p>
        </p:txBody>
      </p:sp>
      <p:pic>
        <p:nvPicPr>
          <p:cNvPr id="70" name="Рисунок 69">
            <a:extLst>
              <a:ext uri="{FF2B5EF4-FFF2-40B4-BE49-F238E27FC236}">
                <a16:creationId xmlns:a16="http://schemas.microsoft.com/office/drawing/2014/main" id="{8F2E2DF3-2DB8-68EC-3F21-89F1F4846A4E}"/>
              </a:ext>
            </a:extLst>
          </p:cNvPr>
          <p:cNvPicPr>
            <a:picLocks noChangeAspect="1"/>
          </p:cNvPicPr>
          <p:nvPr/>
        </p:nvPicPr>
        <p:blipFill>
          <a:blip r:embed="rId8"/>
          <a:stretch>
            <a:fillRect/>
          </a:stretch>
        </p:blipFill>
        <p:spPr>
          <a:xfrm>
            <a:off x="5486400" y="1871040"/>
            <a:ext cx="5732766" cy="2405269"/>
          </a:xfrm>
          <a:prstGeom prst="rect">
            <a:avLst/>
          </a:prstGeom>
          <a:ln>
            <a:noFill/>
          </a:ln>
          <a:effectLst>
            <a:outerShdw blurRad="292100" dist="139700" dir="2700000" algn="tl" rotWithShape="0">
              <a:srgbClr val="333333">
                <a:alpha val="65000"/>
              </a:srgbClr>
            </a:outerShdw>
          </a:effectLst>
        </p:spPr>
      </p:pic>
      <p:sp>
        <p:nvSpPr>
          <p:cNvPr id="71" name="Прямоугольник 70">
            <a:extLst>
              <a:ext uri="{FF2B5EF4-FFF2-40B4-BE49-F238E27FC236}">
                <a16:creationId xmlns:a16="http://schemas.microsoft.com/office/drawing/2014/main" id="{EB3E3360-B257-51B9-49B9-0D49FFD0D400}"/>
              </a:ext>
            </a:extLst>
          </p:cNvPr>
          <p:cNvSpPr/>
          <p:nvPr/>
        </p:nvSpPr>
        <p:spPr>
          <a:xfrm>
            <a:off x="7673975" y="2057400"/>
            <a:ext cx="3542324" cy="1831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7" name="Рисунок 36">
            <a:extLst>
              <a:ext uri="{FF2B5EF4-FFF2-40B4-BE49-F238E27FC236}">
                <a16:creationId xmlns:a16="http://schemas.microsoft.com/office/drawing/2014/main" id="{A6DD6C56-738F-998F-8174-F8E499145A9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8610600" y="2298973"/>
            <a:ext cx="1530992" cy="1348630"/>
          </a:xfrm>
          <a:prstGeom prst="rect">
            <a:avLst/>
          </a:prstGeom>
          <a:ln>
            <a:noFill/>
          </a:ln>
          <a:effectLst>
            <a:outerShdw blurRad="292100" dist="139700" dir="2700000" algn="tl" rotWithShape="0">
              <a:srgbClr val="333333">
                <a:alpha val="65000"/>
              </a:srgbClr>
            </a:outerShdw>
          </a:effectLst>
        </p:spPr>
      </p:pic>
      <p:sp>
        <p:nvSpPr>
          <p:cNvPr id="73" name="TextBox 72">
            <a:extLst>
              <a:ext uri="{FF2B5EF4-FFF2-40B4-BE49-F238E27FC236}">
                <a16:creationId xmlns:a16="http://schemas.microsoft.com/office/drawing/2014/main" id="{1BBA659A-23CA-DA9C-FF9D-6C4BCD36A285}"/>
              </a:ext>
            </a:extLst>
          </p:cNvPr>
          <p:cNvSpPr txBox="1"/>
          <p:nvPr/>
        </p:nvSpPr>
        <p:spPr>
          <a:xfrm>
            <a:off x="7572335" y="1501528"/>
            <a:ext cx="1876465" cy="276999"/>
          </a:xfrm>
          <a:prstGeom prst="rect">
            <a:avLst/>
          </a:prstGeom>
          <a:noFill/>
        </p:spPr>
        <p:txBody>
          <a:bodyPr wrap="square">
            <a:spAutoFit/>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Режим создания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Chart:</a:t>
            </a:r>
            <a:endParaRPr lang="ru-RU" sz="1200" dirty="0"/>
          </a:p>
        </p:txBody>
      </p:sp>
      <p:sp>
        <p:nvSpPr>
          <p:cNvPr id="74" name="TextBox 73">
            <a:extLst>
              <a:ext uri="{FF2B5EF4-FFF2-40B4-BE49-F238E27FC236}">
                <a16:creationId xmlns:a16="http://schemas.microsoft.com/office/drawing/2014/main" id="{52E868D9-C064-F8F9-35C4-9C20A88BDE14}"/>
              </a:ext>
            </a:extLst>
          </p:cNvPr>
          <p:cNvSpPr txBox="1"/>
          <p:nvPr/>
        </p:nvSpPr>
        <p:spPr>
          <a:xfrm>
            <a:off x="6000623" y="1599578"/>
            <a:ext cx="1676400" cy="246221"/>
          </a:xfrm>
          <a:prstGeom prst="rect">
            <a:avLst/>
          </a:prstGeom>
          <a:noFill/>
        </p:spPr>
        <p:txBody>
          <a:bodyPr wrap="square">
            <a:spAutoFit/>
          </a:bodyPr>
          <a:lstStyle/>
          <a:p>
            <a:r>
              <a:rPr lang="en-US" sz="1000" dirty="0">
                <a:latin typeface="Roboto Condensed" panose="02000000000000000000" pitchFamily="2" charset="0"/>
                <a:ea typeface="Roboto Condensed" panose="02000000000000000000" pitchFamily="2" charset="0"/>
                <a:cs typeface="Roboto Condensed" panose="02000000000000000000" pitchFamily="2" charset="0"/>
              </a:rPr>
              <a:t>Control Panel:</a:t>
            </a:r>
            <a:endParaRPr lang="ru-RU" sz="1000" dirty="0"/>
          </a:p>
        </p:txBody>
      </p:sp>
      <p:sp>
        <p:nvSpPr>
          <p:cNvPr id="97" name="TextBox 96">
            <a:extLst>
              <a:ext uri="{FF2B5EF4-FFF2-40B4-BE49-F238E27FC236}">
                <a16:creationId xmlns:a16="http://schemas.microsoft.com/office/drawing/2014/main" id="{350B190F-C02D-87FE-5DD0-A94B3935C858}"/>
              </a:ext>
            </a:extLst>
          </p:cNvPr>
          <p:cNvSpPr txBox="1"/>
          <p:nvPr/>
        </p:nvSpPr>
        <p:spPr>
          <a:xfrm>
            <a:off x="5412003" y="4647125"/>
            <a:ext cx="5731972" cy="1877437"/>
          </a:xfrm>
          <a:prstGeom prst="rect">
            <a:avLst/>
          </a:prstGeom>
          <a:noFill/>
        </p:spPr>
        <p:txBody>
          <a:bodyPr wrap="square">
            <a:spAutoFit/>
          </a:bodyPr>
          <a:lstStyle/>
          <a:p>
            <a:pPr marL="171450" indent="-171450">
              <a:spcBef>
                <a:spcPts val="600"/>
              </a:spcBef>
              <a:buClr>
                <a:srgbClr val="2964FF"/>
              </a:buClr>
              <a:buFont typeface="Arial" panose="020B0604020202020204" pitchFamily="34" charset="0"/>
              <a:buChar char="•"/>
            </a:pPr>
            <a:r>
              <a:rPr lang="en-US" sz="1200" dirty="0">
                <a:latin typeface="Roboto Condensed" panose="02000000000000000000" pitchFamily="2" charset="0"/>
                <a:ea typeface="Roboto Condensed" panose="02000000000000000000" pitchFamily="2" charset="0"/>
                <a:cs typeface="Roboto Condensed" panose="02000000000000000000" pitchFamily="2" charset="0"/>
              </a:rPr>
              <a:t>buildQuery –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функция для форматирования выбранных полей из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dataset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под интерфейс Apache Superset</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spcBef>
                <a:spcPts val="600"/>
              </a:spcBef>
              <a:buClr>
                <a:srgbClr val="2964FF"/>
              </a:buClr>
              <a:buFont typeface="Arial" panose="020B0604020202020204" pitchFamily="34" charset="0"/>
              <a:buChar char="•"/>
            </a:pPr>
            <a:r>
              <a:rPr lang="en-US" sz="1200" dirty="0">
                <a:latin typeface="Roboto Condensed" panose="02000000000000000000" pitchFamily="2" charset="0"/>
                <a:ea typeface="Roboto Condensed" panose="02000000000000000000" pitchFamily="2" charset="0"/>
                <a:cs typeface="Roboto Condensed" panose="02000000000000000000" pitchFamily="2" charset="0"/>
              </a:rPr>
              <a:t>controlPanel –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левая панель для проектирования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chart</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spcBef>
                <a:spcPts val="600"/>
              </a:spcBef>
              <a:buClr>
                <a:srgbClr val="2964FF"/>
              </a:buClr>
              <a:buFont typeface="Arial" panose="020B0604020202020204" pitchFamily="34" charset="0"/>
              <a:buChar char="•"/>
            </a:pPr>
            <a:r>
              <a:rPr lang="en-US" sz="1200" dirty="0">
                <a:latin typeface="Roboto Condensed" panose="02000000000000000000" pitchFamily="2" charset="0"/>
                <a:ea typeface="Roboto Condensed" panose="02000000000000000000" pitchFamily="2" charset="0"/>
                <a:cs typeface="Roboto Condensed" panose="02000000000000000000" pitchFamily="2" charset="0"/>
              </a:rPr>
              <a:t>loadChart –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функция для создания визуализации</a:t>
            </a:r>
          </a:p>
          <a:p>
            <a:pPr marL="171450" indent="-171450">
              <a:spcBef>
                <a:spcPts val="600"/>
              </a:spcBef>
              <a:buClr>
                <a:srgbClr val="2964FF"/>
              </a:buClr>
              <a:buFont typeface="Arial" panose="020B0604020202020204" pitchFamily="34" charset="0"/>
              <a:buChar char="•"/>
            </a:pPr>
            <a:r>
              <a:rPr lang="en-US" sz="1200" dirty="0">
                <a:latin typeface="Roboto Condensed" panose="02000000000000000000" pitchFamily="2" charset="0"/>
                <a:ea typeface="Roboto Condensed" panose="02000000000000000000" pitchFamily="2" charset="0"/>
                <a:cs typeface="Roboto Condensed" panose="02000000000000000000" pitchFamily="2" charset="0"/>
              </a:rPr>
              <a:t>metadata –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метаданные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название и описание чарта, тип визуализации</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spcBef>
                <a:spcPts val="600"/>
              </a:spcBef>
              <a:buClr>
                <a:srgbClr val="2964FF"/>
              </a:buClr>
              <a:buFont typeface="Arial" panose="020B0604020202020204" pitchFamily="34" charset="0"/>
              <a:buChar char="•"/>
            </a:pPr>
            <a:r>
              <a:rPr lang="en-US" sz="1200" dirty="0">
                <a:latin typeface="Roboto Condensed" panose="02000000000000000000" pitchFamily="2" charset="0"/>
                <a:ea typeface="Roboto Condensed" panose="02000000000000000000" pitchFamily="2" charset="0"/>
                <a:cs typeface="Roboto Condensed" panose="02000000000000000000" pitchFamily="2" charset="0"/>
              </a:rPr>
              <a:t>transformProps –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функция для преобразования данных настроек левой панели (control panel) для</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реализации плагина</a:t>
            </a:r>
          </a:p>
          <a:p>
            <a:endParaRPr lang="ru-RU" sz="1200" dirty="0"/>
          </a:p>
        </p:txBody>
      </p:sp>
      <p:sp>
        <p:nvSpPr>
          <p:cNvPr id="111" name="TextBox 110">
            <a:extLst>
              <a:ext uri="{FF2B5EF4-FFF2-40B4-BE49-F238E27FC236}">
                <a16:creationId xmlns:a16="http://schemas.microsoft.com/office/drawing/2014/main" id="{B24A5DE8-52B4-4DC2-4FEE-94D613BA065C}"/>
              </a:ext>
            </a:extLst>
          </p:cNvPr>
          <p:cNvSpPr txBox="1"/>
          <p:nvPr/>
        </p:nvSpPr>
        <p:spPr>
          <a:xfrm>
            <a:off x="545061" y="1813556"/>
            <a:ext cx="7330440" cy="307777"/>
          </a:xfrm>
          <a:prstGeom prst="rect">
            <a:avLst/>
          </a:prstGeom>
          <a:noFill/>
        </p:spPr>
        <p:txBody>
          <a:bodyPr wrap="square">
            <a:spAutoFit/>
          </a:bodyPr>
          <a:lstStyle/>
          <a:p>
            <a:r>
              <a:rPr lang="en-US" sz="1400" dirty="0">
                <a:latin typeface="Roboto Condensed" panose="02000000000000000000" pitchFamily="2" charset="0"/>
                <a:ea typeface="Roboto Condensed" panose="02000000000000000000" pitchFamily="2" charset="0"/>
                <a:cs typeface="Roboto Condensed" panose="02000000000000000000" pitchFamily="2" charset="0"/>
              </a:rPr>
              <a:t>JavaScript:</a:t>
            </a:r>
            <a:endParaRPr lang="ru-RU" sz="1400" dirty="0"/>
          </a:p>
        </p:txBody>
      </p:sp>
    </p:spTree>
    <p:extLst>
      <p:ext uri="{BB962C8B-B14F-4D97-AF65-F5344CB8AC3E}">
        <p14:creationId xmlns:p14="http://schemas.microsoft.com/office/powerpoint/2010/main" val="1506554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10479169" cy="338554"/>
          </a:xfrm>
          <a:prstGeom prst="rect">
            <a:avLst/>
          </a:prstGeom>
          <a:noFill/>
        </p:spPr>
        <p:txBody>
          <a:bodyPr wrap="square">
            <a:spAutoFit/>
          </a:bodyPr>
          <a:lstStyle/>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Написание собственных интерактивных панелей для фильтрации, добавления признаков и показателей</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 name="object 2">
            <a:extLst>
              <a:ext uri="{FF2B5EF4-FFF2-40B4-BE49-F238E27FC236}">
                <a16:creationId xmlns:a16="http://schemas.microsoft.com/office/drawing/2014/main" id="{7DB6D249-5BF5-CD4F-1468-375D7A5CC26E}"/>
              </a:ext>
            </a:extLst>
          </p:cNvPr>
          <p:cNvSpPr txBox="1">
            <a:spLocks/>
          </p:cNvSpPr>
          <p:nvPr/>
        </p:nvSpPr>
        <p:spPr>
          <a:xfrm>
            <a:off x="613049" y="315422"/>
            <a:ext cx="657000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Другие возможности в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a:extLst>
              <a:ext uri="{FF2B5EF4-FFF2-40B4-BE49-F238E27FC236}">
                <a16:creationId xmlns:a16="http://schemas.microsoft.com/office/drawing/2014/main" id="{2E309983-827C-CCB9-4FAF-A47CC09F2401}"/>
              </a:ext>
            </a:extLst>
          </p:cNvPr>
          <p:cNvSpPr txBox="1"/>
          <p:nvPr/>
        </p:nvSpPr>
        <p:spPr>
          <a:xfrm>
            <a:off x="7010400" y="4434989"/>
            <a:ext cx="2832100" cy="276999"/>
          </a:xfrm>
          <a:prstGeom prst="rect">
            <a:avLst/>
          </a:prstGeom>
          <a:noFill/>
        </p:spPr>
        <p:txBody>
          <a:bodyPr wrap="square">
            <a:spAutoFit/>
          </a:bodyPr>
          <a:lstStyle/>
          <a:p>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31" name="Группа 30">
            <a:extLst>
              <a:ext uri="{FF2B5EF4-FFF2-40B4-BE49-F238E27FC236}">
                <a16:creationId xmlns:a16="http://schemas.microsoft.com/office/drawing/2014/main" id="{2585C751-8299-6A0E-004D-68181D20BF93}"/>
              </a:ext>
            </a:extLst>
          </p:cNvPr>
          <p:cNvGrpSpPr/>
          <p:nvPr/>
        </p:nvGrpSpPr>
        <p:grpSpPr>
          <a:xfrm>
            <a:off x="569245" y="1459203"/>
            <a:ext cx="6974555" cy="3341397"/>
            <a:chOff x="569244" y="1586617"/>
            <a:chExt cx="10479169" cy="4560597"/>
          </a:xfrm>
        </p:grpSpPr>
        <p:pic>
          <p:nvPicPr>
            <p:cNvPr id="22" name="Рисунок 21">
              <a:extLst>
                <a:ext uri="{FF2B5EF4-FFF2-40B4-BE49-F238E27FC236}">
                  <a16:creationId xmlns:a16="http://schemas.microsoft.com/office/drawing/2014/main" id="{6794FD4C-F147-4CA0-35AE-25AB51B9118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569244" y="1586617"/>
              <a:ext cx="10479169" cy="4560597"/>
            </a:xfrm>
            <a:prstGeom prst="rect">
              <a:avLst/>
            </a:prstGeom>
          </p:spPr>
        </p:pic>
        <p:sp>
          <p:nvSpPr>
            <p:cNvPr id="29" name="Прямоугольник 28">
              <a:extLst>
                <a:ext uri="{FF2B5EF4-FFF2-40B4-BE49-F238E27FC236}">
                  <a16:creationId xmlns:a16="http://schemas.microsoft.com/office/drawing/2014/main" id="{43DE2119-B48F-A8CF-FB05-1E1DDCE479A1}"/>
                </a:ext>
              </a:extLst>
            </p:cNvPr>
            <p:cNvSpPr/>
            <p:nvPr/>
          </p:nvSpPr>
          <p:spPr>
            <a:xfrm>
              <a:off x="5020310" y="3352800"/>
              <a:ext cx="542290" cy="338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2" name="TextBox 31">
            <a:extLst>
              <a:ext uri="{FF2B5EF4-FFF2-40B4-BE49-F238E27FC236}">
                <a16:creationId xmlns:a16="http://schemas.microsoft.com/office/drawing/2014/main" id="{4287D161-C901-FA65-311B-2DAE43141B4C}"/>
              </a:ext>
            </a:extLst>
          </p:cNvPr>
          <p:cNvSpPr txBox="1"/>
          <p:nvPr/>
        </p:nvSpPr>
        <p:spPr>
          <a:xfrm>
            <a:off x="529060" y="4918631"/>
            <a:ext cx="10479169" cy="338554"/>
          </a:xfrm>
          <a:prstGeom prst="rect">
            <a:avLst/>
          </a:prstGeom>
          <a:noFill/>
        </p:spPr>
        <p:txBody>
          <a:bodyPr wrap="square">
            <a:spAutoFit/>
          </a:bodyPr>
          <a:lstStyle/>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Доработка бэкенда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Apache Superset</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для расширения функционала</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инструмента</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36" name="Рисунок 35">
            <a:extLst>
              <a:ext uri="{FF2B5EF4-FFF2-40B4-BE49-F238E27FC236}">
                <a16:creationId xmlns:a16="http://schemas.microsoft.com/office/drawing/2014/main" id="{F98C9CAE-3950-F6AD-D878-2DD0D6A0F520}"/>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4648200" y="5327939"/>
            <a:ext cx="3048000" cy="1264596"/>
          </a:xfrm>
          <a:prstGeom prst="rect">
            <a:avLst/>
          </a:prstGeom>
          <a:ln>
            <a:noFill/>
          </a:ln>
          <a:effectLst>
            <a:outerShdw blurRad="292100" dist="139700" dir="2700000" algn="tl" rotWithShape="0">
              <a:srgbClr val="333333">
                <a:alpha val="65000"/>
              </a:srgbClr>
            </a:outerShdw>
          </a:effectLst>
        </p:spPr>
      </p:pic>
      <p:pic>
        <p:nvPicPr>
          <p:cNvPr id="39" name="Рисунок 38">
            <a:extLst>
              <a:ext uri="{FF2B5EF4-FFF2-40B4-BE49-F238E27FC236}">
                <a16:creationId xmlns:a16="http://schemas.microsoft.com/office/drawing/2014/main" id="{0E4E553E-4855-A085-8C1B-134AAD874E76}"/>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Lst>
          </a:blip>
          <a:stretch>
            <a:fillRect/>
          </a:stretch>
        </p:blipFill>
        <p:spPr>
          <a:xfrm>
            <a:off x="529060" y="5384006"/>
            <a:ext cx="3977979" cy="632514"/>
          </a:xfrm>
          <a:prstGeom prst="rect">
            <a:avLst/>
          </a:prstGeom>
        </p:spPr>
      </p:pic>
      <p:pic>
        <p:nvPicPr>
          <p:cNvPr id="41" name="Рисунок 40">
            <a:extLst>
              <a:ext uri="{FF2B5EF4-FFF2-40B4-BE49-F238E27FC236}">
                <a16:creationId xmlns:a16="http://schemas.microsoft.com/office/drawing/2014/main" id="{62C26CFC-216B-C6CF-6C5A-452B2CC9C8B3}"/>
              </a:ext>
            </a:extLst>
          </p:cNvPr>
          <p:cNvPicPr>
            <a:picLocks noChangeAspect="1"/>
          </p:cNvPicPr>
          <p:nvPr/>
        </p:nvPicPr>
        <p:blipFill>
          <a:blip r:embed="rId13"/>
          <a:stretch>
            <a:fillRect/>
          </a:stretch>
        </p:blipFill>
        <p:spPr>
          <a:xfrm>
            <a:off x="7911680" y="5303555"/>
            <a:ext cx="3150264" cy="1288980"/>
          </a:xfrm>
          <a:prstGeom prst="rect">
            <a:avLst/>
          </a:prstGeom>
          <a:ln>
            <a:noFill/>
          </a:ln>
          <a:effectLst>
            <a:outerShdw blurRad="292100" dist="139700" dir="2700000" algn="tl" rotWithShape="0">
              <a:srgbClr val="333333">
                <a:alpha val="65000"/>
              </a:srgbClr>
            </a:outerShdw>
          </a:effectLst>
        </p:spPr>
      </p:pic>
      <p:pic>
        <p:nvPicPr>
          <p:cNvPr id="20" name="Рисунок 19">
            <a:extLst>
              <a:ext uri="{FF2B5EF4-FFF2-40B4-BE49-F238E27FC236}">
                <a16:creationId xmlns:a16="http://schemas.microsoft.com/office/drawing/2014/main" id="{3434D4E3-3D11-9356-067A-DD8A12617F2D}"/>
              </a:ext>
            </a:extLst>
          </p:cNvPr>
          <p:cNvPicPr>
            <a:picLocks noChangeAspect="1"/>
          </p:cNvPicPr>
          <p:nvPr/>
        </p:nvPicPr>
        <p:blipFill rotWithShape="1">
          <a:blip r:embed="rId14">
            <a:extLst>
              <a:ext uri="{BEBA8EAE-BF5A-486C-A8C5-ECC9F3942E4B}">
                <a14:imgProps xmlns:a14="http://schemas.microsoft.com/office/drawing/2010/main">
                  <a14:imgLayer r:embed="rId8">
                    <a14:imgEffect>
                      <a14:artisticBlur/>
                    </a14:imgEffect>
                    <a14:imgEffect>
                      <a14:sharpenSoften amount="25000"/>
                    </a14:imgEffect>
                  </a14:imgLayer>
                </a14:imgProps>
              </a:ext>
            </a:extLst>
          </a:blip>
          <a:srcRect l="3856" t="13342" r="79756" b="1028"/>
          <a:stretch/>
        </p:blipFill>
        <p:spPr>
          <a:xfrm>
            <a:off x="831279" y="1852300"/>
            <a:ext cx="1143000" cy="2963010"/>
          </a:xfrm>
          <a:prstGeom prst="rect">
            <a:avLst/>
          </a:prstGeom>
        </p:spPr>
      </p:pic>
      <p:sp>
        <p:nvSpPr>
          <p:cNvPr id="25" name="object 21">
            <a:extLst>
              <a:ext uri="{FF2B5EF4-FFF2-40B4-BE49-F238E27FC236}">
                <a16:creationId xmlns:a16="http://schemas.microsoft.com/office/drawing/2014/main" id="{3C2ABBC7-F824-5CB5-8F4D-33D54E689DC1}"/>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6" name="object 27">
            <a:extLst>
              <a:ext uri="{FF2B5EF4-FFF2-40B4-BE49-F238E27FC236}">
                <a16:creationId xmlns:a16="http://schemas.microsoft.com/office/drawing/2014/main" id="{E0DD66D7-51F2-810D-EB12-4A81389C220A}"/>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42</a:t>
            </a:r>
            <a:endParaRPr sz="2400" dirty="0">
              <a:latin typeface="Arial"/>
              <a:cs typeface="Arial"/>
            </a:endParaRPr>
          </a:p>
        </p:txBody>
      </p:sp>
    </p:spTree>
    <p:extLst>
      <p:ext uri="{BB962C8B-B14F-4D97-AF65-F5344CB8AC3E}">
        <p14:creationId xmlns:p14="http://schemas.microsoft.com/office/powerpoint/2010/main" val="13442064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06111" y="4809744"/>
            <a:ext cx="3376295" cy="0"/>
          </a:xfrm>
          <a:custGeom>
            <a:avLst/>
            <a:gdLst/>
            <a:ahLst/>
            <a:cxnLst/>
            <a:rect l="l" t="t" r="r" b="b"/>
            <a:pathLst>
              <a:path w="3376295">
                <a:moveTo>
                  <a:pt x="0" y="0"/>
                </a:moveTo>
                <a:lnTo>
                  <a:pt x="3375914" y="0"/>
                </a:lnTo>
              </a:path>
            </a:pathLst>
          </a:custGeom>
          <a:ln w="19050">
            <a:solidFill>
              <a:srgbClr val="C4C4C4"/>
            </a:solidFill>
          </a:ln>
        </p:spPr>
        <p:txBody>
          <a:bodyPr wrap="square" lIns="0" tIns="0" rIns="0" bIns="0" rtlCol="0"/>
          <a:lstStyle/>
          <a:p>
            <a:endParaRPr/>
          </a:p>
        </p:txBody>
      </p:sp>
      <p:sp>
        <p:nvSpPr>
          <p:cNvPr id="3" name="object 3"/>
          <p:cNvSpPr/>
          <p:nvPr/>
        </p:nvSpPr>
        <p:spPr>
          <a:xfrm>
            <a:off x="0" y="1069847"/>
            <a:ext cx="5727700" cy="993775"/>
          </a:xfrm>
          <a:custGeom>
            <a:avLst/>
            <a:gdLst/>
            <a:ahLst/>
            <a:cxnLst/>
            <a:rect l="l" t="t" r="r" b="b"/>
            <a:pathLst>
              <a:path w="5727700" h="993775">
                <a:moveTo>
                  <a:pt x="5727192" y="0"/>
                </a:moveTo>
                <a:lnTo>
                  <a:pt x="0" y="0"/>
                </a:lnTo>
                <a:lnTo>
                  <a:pt x="0" y="993648"/>
                </a:lnTo>
                <a:lnTo>
                  <a:pt x="5727192" y="993648"/>
                </a:lnTo>
                <a:lnTo>
                  <a:pt x="5727192" y="0"/>
                </a:lnTo>
                <a:close/>
              </a:path>
            </a:pathLst>
          </a:custGeom>
          <a:solidFill>
            <a:srgbClr val="2964FF"/>
          </a:solidFill>
        </p:spPr>
        <p:txBody>
          <a:bodyPr wrap="square" lIns="0" tIns="0" rIns="0" bIns="0" rtlCol="0"/>
          <a:lstStyle/>
          <a:p>
            <a:endParaRPr/>
          </a:p>
        </p:txBody>
      </p:sp>
      <p:sp>
        <p:nvSpPr>
          <p:cNvPr id="5" name="object 5"/>
          <p:cNvSpPr txBox="1"/>
          <p:nvPr/>
        </p:nvSpPr>
        <p:spPr>
          <a:xfrm>
            <a:off x="6047612" y="4999482"/>
            <a:ext cx="3858387" cy="1269578"/>
          </a:xfrm>
          <a:prstGeom prst="rect">
            <a:avLst/>
          </a:prstGeom>
        </p:spPr>
        <p:txBody>
          <a:bodyPr vert="horz" wrap="square" lIns="0" tIns="12700" rIns="0" bIns="0" rtlCol="0">
            <a:spAutoFit/>
          </a:bodyPr>
          <a:lstStyle/>
          <a:p>
            <a:pPr marL="12700" marR="5080">
              <a:lnSpc>
                <a:spcPct val="100000"/>
              </a:lnSpc>
              <a:spcBef>
                <a:spcPts val="100"/>
              </a:spcBef>
            </a:pPr>
            <a:r>
              <a:rPr sz="2000" u="heavy" spc="-40" dirty="0">
                <a:solidFill>
                  <a:srgbClr val="0462C1"/>
                </a:solidFill>
                <a:uFill>
                  <a:solidFill>
                    <a:srgbClr val="0462C1"/>
                  </a:solidFill>
                </a:uFill>
                <a:latin typeface="Roboto Condensed" panose="02000000000000000000" pitchFamily="2" charset="0"/>
                <a:ea typeface="Roboto Condensed" panose="02000000000000000000" pitchFamily="2" charset="0"/>
                <a:cs typeface="Roboto Condensed" panose="02000000000000000000" pitchFamily="2" charset="0"/>
                <a:hlinkClick r:id="rId2"/>
              </a:rPr>
              <a:t>https://sapiens.solutions </a:t>
            </a:r>
            <a:endParaRPr lang="en-US" sz="2000" u="heavy" spc="-40" dirty="0">
              <a:solidFill>
                <a:srgbClr val="0462C1"/>
              </a:solidFill>
              <a:uFill>
                <a:solidFill>
                  <a:srgbClr val="0462C1"/>
                </a:solidFill>
              </a:uFill>
              <a:latin typeface="Roboto Condensed" panose="02000000000000000000" pitchFamily="2" charset="0"/>
              <a:ea typeface="Roboto Condensed" panose="02000000000000000000" pitchFamily="2" charset="0"/>
              <a:cs typeface="Roboto Condensed" panose="02000000000000000000" pitchFamily="2" charset="0"/>
            </a:endParaRPr>
          </a:p>
          <a:p>
            <a:pPr marL="12700" marR="5080">
              <a:lnSpc>
                <a:spcPct val="100000"/>
              </a:lnSpc>
              <a:spcBef>
                <a:spcPts val="100"/>
              </a:spcBef>
            </a:pPr>
            <a:r>
              <a:rPr sz="2000" spc="-735" dirty="0">
                <a:solidFill>
                  <a:srgbClr val="0462C1"/>
                </a:solidFill>
                <a:latin typeface="Roboto Condensed" panose="02000000000000000000" pitchFamily="2" charset="0"/>
                <a:ea typeface="Roboto Condensed" panose="02000000000000000000" pitchFamily="2" charset="0"/>
                <a:cs typeface="Roboto Condensed" panose="02000000000000000000" pitchFamily="2" charset="0"/>
              </a:rPr>
              <a:t> </a:t>
            </a:r>
            <a:r>
              <a:rPr sz="2000" u="heavy" dirty="0">
                <a:solidFill>
                  <a:srgbClr val="0462C1"/>
                </a:solidFill>
                <a:uFill>
                  <a:solidFill>
                    <a:srgbClr val="0462C1"/>
                  </a:solidFill>
                </a:uFill>
                <a:latin typeface="Roboto Condensed" panose="02000000000000000000" pitchFamily="2" charset="0"/>
                <a:ea typeface="Roboto Condensed" panose="02000000000000000000" pitchFamily="2" charset="0"/>
                <a:cs typeface="Roboto Condensed" panose="02000000000000000000" pitchFamily="2" charset="0"/>
                <a:hlinkClick r:id="rId3"/>
              </a:rPr>
              <a:t>info@sapiens.solutions</a:t>
            </a:r>
            <a:endParaRPr lang="en-US" sz="2000" u="heavy" dirty="0">
              <a:solidFill>
                <a:srgbClr val="0462C1"/>
              </a:solidFill>
              <a:uFill>
                <a:solidFill>
                  <a:srgbClr val="0462C1"/>
                </a:solidFill>
              </a:uFill>
              <a:latin typeface="Roboto Condensed" panose="02000000000000000000" pitchFamily="2" charset="0"/>
              <a:ea typeface="Roboto Condensed" panose="02000000000000000000" pitchFamily="2" charset="0"/>
              <a:cs typeface="Roboto Condensed" panose="02000000000000000000" pitchFamily="2" charset="0"/>
            </a:endParaRPr>
          </a:p>
          <a:p>
            <a:pPr marL="12700" marR="5080">
              <a:lnSpc>
                <a:spcPct val="100000"/>
              </a:lnSpc>
              <a:spcBef>
                <a:spcPts val="100"/>
              </a:spcBef>
            </a:pPr>
            <a:endParaRP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12700">
              <a:lnSpc>
                <a:spcPct val="100000"/>
              </a:lnSpc>
            </a:pPr>
            <a:r>
              <a:rPr sz="2000" spc="-530" dirty="0">
                <a:solidFill>
                  <a:srgbClr val="404040"/>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000" spc="-530" dirty="0">
                <a:solidFill>
                  <a:srgbClr val="40404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000" dirty="0">
                <a:solidFill>
                  <a:srgbClr val="404040"/>
                </a:solidFill>
                <a:latin typeface="Roboto Condensed" panose="02000000000000000000" pitchFamily="2" charset="0"/>
                <a:ea typeface="Roboto Condensed" panose="02000000000000000000" pitchFamily="2" charset="0"/>
                <a:cs typeface="Roboto Condensed" panose="02000000000000000000" pitchFamily="2" charset="0"/>
              </a:rPr>
              <a:t> 7 </a:t>
            </a:r>
            <a:r>
              <a:rPr sz="2000" dirty="0">
                <a:solidFill>
                  <a:srgbClr val="404040"/>
                </a:solidFill>
                <a:latin typeface="Roboto Condensed" panose="02000000000000000000" pitchFamily="2" charset="0"/>
                <a:ea typeface="Roboto Condensed" panose="02000000000000000000" pitchFamily="2" charset="0"/>
                <a:cs typeface="Roboto Condensed" panose="02000000000000000000" pitchFamily="2" charset="0"/>
              </a:rPr>
              <a:t>49</a:t>
            </a:r>
            <a:r>
              <a:rPr sz="2000" spc="-5" dirty="0">
                <a:solidFill>
                  <a:srgbClr val="404040"/>
                </a:solidFill>
                <a:latin typeface="Roboto Condensed" panose="02000000000000000000" pitchFamily="2" charset="0"/>
                <a:ea typeface="Roboto Condensed" panose="02000000000000000000" pitchFamily="2" charset="0"/>
                <a:cs typeface="Roboto Condensed" panose="02000000000000000000" pitchFamily="2" charset="0"/>
              </a:rPr>
              <a:t>5</a:t>
            </a:r>
            <a:r>
              <a:rPr sz="2000" spc="-145" dirty="0">
                <a:solidFill>
                  <a:srgbClr val="404040"/>
                </a:solidFill>
                <a:latin typeface="Roboto Condensed" panose="02000000000000000000" pitchFamily="2" charset="0"/>
                <a:ea typeface="Roboto Condensed" panose="02000000000000000000" pitchFamily="2" charset="0"/>
                <a:cs typeface="Roboto Condensed" panose="02000000000000000000" pitchFamily="2" charset="0"/>
              </a:rPr>
              <a:t> </a:t>
            </a:r>
            <a:r>
              <a:rPr sz="2000" dirty="0">
                <a:solidFill>
                  <a:srgbClr val="404040"/>
                </a:solidFill>
                <a:latin typeface="Roboto Condensed" panose="02000000000000000000" pitchFamily="2" charset="0"/>
                <a:ea typeface="Roboto Condensed" panose="02000000000000000000" pitchFamily="2" charset="0"/>
                <a:cs typeface="Roboto Condensed" panose="02000000000000000000" pitchFamily="2" charset="0"/>
              </a:rPr>
              <a:t>21</a:t>
            </a:r>
            <a:r>
              <a:rPr sz="2000" spc="-5" dirty="0">
                <a:solidFill>
                  <a:srgbClr val="404040"/>
                </a:solidFill>
                <a:latin typeface="Roboto Condensed" panose="02000000000000000000" pitchFamily="2" charset="0"/>
                <a:ea typeface="Roboto Condensed" panose="02000000000000000000" pitchFamily="2" charset="0"/>
                <a:cs typeface="Roboto Condensed" panose="02000000000000000000" pitchFamily="2" charset="0"/>
              </a:rPr>
              <a:t>5</a:t>
            </a:r>
            <a:r>
              <a:rPr sz="2000" spc="-145" dirty="0">
                <a:solidFill>
                  <a:srgbClr val="404040"/>
                </a:solidFill>
                <a:latin typeface="Roboto Condensed" panose="02000000000000000000" pitchFamily="2" charset="0"/>
                <a:ea typeface="Roboto Condensed" panose="02000000000000000000" pitchFamily="2" charset="0"/>
                <a:cs typeface="Roboto Condensed" panose="02000000000000000000" pitchFamily="2" charset="0"/>
              </a:rPr>
              <a:t> </a:t>
            </a:r>
            <a:r>
              <a:rPr sz="2000" dirty="0">
                <a:solidFill>
                  <a:srgbClr val="404040"/>
                </a:solidFill>
                <a:latin typeface="Roboto Condensed" panose="02000000000000000000" pitchFamily="2" charset="0"/>
                <a:ea typeface="Roboto Condensed" panose="02000000000000000000" pitchFamily="2" charset="0"/>
                <a:cs typeface="Roboto Condensed" panose="02000000000000000000" pitchFamily="2" charset="0"/>
              </a:rPr>
              <a:t>175</a:t>
            </a:r>
            <a:r>
              <a:rPr sz="2000" spc="-5" dirty="0">
                <a:solidFill>
                  <a:srgbClr val="404040"/>
                </a:solidFill>
                <a:latin typeface="Roboto Condensed" panose="02000000000000000000" pitchFamily="2" charset="0"/>
                <a:ea typeface="Roboto Condensed" panose="02000000000000000000" pitchFamily="2" charset="0"/>
                <a:cs typeface="Roboto Condensed" panose="02000000000000000000" pitchFamily="2" charset="0"/>
              </a:rPr>
              <a:t>7</a:t>
            </a:r>
            <a:endParaRPr sz="20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TextBox 3">
            <a:extLst>
              <a:ext uri="{FF2B5EF4-FFF2-40B4-BE49-F238E27FC236}">
                <a16:creationId xmlns:a16="http://schemas.microsoft.com/office/drawing/2014/main" id="{68599843-90C2-D0D5-3A7A-8D1E3D463B8D}"/>
              </a:ext>
            </a:extLst>
          </p:cNvPr>
          <p:cNvSpPr txBox="1"/>
          <p:nvPr/>
        </p:nvSpPr>
        <p:spPr>
          <a:xfrm>
            <a:off x="381000" y="1151235"/>
            <a:ext cx="5114953" cy="830997"/>
          </a:xfrm>
          <a:prstGeom prst="rect">
            <a:avLst/>
          </a:prstGeom>
          <a:noFill/>
        </p:spPr>
        <p:txBody>
          <a:bodyPr wrap="square">
            <a:spAutoFit/>
          </a:bodyPr>
          <a:lstStyle/>
          <a:p>
            <a:r>
              <a:rPr lang="ru-RU"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ЭКСПЕРТЫ В ОБЛАСТИ АНАЛИТИЧЕСКИХ РЕШЕНИЙ</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447D347-19A7-58BC-1EF1-6AD2997FB6E4}"/>
              </a:ext>
            </a:extLst>
          </p:cNvPr>
          <p:cNvSpPr txBox="1"/>
          <p:nvPr/>
        </p:nvSpPr>
        <p:spPr>
          <a:xfrm>
            <a:off x="875257" y="2590800"/>
            <a:ext cx="7506743" cy="430887"/>
          </a:xfrm>
          <a:prstGeom prst="rect">
            <a:avLst/>
          </a:prstGeom>
          <a:noFill/>
        </p:spPr>
        <p:txBody>
          <a:bodyPr wrap="square">
            <a:spAutoFit/>
          </a:bodyPr>
          <a:lstStyle/>
          <a:p>
            <a:pPr algn="just" fontAlgn="base"/>
            <a:r>
              <a:rPr lang="ru-RU" sz="1400" dirty="0">
                <a:latin typeface="Roboto Condensed" panose="02000000000000000000" pitchFamily="2" charset="0"/>
                <a:ea typeface="Roboto Condensed" panose="02000000000000000000" pitchFamily="2" charset="0"/>
                <a:cs typeface="Roboto Condensed" panose="02000000000000000000" pitchFamily="2" charset="0"/>
              </a:rPr>
              <a:t>Как работает механизм слияния кусков:</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6</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28" name="Прямоугольник: скругленные углы 27">
            <a:extLst>
              <a:ext uri="{FF2B5EF4-FFF2-40B4-BE49-F238E27FC236}">
                <a16:creationId xmlns:a16="http://schemas.microsoft.com/office/drawing/2014/main" id="{71611F98-2756-6912-601B-33DC764CF34E}"/>
              </a:ext>
            </a:extLst>
          </p:cNvPr>
          <p:cNvSpPr/>
          <p:nvPr/>
        </p:nvSpPr>
        <p:spPr>
          <a:xfrm>
            <a:off x="2128195" y="3001562"/>
            <a:ext cx="3971171"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TextBox 29">
            <a:extLst>
              <a:ext uri="{FF2B5EF4-FFF2-40B4-BE49-F238E27FC236}">
                <a16:creationId xmlns:a16="http://schemas.microsoft.com/office/drawing/2014/main" id="{A19B9626-54FD-2EC4-F0F0-4262A38E35FA}"/>
              </a:ext>
            </a:extLst>
          </p:cNvPr>
          <p:cNvSpPr txBox="1"/>
          <p:nvPr/>
        </p:nvSpPr>
        <p:spPr>
          <a:xfrm>
            <a:off x="2208167" y="3169193"/>
            <a:ext cx="3806573" cy="430887"/>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Каждый вставленный в базу кусок встаёт в очередь на </a:t>
            </a:r>
            <a:b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b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слияние (merge). </a:t>
            </a:r>
          </a:p>
        </p:txBody>
      </p:sp>
      <p:sp>
        <p:nvSpPr>
          <p:cNvPr id="32" name="Прямоугольник: скругленные углы 31">
            <a:extLst>
              <a:ext uri="{FF2B5EF4-FFF2-40B4-BE49-F238E27FC236}">
                <a16:creationId xmlns:a16="http://schemas.microsoft.com/office/drawing/2014/main" id="{15D456F6-6F77-AEF8-F1E5-DBDAF5E70259}"/>
              </a:ext>
            </a:extLst>
          </p:cNvPr>
          <p:cNvSpPr/>
          <p:nvPr/>
        </p:nvSpPr>
        <p:spPr>
          <a:xfrm>
            <a:off x="6786614" y="3019721"/>
            <a:ext cx="2668978"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TextBox 32">
            <a:extLst>
              <a:ext uri="{FF2B5EF4-FFF2-40B4-BE49-F238E27FC236}">
                <a16:creationId xmlns:a16="http://schemas.microsoft.com/office/drawing/2014/main" id="{BD8616B6-6CBE-082E-428E-076D3BD67CDB}"/>
              </a:ext>
            </a:extLst>
          </p:cNvPr>
          <p:cNvSpPr txBox="1"/>
          <p:nvPr/>
        </p:nvSpPr>
        <p:spPr>
          <a:xfrm>
            <a:off x="6905844" y="3098853"/>
            <a:ext cx="2453471"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Каждый кусок, находящийся на диске, сортируется в порядке возрастания первичного ключа. </a:t>
            </a:r>
          </a:p>
        </p:txBody>
      </p:sp>
      <p:sp>
        <p:nvSpPr>
          <p:cNvPr id="36" name="Прямоугольник: скругленные углы 35">
            <a:extLst>
              <a:ext uri="{FF2B5EF4-FFF2-40B4-BE49-F238E27FC236}">
                <a16:creationId xmlns:a16="http://schemas.microsoft.com/office/drawing/2014/main" id="{682682D7-CBAE-A1C2-9DDE-C1AF2815791C}"/>
              </a:ext>
            </a:extLst>
          </p:cNvPr>
          <p:cNvSpPr/>
          <p:nvPr/>
        </p:nvSpPr>
        <p:spPr>
          <a:xfrm>
            <a:off x="2128195" y="3866338"/>
            <a:ext cx="3948978"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TextBox 36">
            <a:extLst>
              <a:ext uri="{FF2B5EF4-FFF2-40B4-BE49-F238E27FC236}">
                <a16:creationId xmlns:a16="http://schemas.microsoft.com/office/drawing/2014/main" id="{5BEEBB15-2A35-2780-1626-E152C110CC9D}"/>
              </a:ext>
            </a:extLst>
          </p:cNvPr>
          <p:cNvSpPr txBox="1"/>
          <p:nvPr/>
        </p:nvSpPr>
        <p:spPr>
          <a:xfrm>
            <a:off x="2207443" y="3944738"/>
            <a:ext cx="3812674"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Когда накапливается достаточно кусков похожего объема - запускается merge для них, и они объединяются в один новый отсортированный кусок большего размера.</a:t>
            </a:r>
          </a:p>
        </p:txBody>
      </p:sp>
      <p:cxnSp>
        <p:nvCxnSpPr>
          <p:cNvPr id="39" name="Прямая со стрелкой 38">
            <a:extLst>
              <a:ext uri="{FF2B5EF4-FFF2-40B4-BE49-F238E27FC236}">
                <a16:creationId xmlns:a16="http://schemas.microsoft.com/office/drawing/2014/main" id="{85AF2920-CE7B-1F8D-7230-30900E0EECDB}"/>
              </a:ext>
            </a:extLst>
          </p:cNvPr>
          <p:cNvCxnSpPr/>
          <p:nvPr/>
        </p:nvCxnSpPr>
        <p:spPr>
          <a:xfrm>
            <a:off x="6199007" y="3382562"/>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Прямоугольник: скругленные углы 43">
            <a:extLst>
              <a:ext uri="{FF2B5EF4-FFF2-40B4-BE49-F238E27FC236}">
                <a16:creationId xmlns:a16="http://schemas.microsoft.com/office/drawing/2014/main" id="{A21DEB79-6D4B-919B-F919-3E83CE095BE1}"/>
              </a:ext>
            </a:extLst>
          </p:cNvPr>
          <p:cNvSpPr/>
          <p:nvPr/>
        </p:nvSpPr>
        <p:spPr>
          <a:xfrm>
            <a:off x="6785694" y="3866338"/>
            <a:ext cx="2685771" cy="744705"/>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TextBox 44">
            <a:extLst>
              <a:ext uri="{FF2B5EF4-FFF2-40B4-BE49-F238E27FC236}">
                <a16:creationId xmlns:a16="http://schemas.microsoft.com/office/drawing/2014/main" id="{EE49A9BD-4763-2043-E585-F166282CC9DA}"/>
              </a:ext>
            </a:extLst>
          </p:cNvPr>
          <p:cNvSpPr txBox="1"/>
          <p:nvPr/>
        </p:nvSpPr>
        <p:spPr>
          <a:xfrm>
            <a:off x="6916754" y="3934586"/>
            <a:ext cx="2453471"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При слиянии образуется новый уровень хранения (level), содержащий новые куски.</a:t>
            </a:r>
          </a:p>
        </p:txBody>
      </p:sp>
      <p:sp>
        <p:nvSpPr>
          <p:cNvPr id="46" name="Прямоугольник: скругленные углы 45">
            <a:extLst>
              <a:ext uri="{FF2B5EF4-FFF2-40B4-BE49-F238E27FC236}">
                <a16:creationId xmlns:a16="http://schemas.microsoft.com/office/drawing/2014/main" id="{A3420E9B-06D3-0355-539A-079E71C4E7A4}"/>
              </a:ext>
            </a:extLst>
          </p:cNvPr>
          <p:cNvSpPr/>
          <p:nvPr/>
        </p:nvSpPr>
        <p:spPr>
          <a:xfrm>
            <a:off x="2106002" y="4742787"/>
            <a:ext cx="3971171"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TextBox 46">
            <a:extLst>
              <a:ext uri="{FF2B5EF4-FFF2-40B4-BE49-F238E27FC236}">
                <a16:creationId xmlns:a16="http://schemas.microsoft.com/office/drawing/2014/main" id="{B30937DF-31F6-B750-BF8B-BD7CC6DE0063}"/>
              </a:ext>
            </a:extLst>
          </p:cNvPr>
          <p:cNvSpPr txBox="1"/>
          <p:nvPr/>
        </p:nvSpPr>
        <p:spPr>
          <a:xfrm>
            <a:off x="2193363" y="4802839"/>
            <a:ext cx="3787533"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Старый уровень хранения помечается как неактивный, но не удаляется, пока не завершены запросы, использующие его в качестве источника данных.</a:t>
            </a:r>
          </a:p>
        </p:txBody>
      </p:sp>
      <p:sp>
        <p:nvSpPr>
          <p:cNvPr id="48" name="Прямоугольник: скругленные углы 47">
            <a:extLst>
              <a:ext uri="{FF2B5EF4-FFF2-40B4-BE49-F238E27FC236}">
                <a16:creationId xmlns:a16="http://schemas.microsoft.com/office/drawing/2014/main" id="{ABEE48A0-4E99-3925-9473-E0C4B6FB5E71}"/>
              </a:ext>
            </a:extLst>
          </p:cNvPr>
          <p:cNvSpPr/>
          <p:nvPr/>
        </p:nvSpPr>
        <p:spPr>
          <a:xfrm>
            <a:off x="6785693" y="4742787"/>
            <a:ext cx="2685771"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TextBox 48">
            <a:extLst>
              <a:ext uri="{FF2B5EF4-FFF2-40B4-BE49-F238E27FC236}">
                <a16:creationId xmlns:a16="http://schemas.microsoft.com/office/drawing/2014/main" id="{B2C18759-3186-3DEB-B502-906D7BB88F80}"/>
              </a:ext>
            </a:extLst>
          </p:cNvPr>
          <p:cNvSpPr txBox="1"/>
          <p:nvPr/>
        </p:nvSpPr>
        <p:spPr>
          <a:xfrm>
            <a:off x="7191880" y="4802839"/>
            <a:ext cx="1903217"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Новые запросы получают данные из кусков нового активного уровня.</a:t>
            </a:r>
          </a:p>
        </p:txBody>
      </p:sp>
      <p:cxnSp>
        <p:nvCxnSpPr>
          <p:cNvPr id="55" name="Прямая со стрелкой 54">
            <a:extLst>
              <a:ext uri="{FF2B5EF4-FFF2-40B4-BE49-F238E27FC236}">
                <a16:creationId xmlns:a16="http://schemas.microsoft.com/office/drawing/2014/main" id="{1DB421D6-DBFA-6EB2-8C11-28DA6883414C}"/>
              </a:ext>
            </a:extLst>
          </p:cNvPr>
          <p:cNvCxnSpPr/>
          <p:nvPr/>
        </p:nvCxnSpPr>
        <p:spPr>
          <a:xfrm>
            <a:off x="6193464" y="4244820"/>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Прямая со стрелкой 57">
            <a:extLst>
              <a:ext uri="{FF2B5EF4-FFF2-40B4-BE49-F238E27FC236}">
                <a16:creationId xmlns:a16="http://schemas.microsoft.com/office/drawing/2014/main" id="{4EB8244D-D1B7-652B-0CB0-540EC1A66F5C}"/>
              </a:ext>
            </a:extLst>
          </p:cNvPr>
          <p:cNvCxnSpPr/>
          <p:nvPr/>
        </p:nvCxnSpPr>
        <p:spPr>
          <a:xfrm>
            <a:off x="9551806" y="3415064"/>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5C9CE12E-8E97-1A91-08B2-EFEACB157FEE}"/>
              </a:ext>
            </a:extLst>
          </p:cNvPr>
          <p:cNvCxnSpPr/>
          <p:nvPr/>
        </p:nvCxnSpPr>
        <p:spPr>
          <a:xfrm>
            <a:off x="9551806" y="4202033"/>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Прямая со стрелкой 65">
            <a:extLst>
              <a:ext uri="{FF2B5EF4-FFF2-40B4-BE49-F238E27FC236}">
                <a16:creationId xmlns:a16="http://schemas.microsoft.com/office/drawing/2014/main" id="{136CE92E-62BA-B843-3A40-EF0A103A02EC}"/>
              </a:ext>
            </a:extLst>
          </p:cNvPr>
          <p:cNvCxnSpPr/>
          <p:nvPr/>
        </p:nvCxnSpPr>
        <p:spPr>
          <a:xfrm>
            <a:off x="9551806" y="5102921"/>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Прямая со стрелкой 66">
            <a:extLst>
              <a:ext uri="{FF2B5EF4-FFF2-40B4-BE49-F238E27FC236}">
                <a16:creationId xmlns:a16="http://schemas.microsoft.com/office/drawing/2014/main" id="{81ECB58F-3DBF-5070-D07A-378940DF4C71}"/>
              </a:ext>
            </a:extLst>
          </p:cNvPr>
          <p:cNvCxnSpPr/>
          <p:nvPr/>
        </p:nvCxnSpPr>
        <p:spPr>
          <a:xfrm>
            <a:off x="1563146" y="5123787"/>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Прямая со стрелкой 67">
            <a:extLst>
              <a:ext uri="{FF2B5EF4-FFF2-40B4-BE49-F238E27FC236}">
                <a16:creationId xmlns:a16="http://schemas.microsoft.com/office/drawing/2014/main" id="{4685D122-8FB6-BDCD-B328-A53683D90E59}"/>
              </a:ext>
            </a:extLst>
          </p:cNvPr>
          <p:cNvCxnSpPr/>
          <p:nvPr/>
        </p:nvCxnSpPr>
        <p:spPr>
          <a:xfrm>
            <a:off x="6199007" y="5102921"/>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Прямая со стрелкой 68">
            <a:extLst>
              <a:ext uri="{FF2B5EF4-FFF2-40B4-BE49-F238E27FC236}">
                <a16:creationId xmlns:a16="http://schemas.microsoft.com/office/drawing/2014/main" id="{11CA8895-574F-0173-C604-D50F783C7A38}"/>
              </a:ext>
            </a:extLst>
          </p:cNvPr>
          <p:cNvCxnSpPr/>
          <p:nvPr/>
        </p:nvCxnSpPr>
        <p:spPr>
          <a:xfrm>
            <a:off x="1563146" y="4249594"/>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54F6BC3-CE07-28D3-6EDF-F2AC0F7A839B}"/>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 </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3430025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447D347-19A7-58BC-1EF1-6AD2997FB6E4}"/>
              </a:ext>
            </a:extLst>
          </p:cNvPr>
          <p:cNvSpPr txBox="1"/>
          <p:nvPr/>
        </p:nvSpPr>
        <p:spPr>
          <a:xfrm>
            <a:off x="875257" y="2590800"/>
            <a:ext cx="7506743" cy="430887"/>
          </a:xfrm>
          <a:prstGeom prst="rect">
            <a:avLst/>
          </a:prstGeom>
          <a:noFill/>
        </p:spPr>
        <p:txBody>
          <a:bodyPr wrap="square">
            <a:spAutoFit/>
          </a:bodyPr>
          <a:lstStyle/>
          <a:p>
            <a:pPr algn="just" fontAlgn="base"/>
            <a:r>
              <a:rPr lang="ru-RU" sz="1400" dirty="0">
                <a:latin typeface="Roboto Condensed" panose="02000000000000000000" pitchFamily="2" charset="0"/>
                <a:ea typeface="Roboto Condensed" panose="02000000000000000000" pitchFamily="2" charset="0"/>
                <a:cs typeface="Roboto Condensed" panose="02000000000000000000" pitchFamily="2" charset="0"/>
              </a:rPr>
              <a:t>Как работает механизм слияния кусков:</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6</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grpSp>
        <p:nvGrpSpPr>
          <p:cNvPr id="70" name="Группа 69">
            <a:extLst>
              <a:ext uri="{FF2B5EF4-FFF2-40B4-BE49-F238E27FC236}">
                <a16:creationId xmlns:a16="http://schemas.microsoft.com/office/drawing/2014/main" id="{B7F29008-0CE8-2B7C-AEB1-C3CDDC617B34}"/>
              </a:ext>
            </a:extLst>
          </p:cNvPr>
          <p:cNvGrpSpPr/>
          <p:nvPr/>
        </p:nvGrpSpPr>
        <p:grpSpPr>
          <a:xfrm>
            <a:off x="1563146" y="3001562"/>
            <a:ext cx="8445860" cy="3372925"/>
            <a:chOff x="1559780" y="3386789"/>
            <a:chExt cx="8445860" cy="3372925"/>
          </a:xfrm>
        </p:grpSpPr>
        <p:sp>
          <p:nvSpPr>
            <p:cNvPr id="28" name="Прямоугольник: скругленные углы 27">
              <a:extLst>
                <a:ext uri="{FF2B5EF4-FFF2-40B4-BE49-F238E27FC236}">
                  <a16:creationId xmlns:a16="http://schemas.microsoft.com/office/drawing/2014/main" id="{71611F98-2756-6912-601B-33DC764CF34E}"/>
                </a:ext>
              </a:extLst>
            </p:cNvPr>
            <p:cNvSpPr/>
            <p:nvPr/>
          </p:nvSpPr>
          <p:spPr>
            <a:xfrm>
              <a:off x="2124829" y="3386789"/>
              <a:ext cx="3971171"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TextBox 29">
              <a:extLst>
                <a:ext uri="{FF2B5EF4-FFF2-40B4-BE49-F238E27FC236}">
                  <a16:creationId xmlns:a16="http://schemas.microsoft.com/office/drawing/2014/main" id="{A19B9626-54FD-2EC4-F0F0-4262A38E35FA}"/>
                </a:ext>
              </a:extLst>
            </p:cNvPr>
            <p:cNvSpPr txBox="1"/>
            <p:nvPr/>
          </p:nvSpPr>
          <p:spPr>
            <a:xfrm>
              <a:off x="2204801" y="3554420"/>
              <a:ext cx="3806573" cy="430887"/>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Каждый вставленный в базу кусок встаёт в очередь на </a:t>
              </a:r>
              <a:b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b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слияние (merge). </a:t>
              </a:r>
            </a:p>
          </p:txBody>
        </p:sp>
        <p:sp>
          <p:nvSpPr>
            <p:cNvPr id="32" name="Прямоугольник: скругленные углы 31">
              <a:extLst>
                <a:ext uri="{FF2B5EF4-FFF2-40B4-BE49-F238E27FC236}">
                  <a16:creationId xmlns:a16="http://schemas.microsoft.com/office/drawing/2014/main" id="{15D456F6-6F77-AEF8-F1E5-DBDAF5E70259}"/>
                </a:ext>
              </a:extLst>
            </p:cNvPr>
            <p:cNvSpPr/>
            <p:nvPr/>
          </p:nvSpPr>
          <p:spPr>
            <a:xfrm>
              <a:off x="6783248" y="3404948"/>
              <a:ext cx="2668978"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TextBox 32">
              <a:extLst>
                <a:ext uri="{FF2B5EF4-FFF2-40B4-BE49-F238E27FC236}">
                  <a16:creationId xmlns:a16="http://schemas.microsoft.com/office/drawing/2014/main" id="{BD8616B6-6CBE-082E-428E-076D3BD67CDB}"/>
                </a:ext>
              </a:extLst>
            </p:cNvPr>
            <p:cNvSpPr txBox="1"/>
            <p:nvPr/>
          </p:nvSpPr>
          <p:spPr>
            <a:xfrm>
              <a:off x="6902478" y="3484080"/>
              <a:ext cx="2453471"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Каждый кусок, находящийся на диске, сортируется в порядке возрастания первичного ключа. </a:t>
              </a:r>
            </a:p>
          </p:txBody>
        </p:sp>
        <p:sp>
          <p:nvSpPr>
            <p:cNvPr id="36" name="Прямоугольник: скругленные углы 35">
              <a:extLst>
                <a:ext uri="{FF2B5EF4-FFF2-40B4-BE49-F238E27FC236}">
                  <a16:creationId xmlns:a16="http://schemas.microsoft.com/office/drawing/2014/main" id="{682682D7-CBAE-A1C2-9DDE-C1AF2815791C}"/>
                </a:ext>
              </a:extLst>
            </p:cNvPr>
            <p:cNvSpPr/>
            <p:nvPr/>
          </p:nvSpPr>
          <p:spPr>
            <a:xfrm>
              <a:off x="2124829" y="4251565"/>
              <a:ext cx="3948978"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TextBox 36">
              <a:extLst>
                <a:ext uri="{FF2B5EF4-FFF2-40B4-BE49-F238E27FC236}">
                  <a16:creationId xmlns:a16="http://schemas.microsoft.com/office/drawing/2014/main" id="{5BEEBB15-2A35-2780-1626-E152C110CC9D}"/>
                </a:ext>
              </a:extLst>
            </p:cNvPr>
            <p:cNvSpPr txBox="1"/>
            <p:nvPr/>
          </p:nvSpPr>
          <p:spPr>
            <a:xfrm>
              <a:off x="2204077" y="4329965"/>
              <a:ext cx="3812674"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Когда накапливается достаточно кусков похожего объема - запускается merge для них, и они объединяются в один новый отсортированный кусок большего размера.</a:t>
              </a:r>
            </a:p>
          </p:txBody>
        </p:sp>
        <p:cxnSp>
          <p:nvCxnSpPr>
            <p:cNvPr id="39" name="Прямая со стрелкой 38">
              <a:extLst>
                <a:ext uri="{FF2B5EF4-FFF2-40B4-BE49-F238E27FC236}">
                  <a16:creationId xmlns:a16="http://schemas.microsoft.com/office/drawing/2014/main" id="{85AF2920-CE7B-1F8D-7230-30900E0EECDB}"/>
                </a:ext>
              </a:extLst>
            </p:cNvPr>
            <p:cNvCxnSpPr/>
            <p:nvPr/>
          </p:nvCxnSpPr>
          <p:spPr>
            <a:xfrm>
              <a:off x="6195641" y="3767789"/>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Прямоугольник: скругленные углы 43">
              <a:extLst>
                <a:ext uri="{FF2B5EF4-FFF2-40B4-BE49-F238E27FC236}">
                  <a16:creationId xmlns:a16="http://schemas.microsoft.com/office/drawing/2014/main" id="{A21DEB79-6D4B-919B-F919-3E83CE095BE1}"/>
                </a:ext>
              </a:extLst>
            </p:cNvPr>
            <p:cNvSpPr/>
            <p:nvPr/>
          </p:nvSpPr>
          <p:spPr>
            <a:xfrm>
              <a:off x="6782328" y="4251565"/>
              <a:ext cx="2685771" cy="744705"/>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TextBox 44">
              <a:extLst>
                <a:ext uri="{FF2B5EF4-FFF2-40B4-BE49-F238E27FC236}">
                  <a16:creationId xmlns:a16="http://schemas.microsoft.com/office/drawing/2014/main" id="{EE49A9BD-4763-2043-E585-F166282CC9DA}"/>
                </a:ext>
              </a:extLst>
            </p:cNvPr>
            <p:cNvSpPr txBox="1"/>
            <p:nvPr/>
          </p:nvSpPr>
          <p:spPr>
            <a:xfrm>
              <a:off x="6913388" y="4319813"/>
              <a:ext cx="2453471"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При слиянии образуется новый уровень хранения (level), содержащий новые куски.</a:t>
              </a:r>
            </a:p>
          </p:txBody>
        </p:sp>
        <p:sp>
          <p:nvSpPr>
            <p:cNvPr id="46" name="Прямоугольник: скругленные углы 45">
              <a:extLst>
                <a:ext uri="{FF2B5EF4-FFF2-40B4-BE49-F238E27FC236}">
                  <a16:creationId xmlns:a16="http://schemas.microsoft.com/office/drawing/2014/main" id="{A3420E9B-06D3-0355-539A-079E71C4E7A4}"/>
                </a:ext>
              </a:extLst>
            </p:cNvPr>
            <p:cNvSpPr/>
            <p:nvPr/>
          </p:nvSpPr>
          <p:spPr>
            <a:xfrm>
              <a:off x="2102636" y="5128014"/>
              <a:ext cx="3971171"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TextBox 46">
              <a:extLst>
                <a:ext uri="{FF2B5EF4-FFF2-40B4-BE49-F238E27FC236}">
                  <a16:creationId xmlns:a16="http://schemas.microsoft.com/office/drawing/2014/main" id="{B30937DF-31F6-B750-BF8B-BD7CC6DE0063}"/>
                </a:ext>
              </a:extLst>
            </p:cNvPr>
            <p:cNvSpPr txBox="1"/>
            <p:nvPr/>
          </p:nvSpPr>
          <p:spPr>
            <a:xfrm>
              <a:off x="2189997" y="5188066"/>
              <a:ext cx="3787533"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Старый уровень хранения помечается как неактивный, но не удаляется, пока не завершены запросы, использующие его в качестве источника данных.</a:t>
              </a:r>
            </a:p>
          </p:txBody>
        </p:sp>
        <p:sp>
          <p:nvSpPr>
            <p:cNvPr id="48" name="Прямоугольник: скругленные углы 47">
              <a:extLst>
                <a:ext uri="{FF2B5EF4-FFF2-40B4-BE49-F238E27FC236}">
                  <a16:creationId xmlns:a16="http://schemas.microsoft.com/office/drawing/2014/main" id="{ABEE48A0-4E99-3925-9473-E0C4B6FB5E71}"/>
                </a:ext>
              </a:extLst>
            </p:cNvPr>
            <p:cNvSpPr/>
            <p:nvPr/>
          </p:nvSpPr>
          <p:spPr>
            <a:xfrm>
              <a:off x="6782327" y="5128014"/>
              <a:ext cx="2685771"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TextBox 48">
              <a:extLst>
                <a:ext uri="{FF2B5EF4-FFF2-40B4-BE49-F238E27FC236}">
                  <a16:creationId xmlns:a16="http://schemas.microsoft.com/office/drawing/2014/main" id="{B2C18759-3186-3DEB-B502-906D7BB88F80}"/>
                </a:ext>
              </a:extLst>
            </p:cNvPr>
            <p:cNvSpPr txBox="1"/>
            <p:nvPr/>
          </p:nvSpPr>
          <p:spPr>
            <a:xfrm>
              <a:off x="7188514" y="5188066"/>
              <a:ext cx="1903217"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Новые запросы получают данные из кусков нового активного уровня.</a:t>
              </a:r>
            </a:p>
          </p:txBody>
        </p:sp>
        <p:sp>
          <p:nvSpPr>
            <p:cNvPr id="50" name="Прямоугольник: скругленные углы 49">
              <a:extLst>
                <a:ext uri="{FF2B5EF4-FFF2-40B4-BE49-F238E27FC236}">
                  <a16:creationId xmlns:a16="http://schemas.microsoft.com/office/drawing/2014/main" id="{27845954-8FF2-620F-054B-5226A1D368B8}"/>
                </a:ext>
              </a:extLst>
            </p:cNvPr>
            <p:cNvSpPr/>
            <p:nvPr/>
          </p:nvSpPr>
          <p:spPr>
            <a:xfrm>
              <a:off x="2122503" y="5997714"/>
              <a:ext cx="3971171" cy="762000"/>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TextBox 50">
              <a:extLst>
                <a:ext uri="{FF2B5EF4-FFF2-40B4-BE49-F238E27FC236}">
                  <a16:creationId xmlns:a16="http://schemas.microsoft.com/office/drawing/2014/main" id="{F7E5A95E-3D28-4EE7-F710-5C5446788924}"/>
                </a:ext>
              </a:extLst>
            </p:cNvPr>
            <p:cNvSpPr txBox="1"/>
            <p:nvPr/>
          </p:nvSpPr>
          <p:spPr>
            <a:xfrm>
              <a:off x="2204077" y="6078632"/>
              <a:ext cx="3787533"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Система стремится к состоянию, когда для партиции есть всего один отсортированный кусок данных. Куски разных партиций не объединяются.</a:t>
              </a:r>
            </a:p>
          </p:txBody>
        </p:sp>
        <p:sp>
          <p:nvSpPr>
            <p:cNvPr id="52" name="Прямоугольник: скругленные углы 51">
              <a:extLst>
                <a:ext uri="{FF2B5EF4-FFF2-40B4-BE49-F238E27FC236}">
                  <a16:creationId xmlns:a16="http://schemas.microsoft.com/office/drawing/2014/main" id="{0A9AB2BF-64C5-5DA1-1580-A6F1137D73CC}"/>
                </a:ext>
              </a:extLst>
            </p:cNvPr>
            <p:cNvSpPr/>
            <p:nvPr/>
          </p:nvSpPr>
          <p:spPr>
            <a:xfrm>
              <a:off x="6782328" y="5996143"/>
              <a:ext cx="2689766" cy="744705"/>
            </a:xfrm>
            <a:prstGeom prst="roundRect">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TextBox 52">
              <a:extLst>
                <a:ext uri="{FF2B5EF4-FFF2-40B4-BE49-F238E27FC236}">
                  <a16:creationId xmlns:a16="http://schemas.microsoft.com/office/drawing/2014/main" id="{BE90BC68-E17E-0BB1-48EB-E28A3EC6090A}"/>
                </a:ext>
              </a:extLst>
            </p:cNvPr>
            <p:cNvSpPr txBox="1"/>
            <p:nvPr/>
          </p:nvSpPr>
          <p:spPr>
            <a:xfrm>
              <a:off x="6941016" y="6068413"/>
              <a:ext cx="2453471" cy="600164"/>
            </a:xfrm>
            <a:prstGeom prst="rect">
              <a:avLst/>
            </a:prstGeom>
            <a:noFill/>
          </p:spPr>
          <p:txBody>
            <a:bodyPr wrap="square">
              <a:spAutoFit/>
            </a:bodyPr>
            <a:lstStyle/>
            <a:p>
              <a:pPr algn="ctr">
                <a:spcBef>
                  <a:spcPts val="1200"/>
                </a:spcBef>
                <a:buClr>
                  <a:srgbClr val="2964FF"/>
                </a:buClr>
              </a:pPr>
              <a:r>
                <a:rPr lang="ru-RU"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Процесс слияния управляется системой, но можно его форсировать командой OPTIMIZE</a:t>
              </a:r>
            </a:p>
          </p:txBody>
        </p:sp>
        <p:cxnSp>
          <p:nvCxnSpPr>
            <p:cNvPr id="55" name="Прямая со стрелкой 54">
              <a:extLst>
                <a:ext uri="{FF2B5EF4-FFF2-40B4-BE49-F238E27FC236}">
                  <a16:creationId xmlns:a16="http://schemas.microsoft.com/office/drawing/2014/main" id="{1DB421D6-DBFA-6EB2-8C11-28DA6883414C}"/>
                </a:ext>
              </a:extLst>
            </p:cNvPr>
            <p:cNvCxnSpPr/>
            <p:nvPr/>
          </p:nvCxnSpPr>
          <p:spPr>
            <a:xfrm>
              <a:off x="6190098" y="4630047"/>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Прямая со стрелкой 55">
              <a:extLst>
                <a:ext uri="{FF2B5EF4-FFF2-40B4-BE49-F238E27FC236}">
                  <a16:creationId xmlns:a16="http://schemas.microsoft.com/office/drawing/2014/main" id="{E75F0B9A-0F84-6796-2B14-6482E5E48F80}"/>
                </a:ext>
              </a:extLst>
            </p:cNvPr>
            <p:cNvCxnSpPr>
              <a:cxnSpLocks/>
            </p:cNvCxnSpPr>
            <p:nvPr/>
          </p:nvCxnSpPr>
          <p:spPr>
            <a:xfrm>
              <a:off x="6190098" y="6343404"/>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Прямая со стрелкой 57">
              <a:extLst>
                <a:ext uri="{FF2B5EF4-FFF2-40B4-BE49-F238E27FC236}">
                  <a16:creationId xmlns:a16="http://schemas.microsoft.com/office/drawing/2014/main" id="{4EB8244D-D1B7-652B-0CB0-540EC1A66F5C}"/>
                </a:ext>
              </a:extLst>
            </p:cNvPr>
            <p:cNvCxnSpPr/>
            <p:nvPr/>
          </p:nvCxnSpPr>
          <p:spPr>
            <a:xfrm>
              <a:off x="9548440" y="3800291"/>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5C9CE12E-8E97-1A91-08B2-EFEACB157FEE}"/>
                </a:ext>
              </a:extLst>
            </p:cNvPr>
            <p:cNvCxnSpPr/>
            <p:nvPr/>
          </p:nvCxnSpPr>
          <p:spPr>
            <a:xfrm>
              <a:off x="9548440" y="4587260"/>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Прямая со стрелкой 60">
              <a:extLst>
                <a:ext uri="{FF2B5EF4-FFF2-40B4-BE49-F238E27FC236}">
                  <a16:creationId xmlns:a16="http://schemas.microsoft.com/office/drawing/2014/main" id="{7578BC47-BE05-FB24-B9F5-A113788D38A4}"/>
                </a:ext>
              </a:extLst>
            </p:cNvPr>
            <p:cNvCxnSpPr/>
            <p:nvPr/>
          </p:nvCxnSpPr>
          <p:spPr>
            <a:xfrm>
              <a:off x="1559780" y="6368741"/>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Прямая со стрелкой 65">
              <a:extLst>
                <a:ext uri="{FF2B5EF4-FFF2-40B4-BE49-F238E27FC236}">
                  <a16:creationId xmlns:a16="http://schemas.microsoft.com/office/drawing/2014/main" id="{136CE92E-62BA-B843-3A40-EF0A103A02EC}"/>
                </a:ext>
              </a:extLst>
            </p:cNvPr>
            <p:cNvCxnSpPr/>
            <p:nvPr/>
          </p:nvCxnSpPr>
          <p:spPr>
            <a:xfrm>
              <a:off x="9548440" y="5488148"/>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Прямая со стрелкой 66">
              <a:extLst>
                <a:ext uri="{FF2B5EF4-FFF2-40B4-BE49-F238E27FC236}">
                  <a16:creationId xmlns:a16="http://schemas.microsoft.com/office/drawing/2014/main" id="{81ECB58F-3DBF-5070-D07A-378940DF4C71}"/>
                </a:ext>
              </a:extLst>
            </p:cNvPr>
            <p:cNvCxnSpPr/>
            <p:nvPr/>
          </p:nvCxnSpPr>
          <p:spPr>
            <a:xfrm>
              <a:off x="1559780" y="5509014"/>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Прямая со стрелкой 67">
              <a:extLst>
                <a:ext uri="{FF2B5EF4-FFF2-40B4-BE49-F238E27FC236}">
                  <a16:creationId xmlns:a16="http://schemas.microsoft.com/office/drawing/2014/main" id="{4685D122-8FB6-BDCD-B328-A53683D90E59}"/>
                </a:ext>
              </a:extLst>
            </p:cNvPr>
            <p:cNvCxnSpPr/>
            <p:nvPr/>
          </p:nvCxnSpPr>
          <p:spPr>
            <a:xfrm>
              <a:off x="6195641" y="5488148"/>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Прямая со стрелкой 68">
              <a:extLst>
                <a:ext uri="{FF2B5EF4-FFF2-40B4-BE49-F238E27FC236}">
                  <a16:creationId xmlns:a16="http://schemas.microsoft.com/office/drawing/2014/main" id="{11CA8895-574F-0173-C604-D50F783C7A38}"/>
                </a:ext>
              </a:extLst>
            </p:cNvPr>
            <p:cNvCxnSpPr/>
            <p:nvPr/>
          </p:nvCxnSpPr>
          <p:spPr>
            <a:xfrm>
              <a:off x="1559780" y="4634821"/>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754F6BC3-CE07-28D3-6EDF-F2AC0F7A839B}"/>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 </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3305297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7</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pic>
        <p:nvPicPr>
          <p:cNvPr id="2" name="Рисунок 1">
            <a:extLst>
              <a:ext uri="{FF2B5EF4-FFF2-40B4-BE49-F238E27FC236}">
                <a16:creationId xmlns:a16="http://schemas.microsoft.com/office/drawing/2014/main" id="{9580A060-6E76-D6C4-87AE-ACD9D449145F}"/>
              </a:ext>
            </a:extLst>
          </p:cNvPr>
          <p:cNvPicPr>
            <a:picLocks noChangeAspect="1"/>
          </p:cNvPicPr>
          <p:nvPr/>
        </p:nvPicPr>
        <p:blipFill>
          <a:blip r:embed="rId7"/>
          <a:stretch>
            <a:fillRect/>
          </a:stretch>
        </p:blipFill>
        <p:spPr>
          <a:xfrm>
            <a:off x="2561192" y="2957673"/>
            <a:ext cx="6713639" cy="3214527"/>
          </a:xfrm>
          <a:prstGeom prst="rect">
            <a:avLst/>
          </a:prstGeom>
        </p:spPr>
      </p:pic>
      <p:pic>
        <p:nvPicPr>
          <p:cNvPr id="23" name="Рисунок 22">
            <a:extLst>
              <a:ext uri="{FF2B5EF4-FFF2-40B4-BE49-F238E27FC236}">
                <a16:creationId xmlns:a16="http://schemas.microsoft.com/office/drawing/2014/main" id="{598AC303-E173-8BF5-7CB8-19238276D2FA}"/>
              </a:ext>
            </a:extLst>
          </p:cNvPr>
          <p:cNvPicPr>
            <a:picLocks noChangeAspect="1"/>
          </p:cNvPicPr>
          <p:nvPr/>
        </p:nvPicPr>
        <p:blipFill>
          <a:blip r:embed="rId8">
            <a:extLst>
              <a:ext uri="{BEBA8EAE-BF5A-486C-A8C5-ECC9F3942E4B}">
                <a14:imgProps xmlns:a14="http://schemas.microsoft.com/office/drawing/2010/main">
                  <a14:imgLayer r:embed="rId9">
                    <a14:imgEffect>
                      <a14:saturation sat="200000"/>
                    </a14:imgEffect>
                  </a14:imgLayer>
                </a14:imgProps>
              </a:ext>
            </a:extLst>
          </a:blip>
          <a:stretch>
            <a:fillRect/>
          </a:stretch>
        </p:blipFill>
        <p:spPr>
          <a:xfrm>
            <a:off x="1981200" y="6265605"/>
            <a:ext cx="7670612" cy="211395"/>
          </a:xfrm>
          <a:prstGeom prst="rect">
            <a:avLst/>
          </a:prstGeom>
        </p:spPr>
      </p:pic>
      <p:sp>
        <p:nvSpPr>
          <p:cNvPr id="31" name="TextBox 30">
            <a:extLst>
              <a:ext uri="{FF2B5EF4-FFF2-40B4-BE49-F238E27FC236}">
                <a16:creationId xmlns:a16="http://schemas.microsoft.com/office/drawing/2014/main" id="{E9652A15-93DD-BA77-E0C5-A74291A1051F}"/>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 </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4" name="TextBox 33">
            <a:extLst>
              <a:ext uri="{FF2B5EF4-FFF2-40B4-BE49-F238E27FC236}">
                <a16:creationId xmlns:a16="http://schemas.microsoft.com/office/drawing/2014/main" id="{1AE4E37C-159E-B043-620E-AF6CAD3D9DA5}"/>
              </a:ext>
            </a:extLst>
          </p:cNvPr>
          <p:cNvSpPr txBox="1"/>
          <p:nvPr/>
        </p:nvSpPr>
        <p:spPr>
          <a:xfrm>
            <a:off x="875257" y="2590800"/>
            <a:ext cx="7506743" cy="430887"/>
          </a:xfrm>
          <a:prstGeom prst="rect">
            <a:avLst/>
          </a:prstGeom>
          <a:noFill/>
        </p:spPr>
        <p:txBody>
          <a:bodyPr wrap="square">
            <a:spAutoFit/>
          </a:bodyPr>
          <a:lstStyle/>
          <a:p>
            <a:pPr algn="just" fontAlgn="base"/>
            <a:r>
              <a:rPr lang="ru-RU" sz="1400" dirty="0">
                <a:latin typeface="Roboto Condensed" panose="02000000000000000000" pitchFamily="2" charset="0"/>
                <a:ea typeface="Roboto Condensed" panose="02000000000000000000" pitchFamily="2" charset="0"/>
                <a:cs typeface="Roboto Condensed" panose="02000000000000000000" pitchFamily="2" charset="0"/>
              </a:rPr>
              <a:t>Как работает механизм слияния кусков:</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1877853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8</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1" name="TextBox 30">
            <a:extLst>
              <a:ext uri="{FF2B5EF4-FFF2-40B4-BE49-F238E27FC236}">
                <a16:creationId xmlns:a16="http://schemas.microsoft.com/office/drawing/2014/main" id="{E9652A15-93DD-BA77-E0C5-A74291A1051F}"/>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 </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4" name="TextBox 33">
            <a:extLst>
              <a:ext uri="{FF2B5EF4-FFF2-40B4-BE49-F238E27FC236}">
                <a16:creationId xmlns:a16="http://schemas.microsoft.com/office/drawing/2014/main" id="{1AE4E37C-159E-B043-620E-AF6CAD3D9DA5}"/>
              </a:ext>
            </a:extLst>
          </p:cNvPr>
          <p:cNvSpPr txBox="1"/>
          <p:nvPr/>
        </p:nvSpPr>
        <p:spPr>
          <a:xfrm>
            <a:off x="875257" y="2590800"/>
            <a:ext cx="9897733" cy="2569934"/>
          </a:xfrm>
          <a:prstGeom prst="rect">
            <a:avLst/>
          </a:prstGeom>
          <a:noFill/>
        </p:spPr>
        <p:txBody>
          <a:bodyPr wrap="square">
            <a:spAutoFit/>
          </a:bodyPr>
          <a:lstStyle/>
          <a:p>
            <a:pPr algn="just" fontAlgn="base"/>
            <a:r>
              <a:rPr lang="ru-RU" sz="1400" dirty="0">
                <a:latin typeface="Roboto Condensed" panose="02000000000000000000" pitchFamily="2" charset="0"/>
                <a:ea typeface="Roboto Condensed" panose="02000000000000000000" pitchFamily="2" charset="0"/>
                <a:cs typeface="Roboto Condensed" panose="02000000000000000000" pitchFamily="2" charset="0"/>
              </a:rPr>
              <a:t>Особенности, связанные с механизмом хранения:</a:t>
            </a:r>
          </a:p>
          <a:p>
            <a:pPr algn="just" fontAlgn="base"/>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fontAlgn="base">
              <a:spcBef>
                <a:spcPts val="6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Данные необходимо вставлять небольшим количеством больших кусков. </a:t>
            </a:r>
          </a:p>
          <a:p>
            <a:pPr marL="285750" indent="-285750" algn="just" fontAlgn="base">
              <a:spcBef>
                <a:spcPts val="6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Рекомендуется вставлять данные раз в секунду, миллионными пачками.</a:t>
            </a:r>
          </a:p>
          <a:p>
            <a:pPr marL="285750" indent="-285750" algn="just" fontAlgn="base">
              <a:spcBef>
                <a:spcPts val="6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ClickHouse не предназначен для OLTP нагрузки. </a:t>
            </a:r>
          </a:p>
          <a:p>
            <a:pPr marL="285750" indent="-285750" algn="just" fontAlgn="base">
              <a:spcBef>
                <a:spcPts val="6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Работает защита от слишком частых вставок. </a:t>
            </a:r>
          </a:p>
          <a:p>
            <a:pPr marL="285750" indent="-285750" algn="just" fontAlgn="base">
              <a:spcBef>
                <a:spcPts val="6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Для конкурентного доступа к таблице используется многослойность.</a:t>
            </a:r>
          </a:p>
          <a:p>
            <a:pPr marL="285750" indent="-285750" algn="just" fontAlgn="base">
              <a:spcBef>
                <a:spcPts val="6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Чтения из таблицы автоматически распараллеливаются по партициям и кускам.</a:t>
            </a:r>
          </a:p>
          <a:p>
            <a:pPr marL="285750" indent="-285750" algn="just" fontAlgn="base">
              <a:spcBef>
                <a:spcPts val="6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Нет длинных блокировок. Вставки не мешают чтению.</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675613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9</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grpSp>
        <p:nvGrpSpPr>
          <p:cNvPr id="37" name="Группа 36">
            <a:extLst>
              <a:ext uri="{FF2B5EF4-FFF2-40B4-BE49-F238E27FC236}">
                <a16:creationId xmlns:a16="http://schemas.microsoft.com/office/drawing/2014/main" id="{062B9FAF-9294-52D7-9BE4-AB6DE49C3339}"/>
              </a:ext>
            </a:extLst>
          </p:cNvPr>
          <p:cNvGrpSpPr/>
          <p:nvPr/>
        </p:nvGrpSpPr>
        <p:grpSpPr>
          <a:xfrm>
            <a:off x="504144" y="2819400"/>
            <a:ext cx="5139945" cy="3237834"/>
            <a:chOff x="6442455" y="2610282"/>
            <a:chExt cx="5139945" cy="3237834"/>
          </a:xfrm>
        </p:grpSpPr>
        <p:sp>
          <p:nvSpPr>
            <p:cNvPr id="30" name="TextBox 29">
              <a:extLst>
                <a:ext uri="{FF2B5EF4-FFF2-40B4-BE49-F238E27FC236}">
                  <a16:creationId xmlns:a16="http://schemas.microsoft.com/office/drawing/2014/main" id="{24B5D56B-AB5D-7118-EDD3-0D0291CD3830}"/>
                </a:ext>
              </a:extLst>
            </p:cNvPr>
            <p:cNvSpPr txBox="1"/>
            <p:nvPr/>
          </p:nvSpPr>
          <p:spPr>
            <a:xfrm>
              <a:off x="6442456" y="2610282"/>
              <a:ext cx="4859302" cy="1261884"/>
            </a:xfrm>
            <a:prstGeom prst="rect">
              <a:avLst/>
            </a:prstGeom>
            <a:noFill/>
          </p:spPr>
          <p:txBody>
            <a:bodyPr wrap="square">
              <a:spAutoFit/>
            </a:bodyPr>
            <a:lstStyle/>
            <a:p>
              <a:r>
                <a:rPr lang="ru-RU"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DEFAULT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expr</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Значение по умолчанию. </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Если в запросе INSERT не указан соответствующий столбец, то он будет заполнен путём вычисления соответствующего выражения.</a:t>
              </a:r>
            </a:p>
            <a:p>
              <a:pPr algn="just"/>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2" name="TextBox 31">
              <a:extLst>
                <a:ext uri="{FF2B5EF4-FFF2-40B4-BE49-F238E27FC236}">
                  <a16:creationId xmlns:a16="http://schemas.microsoft.com/office/drawing/2014/main" id="{B59670C0-3904-96FD-C038-427B0CFC74C3}"/>
                </a:ext>
              </a:extLst>
            </p:cNvPr>
            <p:cNvSpPr txBox="1"/>
            <p:nvPr/>
          </p:nvSpPr>
          <p:spPr>
            <a:xfrm>
              <a:off x="6442455" y="3541476"/>
              <a:ext cx="5139945" cy="1200329"/>
            </a:xfrm>
            <a:prstGeom prst="rect">
              <a:avLst/>
            </a:prstGeom>
            <a:noFill/>
          </p:spPr>
          <p:txBody>
            <a:bodyPr wrap="square">
              <a:spAutoFit/>
            </a:bodyPr>
            <a:lstStyle/>
            <a:p>
              <a:pPr algn="just"/>
              <a:r>
                <a:rPr lang="ru-RU"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MATERIALIZED</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expr</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Материализованное выражение. </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Такой столбец не может быть указан при INSERT, то есть, он всегда вычисляется. При INSERT без указания списка столбцов, такие столбцы не рассматриваются. Также этот столбец не подставляется при использовании звёздочки в запросе SELECT.</a:t>
              </a:r>
            </a:p>
          </p:txBody>
        </p:sp>
        <p:sp>
          <p:nvSpPr>
            <p:cNvPr id="36" name="TextBox 35">
              <a:extLst>
                <a:ext uri="{FF2B5EF4-FFF2-40B4-BE49-F238E27FC236}">
                  <a16:creationId xmlns:a16="http://schemas.microsoft.com/office/drawing/2014/main" id="{FCA624F9-1A02-3981-BD2D-9AD3DADE1401}"/>
                </a:ext>
              </a:extLst>
            </p:cNvPr>
            <p:cNvSpPr txBox="1"/>
            <p:nvPr/>
          </p:nvSpPr>
          <p:spPr>
            <a:xfrm>
              <a:off x="6442455" y="4832453"/>
              <a:ext cx="5014218" cy="1015663"/>
            </a:xfrm>
            <a:prstGeom prst="rect">
              <a:avLst/>
            </a:prstGeom>
            <a:noFill/>
          </p:spPr>
          <p:txBody>
            <a:bodyPr wrap="square">
              <a:spAutoFit/>
            </a:bodyPr>
            <a:lstStyle/>
            <a:p>
              <a:r>
                <a:rPr lang="ru-RU"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ALIAS</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expr</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Такой столбец вообще не хранится в таблице. </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Его значения не могут быть вставлены в таблицу, он не подставляется при использовании * в запросе SELECT. Поле должно быть указано в SELECT. </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В таком случае, во время разбора запроса, алиас раскрывается.</a:t>
              </a:r>
            </a:p>
          </p:txBody>
        </p:sp>
      </p:gr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E56DC9FE-F13B-8752-3067-D566E4AB0CD2}"/>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3892774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10</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grpSp>
        <p:nvGrpSpPr>
          <p:cNvPr id="26" name="Группа 25">
            <a:extLst>
              <a:ext uri="{FF2B5EF4-FFF2-40B4-BE49-F238E27FC236}">
                <a16:creationId xmlns:a16="http://schemas.microsoft.com/office/drawing/2014/main" id="{5C4EC88D-E61A-31E4-92B8-420A2DD36AFF}"/>
              </a:ext>
            </a:extLst>
          </p:cNvPr>
          <p:cNvGrpSpPr/>
          <p:nvPr/>
        </p:nvGrpSpPr>
        <p:grpSpPr>
          <a:xfrm>
            <a:off x="504144" y="2895600"/>
            <a:ext cx="5139945" cy="3188705"/>
            <a:chOff x="504144" y="2823015"/>
            <a:chExt cx="5139945" cy="3188705"/>
          </a:xfrm>
        </p:grpSpPr>
        <p:grpSp>
          <p:nvGrpSpPr>
            <p:cNvPr id="37" name="Группа 36">
              <a:extLst>
                <a:ext uri="{FF2B5EF4-FFF2-40B4-BE49-F238E27FC236}">
                  <a16:creationId xmlns:a16="http://schemas.microsoft.com/office/drawing/2014/main" id="{062B9FAF-9294-52D7-9BE4-AB6DE49C3339}"/>
                </a:ext>
              </a:extLst>
            </p:cNvPr>
            <p:cNvGrpSpPr/>
            <p:nvPr/>
          </p:nvGrpSpPr>
          <p:grpSpPr>
            <a:xfrm>
              <a:off x="504144" y="2823015"/>
              <a:ext cx="5139945" cy="1785104"/>
              <a:chOff x="6442455" y="2610282"/>
              <a:chExt cx="5139945" cy="1785104"/>
            </a:xfrm>
          </p:grpSpPr>
          <p:sp>
            <p:nvSpPr>
              <p:cNvPr id="30" name="TextBox 29">
                <a:extLst>
                  <a:ext uri="{FF2B5EF4-FFF2-40B4-BE49-F238E27FC236}">
                    <a16:creationId xmlns:a16="http://schemas.microsoft.com/office/drawing/2014/main" id="{24B5D56B-AB5D-7118-EDD3-0D0291CD3830}"/>
                  </a:ext>
                </a:extLst>
              </p:cNvPr>
              <p:cNvSpPr txBox="1"/>
              <p:nvPr/>
            </p:nvSpPr>
            <p:spPr>
              <a:xfrm>
                <a:off x="6442455" y="2610282"/>
                <a:ext cx="5014218" cy="1785104"/>
              </a:xfrm>
              <a:prstGeom prst="rect">
                <a:avLst/>
              </a:prstGeom>
              <a:noFill/>
            </p:spPr>
            <p:txBody>
              <a:bodyPr wrap="square">
                <a:spAutoFit/>
              </a:bodyPr>
              <a:lstStyle/>
              <a:p>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TTL</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expr</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1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Для столбца. </a:t>
                </a:r>
                <a:r>
                  <a:rPr lang="ru-RU" sz="12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Определяет время жизни значений.</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Когда срок действия значений в столбце истечёт, ClickHouse заменит их значениями по умолчанию для типа данных столбца. Если срок действия всех значений столбцов в части данных истек, ClickHouse удаляет столбец из куска данных в файловой системе.</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Секцию TTL нельзя использовать для ключевых столбцов.</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2" name="TextBox 31">
                <a:extLst>
                  <a:ext uri="{FF2B5EF4-FFF2-40B4-BE49-F238E27FC236}">
                    <a16:creationId xmlns:a16="http://schemas.microsoft.com/office/drawing/2014/main" id="{B59670C0-3904-96FD-C038-427B0CFC74C3}"/>
                  </a:ext>
                </a:extLst>
              </p:cNvPr>
              <p:cNvSpPr txBox="1"/>
              <p:nvPr/>
            </p:nvSpPr>
            <p:spPr>
              <a:xfrm>
                <a:off x="6442455" y="3541476"/>
                <a:ext cx="5139945" cy="276999"/>
              </a:xfrm>
              <a:prstGeom prst="rect">
                <a:avLst/>
              </a:prstGeom>
              <a:noFill/>
            </p:spPr>
            <p:txBody>
              <a:bodyPr wrap="square">
                <a:spAutoFit/>
              </a:bodyPr>
              <a:lstStyle/>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pic>
          <p:nvPicPr>
            <p:cNvPr id="25" name="Рисунок 24">
              <a:extLst>
                <a:ext uri="{FF2B5EF4-FFF2-40B4-BE49-F238E27FC236}">
                  <a16:creationId xmlns:a16="http://schemas.microsoft.com/office/drawing/2014/main" id="{7449F0D7-D9D7-A638-4E81-88A8F348BA31}"/>
                </a:ext>
              </a:extLst>
            </p:cNvPr>
            <p:cNvPicPr>
              <a:picLocks noChangeAspect="1"/>
            </p:cNvPicPr>
            <p:nvPr/>
          </p:nvPicPr>
          <p:blipFill>
            <a:blip r:embed="rId8"/>
            <a:stretch>
              <a:fillRect/>
            </a:stretch>
          </p:blipFill>
          <p:spPr>
            <a:xfrm>
              <a:off x="546058" y="4472347"/>
              <a:ext cx="2651990" cy="1539373"/>
            </a:xfrm>
            <a:prstGeom prst="rect">
              <a:avLst/>
            </a:prstGeom>
          </p:spPr>
        </p:pic>
      </p:grpSp>
      <p:sp>
        <p:nvSpPr>
          <p:cNvPr id="33" name="Прямоугольник 32">
            <a:extLst>
              <a:ext uri="{FF2B5EF4-FFF2-40B4-BE49-F238E27FC236}">
                <a16:creationId xmlns:a16="http://schemas.microsoft.com/office/drawing/2014/main" id="{E38C01F7-5479-0E88-DC28-F9C177ACE163}"/>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9" name="TextBox 38">
            <a:extLst>
              <a:ext uri="{FF2B5EF4-FFF2-40B4-BE49-F238E27FC236}">
                <a16:creationId xmlns:a16="http://schemas.microsoft.com/office/drawing/2014/main" id="{E4E9B0BC-3A66-12F9-2BD2-67DE08A6DCD5}"/>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3174535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grpSp>
        <p:nvGrpSpPr>
          <p:cNvPr id="29" name="Группа 28">
            <a:extLst>
              <a:ext uri="{FF2B5EF4-FFF2-40B4-BE49-F238E27FC236}">
                <a16:creationId xmlns:a16="http://schemas.microsoft.com/office/drawing/2014/main" id="{9163D454-566E-261B-6E45-53ACEA98D6D9}"/>
              </a:ext>
            </a:extLst>
          </p:cNvPr>
          <p:cNvGrpSpPr/>
          <p:nvPr/>
        </p:nvGrpSpPr>
        <p:grpSpPr>
          <a:xfrm>
            <a:off x="504145" y="2667000"/>
            <a:ext cx="5058456" cy="3657465"/>
            <a:chOff x="504145" y="2895600"/>
            <a:chExt cx="5058456" cy="3657465"/>
          </a:xfrm>
        </p:grpSpPr>
        <p:grpSp>
          <p:nvGrpSpPr>
            <p:cNvPr id="37" name="Группа 36">
              <a:extLst>
                <a:ext uri="{FF2B5EF4-FFF2-40B4-BE49-F238E27FC236}">
                  <a16:creationId xmlns:a16="http://schemas.microsoft.com/office/drawing/2014/main" id="{062B9FAF-9294-52D7-9BE4-AB6DE49C3339}"/>
                </a:ext>
              </a:extLst>
            </p:cNvPr>
            <p:cNvGrpSpPr/>
            <p:nvPr/>
          </p:nvGrpSpPr>
          <p:grpSpPr>
            <a:xfrm>
              <a:off x="504145" y="2895600"/>
              <a:ext cx="5058456" cy="1692771"/>
              <a:chOff x="6442455" y="2610282"/>
              <a:chExt cx="5139945" cy="1692771"/>
            </a:xfrm>
          </p:grpSpPr>
          <p:sp>
            <p:nvSpPr>
              <p:cNvPr id="30" name="TextBox 29">
                <a:extLst>
                  <a:ext uri="{FF2B5EF4-FFF2-40B4-BE49-F238E27FC236}">
                    <a16:creationId xmlns:a16="http://schemas.microsoft.com/office/drawing/2014/main" id="{24B5D56B-AB5D-7118-EDD3-0D0291CD3830}"/>
                  </a:ext>
                </a:extLst>
              </p:cNvPr>
              <p:cNvSpPr txBox="1"/>
              <p:nvPr/>
            </p:nvSpPr>
            <p:spPr>
              <a:xfrm>
                <a:off x="6442455" y="2610282"/>
                <a:ext cx="4752806" cy="1692771"/>
              </a:xfrm>
              <a:prstGeom prst="rect">
                <a:avLst/>
              </a:prstGeom>
              <a:noFill/>
            </p:spPr>
            <p:txBody>
              <a:bodyPr wrap="square">
                <a:spAutoFit/>
              </a:bodyPr>
              <a:lstStyle/>
              <a:p>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INDEX</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expr</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1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l"/>
                <a:r>
                  <a:rPr lang="ru-RU" sz="1200" i="0" dirty="0">
                    <a:effectLst/>
                    <a:latin typeface="Roboto Condensed" panose="02000000000000000000" pitchFamily="2" charset="0"/>
                    <a:ea typeface="Roboto Condensed" panose="02000000000000000000" pitchFamily="2" charset="0"/>
                    <a:cs typeface="Roboto Condensed" panose="02000000000000000000" pitchFamily="2" charset="0"/>
                  </a:rPr>
                  <a:t>Индексы пропуска данных</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Индексы агрегируют для заданного выражения некоторые данные, а потом при SELECT запросе используют для пропуска блоков данных (пропускаемый блок состоит из гранул данных в количестве равном гранулярности данного индекса), на которых секция WHERE не может быть выполнена, тем самым уменьшая объём данных читаемых с диска.</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2" name="TextBox 31">
                <a:extLst>
                  <a:ext uri="{FF2B5EF4-FFF2-40B4-BE49-F238E27FC236}">
                    <a16:creationId xmlns:a16="http://schemas.microsoft.com/office/drawing/2014/main" id="{B59670C0-3904-96FD-C038-427B0CFC74C3}"/>
                  </a:ext>
                </a:extLst>
              </p:cNvPr>
              <p:cNvSpPr txBox="1"/>
              <p:nvPr/>
            </p:nvSpPr>
            <p:spPr>
              <a:xfrm>
                <a:off x="6442455" y="3541476"/>
                <a:ext cx="5139945" cy="276999"/>
              </a:xfrm>
              <a:prstGeom prst="rect">
                <a:avLst/>
              </a:prstGeom>
              <a:noFill/>
            </p:spPr>
            <p:txBody>
              <a:bodyPr wrap="square">
                <a:spAutoFit/>
              </a:bodyPr>
              <a:lstStyle/>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8" name="TextBox 27">
              <a:extLst>
                <a:ext uri="{FF2B5EF4-FFF2-40B4-BE49-F238E27FC236}">
                  <a16:creationId xmlns:a16="http://schemas.microsoft.com/office/drawing/2014/main" id="{218F8351-D117-F915-F0AB-B73579166A0D}"/>
                </a:ext>
              </a:extLst>
            </p:cNvPr>
            <p:cNvSpPr txBox="1"/>
            <p:nvPr/>
          </p:nvSpPr>
          <p:spPr>
            <a:xfrm>
              <a:off x="513974" y="4614073"/>
              <a:ext cx="4972426" cy="1938992"/>
            </a:xfrm>
            <a:prstGeom prst="rect">
              <a:avLst/>
            </a:prstGeom>
            <a:noFill/>
          </p:spPr>
          <p:txBody>
            <a:bodyPr wrap="square">
              <a:spAutoFit/>
            </a:bodyPr>
            <a:lstStyle/>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Поддерживаются различные вторичные индексы</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ИПД).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Наиболее часто используемые </a:t>
              </a:r>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TYPE</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171450" indent="-171450" algn="just">
                <a:buFont typeface="Arial" panose="020B0604020202020204" pitchFamily="34" charset="0"/>
                <a:buChar char="•"/>
              </a:pP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minmax</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 хранит минимум и максимум выражения (если выражение - tuple, то для каждого элемента tuple), используя их для пропуска блоков аналогично первичному ключу.</a:t>
              </a:r>
            </a:p>
            <a:p>
              <a:pPr marL="171450" indent="-171450" algn="just">
                <a:buFont typeface="Arial" panose="020B0604020202020204" pitchFamily="34" charset="0"/>
                <a:buChar char="•"/>
              </a:pP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set(max_rows)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хранит уникальные значения выражения на блоке в количестве не более</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max_rows (если max_rows = 0, то ограничений нет), используя их для пропуска блоков, оценивая выполнимость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where</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выражения на хранимых данных.</a:t>
              </a:r>
            </a:p>
            <a:p>
              <a:pPr marL="171450" indent="-171450" algn="just">
                <a:buFont typeface="Arial" panose="020B0604020202020204" pitchFamily="34" charset="0"/>
                <a:buChar char="•"/>
              </a:pP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bloom_filter([false_positive])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фильтр Блума для указанных столбцов.</a:t>
              </a:r>
            </a:p>
          </p:txBody>
        </p:sp>
      </p:grpSp>
      <p:sp>
        <p:nvSpPr>
          <p:cNvPr id="33" name="Прямоугольник 32">
            <a:extLst>
              <a:ext uri="{FF2B5EF4-FFF2-40B4-BE49-F238E27FC236}">
                <a16:creationId xmlns:a16="http://schemas.microsoft.com/office/drawing/2014/main" id="{62EDD833-DC52-EF81-90A8-4A62D0DBF0AD}"/>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6" name="TextBox 35">
            <a:extLst>
              <a:ext uri="{FF2B5EF4-FFF2-40B4-BE49-F238E27FC236}">
                <a16:creationId xmlns:a16="http://schemas.microsoft.com/office/drawing/2014/main" id="{0EA78D82-53CE-0C4C-41CE-3E3F6BB0E617}"/>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object 21">
            <a:extLst>
              <a:ext uri="{FF2B5EF4-FFF2-40B4-BE49-F238E27FC236}">
                <a16:creationId xmlns:a16="http://schemas.microsoft.com/office/drawing/2014/main" id="{9F932796-7317-B10B-DAF6-81C0349BBDC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42A58CCB-1561-EE57-FDE5-2667127A6B52}"/>
              </a:ext>
            </a:extLst>
          </p:cNvPr>
          <p:cNvSpPr txBox="1"/>
          <p:nvPr/>
        </p:nvSpPr>
        <p:spPr>
          <a:xfrm>
            <a:off x="11566275"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11</a:t>
            </a:r>
            <a:endParaRPr sz="2400" dirty="0">
              <a:latin typeface="Arial"/>
              <a:cs typeface="Arial"/>
            </a:endParaRPr>
          </a:p>
        </p:txBody>
      </p:sp>
    </p:spTree>
    <p:extLst>
      <p:ext uri="{BB962C8B-B14F-4D97-AF65-F5344CB8AC3E}">
        <p14:creationId xmlns:p14="http://schemas.microsoft.com/office/powerpoint/2010/main" val="37947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0369" y="304800"/>
            <a:ext cx="1904364"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Содержание</a:t>
            </a:r>
            <a:endParaRPr sz="2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object 4"/>
          <p:cNvSpPr/>
          <p:nvPr/>
        </p:nvSpPr>
        <p:spPr>
          <a:xfrm>
            <a:off x="0" y="1493520"/>
            <a:ext cx="12192000" cy="432816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sp>
        <p:nvSpPr>
          <p:cNvPr id="7" name="object 7"/>
          <p:cNvSpPr txBox="1"/>
          <p:nvPr/>
        </p:nvSpPr>
        <p:spPr>
          <a:xfrm>
            <a:off x="620369" y="1752600"/>
            <a:ext cx="6421400" cy="4567276"/>
          </a:xfrm>
          <a:prstGeom prst="rect">
            <a:avLst/>
          </a:prstGeom>
        </p:spPr>
        <p:txBody>
          <a:bodyPr vert="horz" wrap="square" lIns="0" tIns="88265" rIns="0" bIns="0" rtlCol="0">
            <a:spAutoFit/>
          </a:bodyPr>
          <a:lstStyle/>
          <a:p>
            <a:pPr marL="356870" indent="-344805">
              <a:lnSpc>
                <a:spcPct val="100000"/>
              </a:lnSpc>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Краткий обзор </a:t>
            </a:r>
            <a:r>
              <a:rPr lang="en-US" sz="1400" b="1" dirty="0">
                <a:solidFill>
                  <a:srgbClr val="333333"/>
                </a:solidFill>
                <a:latin typeface="Roboto Condensed" panose="02000000000000000000" pitchFamily="2" charset="0"/>
                <a:cs typeface="Times New Roman" panose="02020603050405020304" pitchFamily="18" charset="0"/>
              </a:rPr>
              <a:t>Clickhouse</a:t>
            </a:r>
            <a:r>
              <a:rPr lang="ru-RU" sz="1400" dirty="0">
                <a:solidFill>
                  <a:srgbClr val="333333"/>
                </a:solidFill>
                <a:latin typeface="Roboto Condensed" panose="02000000000000000000" pitchFamily="2" charset="0"/>
                <a:cs typeface="Times New Roman" panose="02020603050405020304" pitchFamily="18" charset="0"/>
              </a:rPr>
              <a:t> </a:t>
            </a:r>
          </a:p>
          <a:p>
            <a:pPr marL="356870" indent="-344805">
              <a:lnSpc>
                <a:spcPct val="100000"/>
              </a:lnSpc>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Базы данных </a:t>
            </a:r>
          </a:p>
          <a:p>
            <a:pPr marL="356870" indent="-344805">
              <a:lnSpc>
                <a:spcPct val="100000"/>
              </a:lnSpc>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Движки таблиц. Семейство </a:t>
            </a:r>
            <a:r>
              <a:rPr lang="en-US" sz="1400" dirty="0">
                <a:solidFill>
                  <a:srgbClr val="333333"/>
                </a:solidFill>
                <a:latin typeface="Roboto Condensed" panose="02000000000000000000" pitchFamily="2" charset="0"/>
                <a:cs typeface="Times New Roman" panose="02020603050405020304" pitchFamily="18" charset="0"/>
              </a:rPr>
              <a:t>MergeTree</a:t>
            </a:r>
            <a:endParaRPr lang="ru-RU" sz="1400" dirty="0">
              <a:solidFill>
                <a:srgbClr val="333333"/>
              </a:solidFill>
              <a:latin typeface="Roboto Condensed" panose="02000000000000000000" pitchFamily="2" charset="0"/>
              <a:cs typeface="Times New Roman" panose="02020603050405020304" pitchFamily="18" charset="0"/>
            </a:endParaRPr>
          </a:p>
          <a:p>
            <a:pPr marL="356870" indent="-344805">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Индексы </a:t>
            </a:r>
          </a:p>
          <a:p>
            <a:pPr marL="356870" indent="-344805">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Типы данных и мутации данных</a:t>
            </a:r>
            <a:endParaRPr lang="en-US" sz="1400" dirty="0">
              <a:solidFill>
                <a:srgbClr val="333333"/>
              </a:solidFill>
              <a:latin typeface="Roboto Condensed" panose="02000000000000000000" pitchFamily="2" charset="0"/>
              <a:cs typeface="Times New Roman" panose="02020603050405020304" pitchFamily="18" charset="0"/>
            </a:endParaRPr>
          </a:p>
          <a:p>
            <a:pPr marL="356870" indent="-344805">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Репликация и шардирование</a:t>
            </a:r>
          </a:p>
          <a:p>
            <a:pPr marL="356870" indent="-344805">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Загрузка и выгрузка данных через консольный клиент</a:t>
            </a:r>
          </a:p>
          <a:p>
            <a:pPr marL="356870" indent="-344805">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Использование словарей</a:t>
            </a:r>
          </a:p>
          <a:p>
            <a:pPr marL="356870" indent="-344805">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Использование </a:t>
            </a:r>
            <a:r>
              <a:rPr lang="en-US" sz="1400" dirty="0">
                <a:solidFill>
                  <a:srgbClr val="333333"/>
                </a:solidFill>
                <a:latin typeface="Roboto Condensed" panose="02000000000000000000" pitchFamily="2" charset="0"/>
                <a:cs typeface="Times New Roman" panose="02020603050405020304" pitchFamily="18" charset="0"/>
              </a:rPr>
              <a:t>JOIN</a:t>
            </a:r>
          </a:p>
          <a:p>
            <a:pPr marL="12065">
              <a:spcBef>
                <a:spcPts val="395"/>
              </a:spcBef>
              <a:tabLst>
                <a:tab pos="356870" algn="l"/>
                <a:tab pos="357505" algn="l"/>
              </a:tabLst>
            </a:pPr>
            <a:endParaRPr lang="en-US" sz="1400" dirty="0">
              <a:solidFill>
                <a:srgbClr val="333333"/>
              </a:solidFill>
              <a:latin typeface="Roboto Condensed" panose="02000000000000000000" pitchFamily="2" charset="0"/>
              <a:cs typeface="Times New Roman" panose="02020603050405020304" pitchFamily="18" charset="0"/>
            </a:endParaRPr>
          </a:p>
          <a:p>
            <a:pPr marL="356870" indent="-344805">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Краткий обзор </a:t>
            </a:r>
            <a:r>
              <a:rPr lang="en-US" sz="1400" b="1" dirty="0">
                <a:solidFill>
                  <a:srgbClr val="333333"/>
                </a:solidFill>
                <a:latin typeface="Roboto Condensed" panose="02000000000000000000" pitchFamily="2" charset="0"/>
                <a:cs typeface="Times New Roman" panose="02020603050405020304" pitchFamily="18" charset="0"/>
              </a:rPr>
              <a:t>Apache Superset</a:t>
            </a:r>
          </a:p>
          <a:p>
            <a:pPr marL="356870" indent="-344805">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Архитектура </a:t>
            </a:r>
            <a:r>
              <a:rPr lang="en-US" sz="1400" dirty="0">
                <a:solidFill>
                  <a:srgbClr val="333333"/>
                </a:solidFill>
                <a:latin typeface="Roboto Condensed" panose="02000000000000000000" pitchFamily="2" charset="0"/>
                <a:cs typeface="Times New Roman" panose="02020603050405020304" pitchFamily="18" charset="0"/>
              </a:rPr>
              <a:t>Apache Superset</a:t>
            </a:r>
            <a:endParaRPr lang="ru-RU" sz="1400" dirty="0">
              <a:solidFill>
                <a:srgbClr val="333333"/>
              </a:solidFill>
              <a:latin typeface="Roboto Condensed" panose="02000000000000000000" pitchFamily="2" charset="0"/>
              <a:cs typeface="Times New Roman" panose="02020603050405020304" pitchFamily="18" charset="0"/>
            </a:endParaRPr>
          </a:p>
          <a:p>
            <a:pPr marL="356870" indent="-344805">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Создание Дэшборда</a:t>
            </a:r>
          </a:p>
          <a:p>
            <a:pPr marL="356870" indent="-344805">
              <a:spcBef>
                <a:spcPts val="395"/>
              </a:spcBef>
              <a:buFont typeface="Arial MT"/>
              <a:buChar char="•"/>
              <a:tabLst>
                <a:tab pos="356870" algn="l"/>
                <a:tab pos="357505" algn="l"/>
              </a:tabLst>
            </a:pPr>
            <a:r>
              <a:rPr lang="ru-RU" sz="1400" dirty="0">
                <a:solidFill>
                  <a:srgbClr val="333333"/>
                </a:solidFill>
                <a:latin typeface="Roboto Condensed" panose="02000000000000000000" pitchFamily="2" charset="0"/>
                <a:cs typeface="Times New Roman" panose="02020603050405020304" pitchFamily="18" charset="0"/>
              </a:rPr>
              <a:t>Другие возможности в </a:t>
            </a:r>
            <a:r>
              <a:rPr lang="en-US" sz="1400" dirty="0">
                <a:solidFill>
                  <a:srgbClr val="333333"/>
                </a:solidFill>
                <a:latin typeface="Roboto Condensed" panose="02000000000000000000" pitchFamily="2" charset="0"/>
                <a:cs typeface="Times New Roman" panose="02020603050405020304" pitchFamily="18" charset="0"/>
              </a:rPr>
              <a:t>Apache Superset</a:t>
            </a:r>
            <a:endParaRPr lang="ru-RU" sz="1400" dirty="0">
              <a:solidFill>
                <a:srgbClr val="333333"/>
              </a:solidFill>
              <a:latin typeface="Roboto Condensed" panose="02000000000000000000" pitchFamily="2" charset="0"/>
              <a:cs typeface="Times New Roman" panose="02020603050405020304" pitchFamily="18" charset="0"/>
            </a:endParaRPr>
          </a:p>
          <a:p>
            <a:pPr marL="356870" indent="-344805">
              <a:spcBef>
                <a:spcPts val="695"/>
              </a:spcBef>
              <a:buFont typeface="Arial MT"/>
              <a:buChar char="•"/>
              <a:tabLst>
                <a:tab pos="356870" algn="l"/>
                <a:tab pos="357505" algn="l"/>
              </a:tabLst>
            </a:pPr>
            <a:endParaRPr lang="ru-RU" sz="2000" dirty="0">
              <a:solidFill>
                <a:srgbClr val="333333"/>
              </a:solidFill>
              <a:latin typeface="Roboto Condensed" panose="02000000000000000000" pitchFamily="2" charset="0"/>
              <a:cs typeface="Times New Roman" panose="02020603050405020304" pitchFamily="18" charset="0"/>
            </a:endParaRPr>
          </a:p>
          <a:p>
            <a:pPr marL="356870" indent="-344805">
              <a:lnSpc>
                <a:spcPct val="100000"/>
              </a:lnSpc>
              <a:spcBef>
                <a:spcPts val="695"/>
              </a:spcBef>
              <a:buFont typeface="Arial MT"/>
              <a:buChar char="•"/>
              <a:tabLst>
                <a:tab pos="356870" algn="l"/>
                <a:tab pos="357505" algn="l"/>
              </a:tabLst>
            </a:pPr>
            <a:endParaRPr lang="ru-RU" sz="2000" dirty="0">
              <a:solidFill>
                <a:srgbClr val="333333"/>
              </a:solidFill>
              <a:latin typeface="Roboto Condensed" panose="02000000000000000000" pitchFamily="2" charset="0"/>
              <a:cs typeface="Times New Roman" panose="02020603050405020304" pitchFamily="18" charset="0"/>
            </a:endParaRPr>
          </a:p>
        </p:txBody>
      </p:sp>
      <p:pic>
        <p:nvPicPr>
          <p:cNvPr id="9" name="object 5">
            <a:extLst>
              <a:ext uri="{FF2B5EF4-FFF2-40B4-BE49-F238E27FC236}">
                <a16:creationId xmlns:a16="http://schemas.microsoft.com/office/drawing/2014/main" id="{6967B02F-C187-7C44-4055-5EBA8612A231}"/>
              </a:ext>
            </a:extLst>
          </p:cNvPr>
          <p:cNvPicPr/>
          <p:nvPr/>
        </p:nvPicPr>
        <p:blipFill>
          <a:blip r:embed="rId3" cstate="print"/>
          <a:stretch>
            <a:fillRect/>
          </a:stretch>
        </p:blipFill>
        <p:spPr>
          <a:xfrm>
            <a:off x="7181089" y="1493520"/>
            <a:ext cx="5010911" cy="4328160"/>
          </a:xfrm>
          <a:prstGeom prst="rect">
            <a:avLst/>
          </a:prstGeom>
        </p:spPr>
      </p:pic>
      <p:sp>
        <p:nvSpPr>
          <p:cNvPr id="3" name="object 6">
            <a:extLst>
              <a:ext uri="{FF2B5EF4-FFF2-40B4-BE49-F238E27FC236}">
                <a16:creationId xmlns:a16="http://schemas.microsoft.com/office/drawing/2014/main" id="{DA93F2DE-AFB0-EE4D-F070-2E38F58ADD04}"/>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5" name="object 8">
            <a:extLst>
              <a:ext uri="{FF2B5EF4-FFF2-40B4-BE49-F238E27FC236}">
                <a16:creationId xmlns:a16="http://schemas.microsoft.com/office/drawing/2014/main" id="{F78ABDA6-4882-219D-6D6B-E57B0418C540}"/>
              </a:ext>
            </a:extLst>
          </p:cNvPr>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sz="2400" b="1" dirty="0">
                <a:solidFill>
                  <a:srgbClr val="FFFFFF"/>
                </a:solidFill>
                <a:latin typeface="Arial"/>
                <a:cs typeface="Arial"/>
              </a:rPr>
              <a:t>1</a:t>
            </a:r>
            <a:endParaRPr sz="24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grpSp>
        <p:nvGrpSpPr>
          <p:cNvPr id="29" name="Группа 28">
            <a:extLst>
              <a:ext uri="{FF2B5EF4-FFF2-40B4-BE49-F238E27FC236}">
                <a16:creationId xmlns:a16="http://schemas.microsoft.com/office/drawing/2014/main" id="{9163D454-566E-261B-6E45-53ACEA98D6D9}"/>
              </a:ext>
            </a:extLst>
          </p:cNvPr>
          <p:cNvGrpSpPr/>
          <p:nvPr/>
        </p:nvGrpSpPr>
        <p:grpSpPr>
          <a:xfrm>
            <a:off x="504145" y="2667000"/>
            <a:ext cx="5058456" cy="3657465"/>
            <a:chOff x="504145" y="2895600"/>
            <a:chExt cx="5058456" cy="3657465"/>
          </a:xfrm>
        </p:grpSpPr>
        <p:grpSp>
          <p:nvGrpSpPr>
            <p:cNvPr id="37" name="Группа 36">
              <a:extLst>
                <a:ext uri="{FF2B5EF4-FFF2-40B4-BE49-F238E27FC236}">
                  <a16:creationId xmlns:a16="http://schemas.microsoft.com/office/drawing/2014/main" id="{062B9FAF-9294-52D7-9BE4-AB6DE49C3339}"/>
                </a:ext>
              </a:extLst>
            </p:cNvPr>
            <p:cNvGrpSpPr/>
            <p:nvPr/>
          </p:nvGrpSpPr>
          <p:grpSpPr>
            <a:xfrm>
              <a:off x="504145" y="2895600"/>
              <a:ext cx="5058456" cy="1208193"/>
              <a:chOff x="6442455" y="2610282"/>
              <a:chExt cx="5139945" cy="1208193"/>
            </a:xfrm>
          </p:grpSpPr>
          <p:sp>
            <p:nvSpPr>
              <p:cNvPr id="30" name="TextBox 29">
                <a:extLst>
                  <a:ext uri="{FF2B5EF4-FFF2-40B4-BE49-F238E27FC236}">
                    <a16:creationId xmlns:a16="http://schemas.microsoft.com/office/drawing/2014/main" id="{24B5D56B-AB5D-7118-EDD3-0D0291CD3830}"/>
                  </a:ext>
                </a:extLst>
              </p:cNvPr>
              <p:cNvSpPr txBox="1"/>
              <p:nvPr/>
            </p:nvSpPr>
            <p:spPr>
              <a:xfrm>
                <a:off x="6442455" y="2610282"/>
                <a:ext cx="4752806" cy="584775"/>
              </a:xfrm>
              <a:prstGeom prst="rect">
                <a:avLst/>
              </a:prstGeom>
              <a:noFill/>
            </p:spPr>
            <p:txBody>
              <a:bodyPr wrap="square">
                <a:spAutoFit/>
              </a:bodyPr>
              <a:lstStyle/>
              <a:p>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INDEX</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expr</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1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l"/>
                <a:r>
                  <a:rPr lang="ru-RU" sz="1200" i="0" dirty="0">
                    <a:effectLst/>
                    <a:latin typeface="Roboto Condensed" panose="02000000000000000000" pitchFamily="2" charset="0"/>
                    <a:ea typeface="Roboto Condensed" panose="02000000000000000000" pitchFamily="2" charset="0"/>
                    <a:cs typeface="Roboto Condensed" panose="02000000000000000000" pitchFamily="2" charset="0"/>
                  </a:rPr>
                  <a:t>Индексы пропуска данных</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2" name="TextBox 31">
                <a:extLst>
                  <a:ext uri="{FF2B5EF4-FFF2-40B4-BE49-F238E27FC236}">
                    <a16:creationId xmlns:a16="http://schemas.microsoft.com/office/drawing/2014/main" id="{B59670C0-3904-96FD-C038-427B0CFC74C3}"/>
                  </a:ext>
                </a:extLst>
              </p:cNvPr>
              <p:cNvSpPr txBox="1"/>
              <p:nvPr/>
            </p:nvSpPr>
            <p:spPr>
              <a:xfrm>
                <a:off x="6442455" y="3541476"/>
                <a:ext cx="5139945" cy="276999"/>
              </a:xfrm>
              <a:prstGeom prst="rect">
                <a:avLst/>
              </a:prstGeom>
              <a:noFill/>
            </p:spPr>
            <p:txBody>
              <a:bodyPr wrap="square">
                <a:spAutoFit/>
              </a:bodyPr>
              <a:lstStyle/>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8" name="TextBox 27">
              <a:extLst>
                <a:ext uri="{FF2B5EF4-FFF2-40B4-BE49-F238E27FC236}">
                  <a16:creationId xmlns:a16="http://schemas.microsoft.com/office/drawing/2014/main" id="{218F8351-D117-F915-F0AB-B73579166A0D}"/>
                </a:ext>
              </a:extLst>
            </p:cNvPr>
            <p:cNvSpPr txBox="1"/>
            <p:nvPr/>
          </p:nvSpPr>
          <p:spPr>
            <a:xfrm>
              <a:off x="513974" y="4614073"/>
              <a:ext cx="4972426" cy="1938992"/>
            </a:xfrm>
            <a:prstGeom prst="rect">
              <a:avLst/>
            </a:prstGeom>
            <a:noFill/>
          </p:spPr>
          <p:txBody>
            <a:bodyPr wrap="square">
              <a:spAutoFit/>
            </a:bodyPr>
            <a:lstStyle/>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Поддерживаются различные вторичные индексы</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ИПД).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Наиболее часто используемые </a:t>
              </a:r>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TYPE</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171450" indent="-171450" algn="just">
                <a:buFont typeface="Arial" panose="020B0604020202020204" pitchFamily="34" charset="0"/>
                <a:buChar char="•"/>
              </a:pP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minmax</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 хранит минимум и максимум выражения (если выражение - tuple, то для каждого элемента tuple), используя их для пропуска блоков аналогично первичному ключу.</a:t>
              </a:r>
            </a:p>
            <a:p>
              <a:pPr marL="171450" indent="-171450" algn="just">
                <a:buFont typeface="Arial" panose="020B0604020202020204" pitchFamily="34" charset="0"/>
                <a:buChar char="•"/>
              </a:pP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set(max_rows)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хранит уникальные значения выражения на блоке в количестве не более</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max_rows (если max_rows = 0, то ограничений нет), используя их для пропуска блоков, оценивая выполнимость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where</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выражения на хранимых данных.</a:t>
              </a:r>
            </a:p>
            <a:p>
              <a:pPr marL="171450" indent="-171450" algn="just">
                <a:buFont typeface="Arial" panose="020B0604020202020204" pitchFamily="34" charset="0"/>
                <a:buChar char="•"/>
              </a:pP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bloom_filter([false_positive])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фильтр Блума для указанных столбцов.</a:t>
              </a:r>
            </a:p>
          </p:txBody>
        </p:sp>
      </p:grpSp>
      <p:sp>
        <p:nvSpPr>
          <p:cNvPr id="33" name="Прямоугольник 32">
            <a:extLst>
              <a:ext uri="{FF2B5EF4-FFF2-40B4-BE49-F238E27FC236}">
                <a16:creationId xmlns:a16="http://schemas.microsoft.com/office/drawing/2014/main" id="{62EDD833-DC52-EF81-90A8-4A62D0DBF0AD}"/>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6" name="TextBox 35">
            <a:extLst>
              <a:ext uri="{FF2B5EF4-FFF2-40B4-BE49-F238E27FC236}">
                <a16:creationId xmlns:a16="http://schemas.microsoft.com/office/drawing/2014/main" id="{0EA78D82-53CE-0C4C-41CE-3E3F6BB0E617}"/>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Рисунок 21">
            <a:extLst>
              <a:ext uri="{FF2B5EF4-FFF2-40B4-BE49-F238E27FC236}">
                <a16:creationId xmlns:a16="http://schemas.microsoft.com/office/drawing/2014/main" id="{07D63609-6B0F-8A44-AB0A-6AD82BE4783F}"/>
              </a:ext>
            </a:extLst>
          </p:cNvPr>
          <p:cNvPicPr>
            <a:picLocks noChangeAspect="1"/>
          </p:cNvPicPr>
          <p:nvPr/>
        </p:nvPicPr>
        <p:blipFill>
          <a:blip r:embed="rId8"/>
          <a:stretch>
            <a:fillRect/>
          </a:stretch>
        </p:blipFill>
        <p:spPr>
          <a:xfrm>
            <a:off x="560325" y="3162042"/>
            <a:ext cx="3783075" cy="1195347"/>
          </a:xfrm>
          <a:prstGeom prst="rect">
            <a:avLst/>
          </a:prstGeom>
        </p:spPr>
      </p:pic>
      <p:pic>
        <p:nvPicPr>
          <p:cNvPr id="25" name="Рисунок 24">
            <a:extLst>
              <a:ext uri="{FF2B5EF4-FFF2-40B4-BE49-F238E27FC236}">
                <a16:creationId xmlns:a16="http://schemas.microsoft.com/office/drawing/2014/main" id="{41A78CDF-0773-449F-2742-59BC2A8F5B45}"/>
              </a:ext>
            </a:extLst>
          </p:cNvPr>
          <p:cNvPicPr>
            <a:picLocks noChangeAspect="1"/>
          </p:cNvPicPr>
          <p:nvPr/>
        </p:nvPicPr>
        <p:blipFill>
          <a:blip r:embed="rId9"/>
          <a:stretch>
            <a:fillRect/>
          </a:stretch>
        </p:blipFill>
        <p:spPr>
          <a:xfrm>
            <a:off x="513974" y="6371936"/>
            <a:ext cx="7787814" cy="158128"/>
          </a:xfrm>
          <a:prstGeom prst="rect">
            <a:avLst/>
          </a:prstGeom>
        </p:spPr>
      </p:pic>
      <p:sp>
        <p:nvSpPr>
          <p:cNvPr id="34" name="object 21">
            <a:extLst>
              <a:ext uri="{FF2B5EF4-FFF2-40B4-BE49-F238E27FC236}">
                <a16:creationId xmlns:a16="http://schemas.microsoft.com/office/drawing/2014/main" id="{8E5ECBC5-F2FA-DE88-7A30-DB03628F0CDE}"/>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5" name="object 27">
            <a:extLst>
              <a:ext uri="{FF2B5EF4-FFF2-40B4-BE49-F238E27FC236}">
                <a16:creationId xmlns:a16="http://schemas.microsoft.com/office/drawing/2014/main" id="{6AF72CA8-C7F7-782D-3008-89CA59CC56ED}"/>
              </a:ext>
            </a:extLst>
          </p:cNvPr>
          <p:cNvSpPr txBox="1"/>
          <p:nvPr/>
        </p:nvSpPr>
        <p:spPr>
          <a:xfrm>
            <a:off x="11566275"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11</a:t>
            </a:r>
            <a:endParaRPr sz="2400" dirty="0">
              <a:latin typeface="Arial"/>
              <a:cs typeface="Arial"/>
            </a:endParaRPr>
          </a:p>
        </p:txBody>
      </p:sp>
    </p:spTree>
    <p:extLst>
      <p:ext uri="{BB962C8B-B14F-4D97-AF65-F5344CB8AC3E}">
        <p14:creationId xmlns:p14="http://schemas.microsoft.com/office/powerpoint/2010/main" val="1982091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grpSp>
        <p:nvGrpSpPr>
          <p:cNvPr id="29" name="Группа 28">
            <a:extLst>
              <a:ext uri="{FF2B5EF4-FFF2-40B4-BE49-F238E27FC236}">
                <a16:creationId xmlns:a16="http://schemas.microsoft.com/office/drawing/2014/main" id="{9163D454-566E-261B-6E45-53ACEA98D6D9}"/>
              </a:ext>
            </a:extLst>
          </p:cNvPr>
          <p:cNvGrpSpPr/>
          <p:nvPr/>
        </p:nvGrpSpPr>
        <p:grpSpPr>
          <a:xfrm>
            <a:off x="504145" y="2667000"/>
            <a:ext cx="5058456" cy="3657465"/>
            <a:chOff x="504145" y="2895600"/>
            <a:chExt cx="5058456" cy="3657465"/>
          </a:xfrm>
        </p:grpSpPr>
        <p:grpSp>
          <p:nvGrpSpPr>
            <p:cNvPr id="37" name="Группа 36">
              <a:extLst>
                <a:ext uri="{FF2B5EF4-FFF2-40B4-BE49-F238E27FC236}">
                  <a16:creationId xmlns:a16="http://schemas.microsoft.com/office/drawing/2014/main" id="{062B9FAF-9294-52D7-9BE4-AB6DE49C3339}"/>
                </a:ext>
              </a:extLst>
            </p:cNvPr>
            <p:cNvGrpSpPr/>
            <p:nvPr/>
          </p:nvGrpSpPr>
          <p:grpSpPr>
            <a:xfrm>
              <a:off x="504145" y="2895600"/>
              <a:ext cx="5058456" cy="1208193"/>
              <a:chOff x="6442455" y="2610282"/>
              <a:chExt cx="5139945" cy="1208193"/>
            </a:xfrm>
          </p:grpSpPr>
          <p:sp>
            <p:nvSpPr>
              <p:cNvPr id="30" name="TextBox 29">
                <a:extLst>
                  <a:ext uri="{FF2B5EF4-FFF2-40B4-BE49-F238E27FC236}">
                    <a16:creationId xmlns:a16="http://schemas.microsoft.com/office/drawing/2014/main" id="{24B5D56B-AB5D-7118-EDD3-0D0291CD3830}"/>
                  </a:ext>
                </a:extLst>
              </p:cNvPr>
              <p:cNvSpPr txBox="1"/>
              <p:nvPr/>
            </p:nvSpPr>
            <p:spPr>
              <a:xfrm>
                <a:off x="6442455" y="2610282"/>
                <a:ext cx="4752806" cy="584775"/>
              </a:xfrm>
              <a:prstGeom prst="rect">
                <a:avLst/>
              </a:prstGeom>
              <a:noFill/>
            </p:spPr>
            <p:txBody>
              <a:bodyPr wrap="square">
                <a:spAutoFit/>
              </a:bodyPr>
              <a:lstStyle/>
              <a:p>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INDEX</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expr</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1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l"/>
                <a:r>
                  <a:rPr lang="ru-RU" sz="1200" i="0" dirty="0">
                    <a:effectLst/>
                    <a:latin typeface="Roboto Condensed" panose="02000000000000000000" pitchFamily="2" charset="0"/>
                    <a:ea typeface="Roboto Condensed" panose="02000000000000000000" pitchFamily="2" charset="0"/>
                    <a:cs typeface="Roboto Condensed" panose="02000000000000000000" pitchFamily="2" charset="0"/>
                  </a:rPr>
                  <a:t>Индексы пропуска данных</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2" name="TextBox 31">
                <a:extLst>
                  <a:ext uri="{FF2B5EF4-FFF2-40B4-BE49-F238E27FC236}">
                    <a16:creationId xmlns:a16="http://schemas.microsoft.com/office/drawing/2014/main" id="{B59670C0-3904-96FD-C038-427B0CFC74C3}"/>
                  </a:ext>
                </a:extLst>
              </p:cNvPr>
              <p:cNvSpPr txBox="1"/>
              <p:nvPr/>
            </p:nvSpPr>
            <p:spPr>
              <a:xfrm>
                <a:off x="6442455" y="3541476"/>
                <a:ext cx="5139945" cy="276999"/>
              </a:xfrm>
              <a:prstGeom prst="rect">
                <a:avLst/>
              </a:prstGeom>
              <a:noFill/>
            </p:spPr>
            <p:txBody>
              <a:bodyPr wrap="square">
                <a:spAutoFit/>
              </a:bodyPr>
              <a:lstStyle/>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8" name="TextBox 27">
              <a:extLst>
                <a:ext uri="{FF2B5EF4-FFF2-40B4-BE49-F238E27FC236}">
                  <a16:creationId xmlns:a16="http://schemas.microsoft.com/office/drawing/2014/main" id="{218F8351-D117-F915-F0AB-B73579166A0D}"/>
                </a:ext>
              </a:extLst>
            </p:cNvPr>
            <p:cNvSpPr txBox="1"/>
            <p:nvPr/>
          </p:nvSpPr>
          <p:spPr>
            <a:xfrm>
              <a:off x="513974" y="4614073"/>
              <a:ext cx="4972426" cy="1938992"/>
            </a:xfrm>
            <a:prstGeom prst="rect">
              <a:avLst/>
            </a:prstGeom>
            <a:noFill/>
          </p:spPr>
          <p:txBody>
            <a:bodyPr wrap="square">
              <a:spAutoFit/>
            </a:bodyPr>
            <a:lstStyle/>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Поддерживаются различные вторичные индексы</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ИПД).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Наиболее часто используемые </a:t>
              </a:r>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TYPE</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171450" indent="-171450" algn="just">
                <a:buFont typeface="Arial" panose="020B0604020202020204" pitchFamily="34" charset="0"/>
                <a:buChar char="•"/>
              </a:pP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minmax</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 хранит минимум и максимум выражения (если выражение - tuple, то для каждого элемента tuple), используя их для пропуска блоков аналогично первичному ключу.</a:t>
              </a:r>
            </a:p>
            <a:p>
              <a:pPr marL="171450" indent="-171450" algn="just">
                <a:buFont typeface="Arial" panose="020B0604020202020204" pitchFamily="34" charset="0"/>
                <a:buChar char="•"/>
              </a:pP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set(max_rows)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хранит уникальные значения выражения на блоке в количестве не более</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max_rows (если max_rows = 0, то ограничений нет), используя их для пропуска блоков, оценивая выполнимость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where</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выражения на хранимых данных.</a:t>
              </a:r>
            </a:p>
            <a:p>
              <a:pPr marL="171450" indent="-171450" algn="just">
                <a:buFont typeface="Arial" panose="020B0604020202020204" pitchFamily="34" charset="0"/>
                <a:buChar char="•"/>
              </a:pP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bloom_filter([false_positive])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фильтр Блума для указанных столбцов.</a:t>
              </a:r>
            </a:p>
          </p:txBody>
        </p:sp>
      </p:grpSp>
      <p:sp>
        <p:nvSpPr>
          <p:cNvPr id="33" name="Прямоугольник 32">
            <a:extLst>
              <a:ext uri="{FF2B5EF4-FFF2-40B4-BE49-F238E27FC236}">
                <a16:creationId xmlns:a16="http://schemas.microsoft.com/office/drawing/2014/main" id="{62EDD833-DC52-EF81-90A8-4A62D0DBF0AD}"/>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6" name="TextBox 35">
            <a:extLst>
              <a:ext uri="{FF2B5EF4-FFF2-40B4-BE49-F238E27FC236}">
                <a16:creationId xmlns:a16="http://schemas.microsoft.com/office/drawing/2014/main" id="{0EA78D82-53CE-0C4C-41CE-3E3F6BB0E617}"/>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Рисунок 21">
            <a:extLst>
              <a:ext uri="{FF2B5EF4-FFF2-40B4-BE49-F238E27FC236}">
                <a16:creationId xmlns:a16="http://schemas.microsoft.com/office/drawing/2014/main" id="{07D63609-6B0F-8A44-AB0A-6AD82BE4783F}"/>
              </a:ext>
            </a:extLst>
          </p:cNvPr>
          <p:cNvPicPr>
            <a:picLocks noChangeAspect="1"/>
          </p:cNvPicPr>
          <p:nvPr/>
        </p:nvPicPr>
        <p:blipFill>
          <a:blip r:embed="rId8"/>
          <a:stretch>
            <a:fillRect/>
          </a:stretch>
        </p:blipFill>
        <p:spPr>
          <a:xfrm>
            <a:off x="560325" y="3162042"/>
            <a:ext cx="3783075" cy="1195347"/>
          </a:xfrm>
          <a:prstGeom prst="rect">
            <a:avLst/>
          </a:prstGeom>
        </p:spPr>
      </p:pic>
      <p:pic>
        <p:nvPicPr>
          <p:cNvPr id="23" name="Рисунок 22">
            <a:extLst>
              <a:ext uri="{FF2B5EF4-FFF2-40B4-BE49-F238E27FC236}">
                <a16:creationId xmlns:a16="http://schemas.microsoft.com/office/drawing/2014/main" id="{BC111F36-10BE-5C95-C257-D4C8CE9B45E0}"/>
              </a:ext>
            </a:extLst>
          </p:cNvPr>
          <p:cNvPicPr>
            <a:picLocks noChangeAspect="1"/>
          </p:cNvPicPr>
          <p:nvPr/>
        </p:nvPicPr>
        <p:blipFill rotWithShape="1">
          <a:blip r:embed="rId9"/>
          <a:srcRect l="782" t="15791" b="-2"/>
          <a:stretch/>
        </p:blipFill>
        <p:spPr>
          <a:xfrm>
            <a:off x="513974" y="6395568"/>
            <a:ext cx="3714745" cy="141778"/>
          </a:xfrm>
          <a:prstGeom prst="rect">
            <a:avLst/>
          </a:prstGeom>
        </p:spPr>
      </p:pic>
      <p:sp>
        <p:nvSpPr>
          <p:cNvPr id="20" name="object 21">
            <a:extLst>
              <a:ext uri="{FF2B5EF4-FFF2-40B4-BE49-F238E27FC236}">
                <a16:creationId xmlns:a16="http://schemas.microsoft.com/office/drawing/2014/main" id="{3F1F53F9-6BAE-9F74-7A98-B8A941897918}"/>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5" name="object 27">
            <a:extLst>
              <a:ext uri="{FF2B5EF4-FFF2-40B4-BE49-F238E27FC236}">
                <a16:creationId xmlns:a16="http://schemas.microsoft.com/office/drawing/2014/main" id="{D1072C31-21B8-601E-2DCA-6FCA42EEC9C1}"/>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12</a:t>
            </a:r>
            <a:endParaRPr sz="2400" dirty="0">
              <a:latin typeface="Arial"/>
              <a:cs typeface="Arial"/>
            </a:endParaRPr>
          </a:p>
        </p:txBody>
      </p:sp>
    </p:spTree>
    <p:extLst>
      <p:ext uri="{BB962C8B-B14F-4D97-AF65-F5344CB8AC3E}">
        <p14:creationId xmlns:p14="http://schemas.microsoft.com/office/powerpoint/2010/main" val="2595451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grpSp>
        <p:nvGrpSpPr>
          <p:cNvPr id="26" name="Группа 25">
            <a:extLst>
              <a:ext uri="{FF2B5EF4-FFF2-40B4-BE49-F238E27FC236}">
                <a16:creationId xmlns:a16="http://schemas.microsoft.com/office/drawing/2014/main" id="{4268467E-6CBE-9CF4-CA3A-1BFDDBD8C6FF}"/>
              </a:ext>
            </a:extLst>
          </p:cNvPr>
          <p:cNvGrpSpPr/>
          <p:nvPr/>
        </p:nvGrpSpPr>
        <p:grpSpPr>
          <a:xfrm>
            <a:off x="532184" y="3048000"/>
            <a:ext cx="4649416" cy="2798952"/>
            <a:chOff x="613049" y="3023771"/>
            <a:chExt cx="4649416" cy="2798952"/>
          </a:xfrm>
        </p:grpSpPr>
        <p:sp>
          <p:nvSpPr>
            <p:cNvPr id="30" name="TextBox 29">
              <a:extLst>
                <a:ext uri="{FF2B5EF4-FFF2-40B4-BE49-F238E27FC236}">
                  <a16:creationId xmlns:a16="http://schemas.microsoft.com/office/drawing/2014/main" id="{24B5D56B-AB5D-7118-EDD3-0D0291CD3830}"/>
                </a:ext>
              </a:extLst>
            </p:cNvPr>
            <p:cNvSpPr txBox="1"/>
            <p:nvPr/>
          </p:nvSpPr>
          <p:spPr>
            <a:xfrm>
              <a:off x="613049" y="3023771"/>
              <a:ext cx="4039816" cy="1938992"/>
            </a:xfrm>
            <a:prstGeom prst="rect">
              <a:avLst/>
            </a:prstGeom>
            <a:noFill/>
          </p:spPr>
          <p:txBody>
            <a:bodyPr wrap="square">
              <a:spAutoFit/>
            </a:bodyPr>
            <a:lstStyle/>
            <a:p>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ENGINE</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Название движка.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Может принимать параметры. Регистрозависимо. </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Список движков можно смотреть в system.table_engines</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MergeTree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не имеет параметров.</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5" name="TextBox 24">
              <a:extLst>
                <a:ext uri="{FF2B5EF4-FFF2-40B4-BE49-F238E27FC236}">
                  <a16:creationId xmlns:a16="http://schemas.microsoft.com/office/drawing/2014/main" id="{9865B2B4-9E1B-A03F-A33D-57319BFF5045}"/>
                </a:ext>
              </a:extLst>
            </p:cNvPr>
            <p:cNvSpPr txBox="1"/>
            <p:nvPr/>
          </p:nvSpPr>
          <p:spPr>
            <a:xfrm>
              <a:off x="613049" y="4314618"/>
              <a:ext cx="4649416" cy="1508105"/>
            </a:xfrm>
            <a:prstGeom prst="rect">
              <a:avLst/>
            </a:prstGeom>
            <a:noFill/>
          </p:spPr>
          <p:txBody>
            <a:bodyPr wrap="square">
              <a:spAutoFit/>
            </a:bodyPr>
            <a:lstStyle/>
            <a:p>
              <a:pPr algn="just"/>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ORDER BY</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Ключ сортировки</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
              </a:r>
            </a:p>
            <a:p>
              <a:pPr algn="just"/>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В виде одной или нескольких колонок. </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Может не задаваться, если нет намерения расширить сортировку на большее число колонок, чем указано в первичном ключе. ClickHouse использует ключ сортировки в качестве </a:t>
              </a: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первичного ключа</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если первичный ключ не задан в секции PRIMARY KEY</a:t>
              </a:r>
            </a:p>
          </p:txBody>
        </p:sp>
      </p:grpSp>
      <p:sp>
        <p:nvSpPr>
          <p:cNvPr id="33" name="Прямоугольник 32">
            <a:extLst>
              <a:ext uri="{FF2B5EF4-FFF2-40B4-BE49-F238E27FC236}">
                <a16:creationId xmlns:a16="http://schemas.microsoft.com/office/drawing/2014/main" id="{82024014-672A-D898-ACE2-54AE6F642543}"/>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6" name="TextBox 35">
            <a:extLst>
              <a:ext uri="{FF2B5EF4-FFF2-40B4-BE49-F238E27FC236}">
                <a16:creationId xmlns:a16="http://schemas.microsoft.com/office/drawing/2014/main" id="{469E543F-4D28-E98F-6218-E097C5D272D9}"/>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object 21">
            <a:extLst>
              <a:ext uri="{FF2B5EF4-FFF2-40B4-BE49-F238E27FC236}">
                <a16:creationId xmlns:a16="http://schemas.microsoft.com/office/drawing/2014/main" id="{43AA981C-51AC-0A37-04F9-86C74C6D42EC}"/>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CC2932AD-29BC-F8FD-3A40-EE2281C3E5AF}"/>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13</a:t>
            </a:r>
            <a:endParaRPr sz="2400" dirty="0">
              <a:latin typeface="Arial"/>
              <a:cs typeface="Arial"/>
            </a:endParaRPr>
          </a:p>
        </p:txBody>
      </p:sp>
    </p:spTree>
    <p:extLst>
      <p:ext uri="{BB962C8B-B14F-4D97-AF65-F5344CB8AC3E}">
        <p14:creationId xmlns:p14="http://schemas.microsoft.com/office/powerpoint/2010/main" val="2831170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grpSp>
        <p:nvGrpSpPr>
          <p:cNvPr id="26" name="Группа 25">
            <a:extLst>
              <a:ext uri="{FF2B5EF4-FFF2-40B4-BE49-F238E27FC236}">
                <a16:creationId xmlns:a16="http://schemas.microsoft.com/office/drawing/2014/main" id="{4268467E-6CBE-9CF4-CA3A-1BFDDBD8C6FF}"/>
              </a:ext>
            </a:extLst>
          </p:cNvPr>
          <p:cNvGrpSpPr/>
          <p:nvPr/>
        </p:nvGrpSpPr>
        <p:grpSpPr>
          <a:xfrm>
            <a:off x="532184" y="3048000"/>
            <a:ext cx="4878016" cy="2900325"/>
            <a:chOff x="613049" y="3023771"/>
            <a:chExt cx="4878016" cy="2900325"/>
          </a:xfrm>
        </p:grpSpPr>
        <p:sp>
          <p:nvSpPr>
            <p:cNvPr id="30" name="TextBox 29">
              <a:extLst>
                <a:ext uri="{FF2B5EF4-FFF2-40B4-BE49-F238E27FC236}">
                  <a16:creationId xmlns:a16="http://schemas.microsoft.com/office/drawing/2014/main" id="{24B5D56B-AB5D-7118-EDD3-0D0291CD3830}"/>
                </a:ext>
              </a:extLst>
            </p:cNvPr>
            <p:cNvSpPr txBox="1"/>
            <p:nvPr/>
          </p:nvSpPr>
          <p:spPr>
            <a:xfrm>
              <a:off x="613049" y="3023771"/>
              <a:ext cx="4725616" cy="1877437"/>
            </a:xfrm>
            <a:prstGeom prst="rect">
              <a:avLst/>
            </a:prstGeom>
            <a:noFill/>
          </p:spPr>
          <p:txBody>
            <a:bodyPr wrap="square">
              <a:spAutoFit/>
            </a:bodyPr>
            <a:lstStyle/>
            <a:p>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PARTITION BY</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Ключ партиционирования. </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При добавлении таблица создается партиционированной.</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Для партиционирования по месяцам используйте выражение toYYYYMM(date_column), где date_column — столбец с датой типа Date. В этом случае имена партиций имеют формат "YYYYMM".</a:t>
              </a: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5" name="TextBox 24">
              <a:extLst>
                <a:ext uri="{FF2B5EF4-FFF2-40B4-BE49-F238E27FC236}">
                  <a16:creationId xmlns:a16="http://schemas.microsoft.com/office/drawing/2014/main" id="{9865B2B4-9E1B-A03F-A33D-57319BFF5045}"/>
                </a:ext>
              </a:extLst>
            </p:cNvPr>
            <p:cNvSpPr txBox="1"/>
            <p:nvPr/>
          </p:nvSpPr>
          <p:spPr>
            <a:xfrm>
              <a:off x="613049" y="4539101"/>
              <a:ext cx="4878016" cy="1384995"/>
            </a:xfrm>
            <a:prstGeom prst="rect">
              <a:avLst/>
            </a:prstGeom>
            <a:noFill/>
          </p:spPr>
          <p:txBody>
            <a:bodyPr wrap="square">
              <a:spAutoFit/>
            </a:bodyPr>
            <a:lstStyle/>
            <a:p>
              <a:pPr algn="just"/>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PRIMARY KEY</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Первичный ключ</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Если он отличается от ключа сортировки. Необязательный параметр. По умолчанию первичный ключ совпадает с ключом сортировки (который задаётся секцией ORDER BY). Поэтому в большинстве случаев секцию PRIMARY KEY отдельно указывать не нужно.</a:t>
              </a:r>
            </a:p>
          </p:txBody>
        </p:sp>
      </p:grpSp>
      <p:sp>
        <p:nvSpPr>
          <p:cNvPr id="28" name="Прямоугольник 27">
            <a:extLst>
              <a:ext uri="{FF2B5EF4-FFF2-40B4-BE49-F238E27FC236}">
                <a16:creationId xmlns:a16="http://schemas.microsoft.com/office/drawing/2014/main" id="{D5CC7F2E-FB03-4556-AD0D-61E492AC5785}"/>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2" name="TextBox 31">
            <a:extLst>
              <a:ext uri="{FF2B5EF4-FFF2-40B4-BE49-F238E27FC236}">
                <a16:creationId xmlns:a16="http://schemas.microsoft.com/office/drawing/2014/main" id="{C230971B-AE19-AF50-68F9-D0266902CC56}"/>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object 21">
            <a:extLst>
              <a:ext uri="{FF2B5EF4-FFF2-40B4-BE49-F238E27FC236}">
                <a16:creationId xmlns:a16="http://schemas.microsoft.com/office/drawing/2014/main" id="{0BF68489-86FB-9C3E-F76A-292CB9218D44}"/>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D99AC249-49FA-38B5-275F-CE7B42DB25D5}"/>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14</a:t>
            </a:r>
            <a:endParaRPr sz="2400" dirty="0">
              <a:latin typeface="Arial"/>
              <a:cs typeface="Arial"/>
            </a:endParaRPr>
          </a:p>
        </p:txBody>
      </p:sp>
    </p:spTree>
    <p:extLst>
      <p:ext uri="{BB962C8B-B14F-4D97-AF65-F5344CB8AC3E}">
        <p14:creationId xmlns:p14="http://schemas.microsoft.com/office/powerpoint/2010/main" val="4234209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grpSp>
        <p:nvGrpSpPr>
          <p:cNvPr id="29" name="Группа 28">
            <a:extLst>
              <a:ext uri="{FF2B5EF4-FFF2-40B4-BE49-F238E27FC236}">
                <a16:creationId xmlns:a16="http://schemas.microsoft.com/office/drawing/2014/main" id="{84258AD5-9E88-4A8E-1BA8-8C80A4990134}"/>
              </a:ext>
            </a:extLst>
          </p:cNvPr>
          <p:cNvGrpSpPr/>
          <p:nvPr/>
        </p:nvGrpSpPr>
        <p:grpSpPr>
          <a:xfrm>
            <a:off x="532635" y="2667000"/>
            <a:ext cx="4742723" cy="3690379"/>
            <a:chOff x="532635" y="2808428"/>
            <a:chExt cx="4742723" cy="3690379"/>
          </a:xfrm>
        </p:grpSpPr>
        <p:sp>
          <p:nvSpPr>
            <p:cNvPr id="30" name="TextBox 29">
              <a:extLst>
                <a:ext uri="{FF2B5EF4-FFF2-40B4-BE49-F238E27FC236}">
                  <a16:creationId xmlns:a16="http://schemas.microsoft.com/office/drawing/2014/main" id="{24B5D56B-AB5D-7118-EDD3-0D0291CD3830}"/>
                </a:ext>
              </a:extLst>
            </p:cNvPr>
            <p:cNvSpPr txBox="1"/>
            <p:nvPr/>
          </p:nvSpPr>
          <p:spPr>
            <a:xfrm>
              <a:off x="532635" y="2808428"/>
              <a:ext cx="4725616" cy="2431435"/>
            </a:xfrm>
            <a:prstGeom prst="rect">
              <a:avLst/>
            </a:prstGeom>
            <a:noFill/>
          </p:spPr>
          <p:txBody>
            <a:bodyPr wrap="square">
              <a:spAutoFit/>
            </a:bodyPr>
            <a:lstStyle/>
            <a:p>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SAMPLE BY</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Ключ семплирования.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Секция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SAMPLE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позволяет выполнять запросы приближённо, сокращая объём считываемых с диска данных. Например, чтобы посчитать статистику по всем визитам, можно обработать 1/10 всех визитов и результат домножить на 10.</a:t>
              </a: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633912B4-A100-97B0-48C7-2477CC9CD966}"/>
                </a:ext>
              </a:extLst>
            </p:cNvPr>
            <p:cNvSpPr txBox="1"/>
            <p:nvPr/>
          </p:nvSpPr>
          <p:spPr>
            <a:xfrm>
              <a:off x="549741" y="4190483"/>
              <a:ext cx="4725617" cy="2308324"/>
            </a:xfrm>
            <a:prstGeom prst="rect">
              <a:avLst/>
            </a:prstGeom>
            <a:noFill/>
          </p:spPr>
          <p:txBody>
            <a:bodyPr wrap="square">
              <a:spAutoFit/>
            </a:bodyPr>
            <a:lstStyle/>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Сэмплирование имеет смысл, когда:</a:t>
              </a:r>
            </a:p>
            <a:p>
              <a:pPr marL="171450" indent="-171450" algn="just">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Точность результата не важна, например, для оценочных расчетов.</a:t>
              </a:r>
            </a:p>
            <a:p>
              <a:pPr marL="171450" indent="-171450" algn="just">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Возможности аппаратной части не позволяют соответствовать строгим критериям. Например, время ответа должно быть &lt;100 мс. При этом точность расчета имеет более низкий приоритет.</a:t>
              </a:r>
            </a:p>
            <a:p>
              <a:pPr marL="171450" indent="-171450" algn="just">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Точность результата участвует в бизнес-модели какого-либо сервиса. Например, пользователи с бесплатной подпиской на сервис могут получать отчеты с меньшей точностью, чем другие  пользователи с премиум подпиской.</a:t>
              </a: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Выражение SAMPLE в запросе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SELECT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можно задать следующими способами: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SAMPLE k, SAMPLE n, SAMPLE k OFFSET m</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p:txBody>
        </p:sp>
      </p:grpSp>
      <p:sp>
        <p:nvSpPr>
          <p:cNvPr id="32" name="Прямоугольник 31">
            <a:extLst>
              <a:ext uri="{FF2B5EF4-FFF2-40B4-BE49-F238E27FC236}">
                <a16:creationId xmlns:a16="http://schemas.microsoft.com/office/drawing/2014/main" id="{87A7C8B3-922D-46D6-E4D4-C99F7EE673A3}"/>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5" name="TextBox 34">
            <a:extLst>
              <a:ext uri="{FF2B5EF4-FFF2-40B4-BE49-F238E27FC236}">
                <a16:creationId xmlns:a16="http://schemas.microsoft.com/office/drawing/2014/main" id="{A012169B-786D-685E-A6FC-2E80F2190EA3}"/>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object 21">
            <a:extLst>
              <a:ext uri="{FF2B5EF4-FFF2-40B4-BE49-F238E27FC236}">
                <a16:creationId xmlns:a16="http://schemas.microsoft.com/office/drawing/2014/main" id="{102E4429-A8A4-6EB4-2595-EECD69EA3F24}"/>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F1458AE4-6B6A-DA96-2BEC-91BF458C2A19}"/>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15</a:t>
            </a:r>
            <a:endParaRPr sz="2400" dirty="0">
              <a:latin typeface="Arial"/>
              <a:cs typeface="Arial"/>
            </a:endParaRPr>
          </a:p>
        </p:txBody>
      </p:sp>
    </p:spTree>
    <p:extLst>
      <p:ext uri="{BB962C8B-B14F-4D97-AF65-F5344CB8AC3E}">
        <p14:creationId xmlns:p14="http://schemas.microsoft.com/office/powerpoint/2010/main" val="505845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grpSp>
        <p:nvGrpSpPr>
          <p:cNvPr id="29" name="Группа 28">
            <a:extLst>
              <a:ext uri="{FF2B5EF4-FFF2-40B4-BE49-F238E27FC236}">
                <a16:creationId xmlns:a16="http://schemas.microsoft.com/office/drawing/2014/main" id="{84258AD5-9E88-4A8E-1BA8-8C80A4990134}"/>
              </a:ext>
            </a:extLst>
          </p:cNvPr>
          <p:cNvGrpSpPr/>
          <p:nvPr/>
        </p:nvGrpSpPr>
        <p:grpSpPr>
          <a:xfrm>
            <a:off x="532635" y="2667000"/>
            <a:ext cx="4742723" cy="3875045"/>
            <a:chOff x="532635" y="2808428"/>
            <a:chExt cx="4742723" cy="3875045"/>
          </a:xfrm>
        </p:grpSpPr>
        <p:sp>
          <p:nvSpPr>
            <p:cNvPr id="30" name="TextBox 29">
              <a:extLst>
                <a:ext uri="{FF2B5EF4-FFF2-40B4-BE49-F238E27FC236}">
                  <a16:creationId xmlns:a16="http://schemas.microsoft.com/office/drawing/2014/main" id="{24B5D56B-AB5D-7118-EDD3-0D0291CD3830}"/>
                </a:ext>
              </a:extLst>
            </p:cNvPr>
            <p:cNvSpPr txBox="1"/>
            <p:nvPr/>
          </p:nvSpPr>
          <p:spPr>
            <a:xfrm>
              <a:off x="532635" y="2808428"/>
              <a:ext cx="4725616" cy="2431435"/>
            </a:xfrm>
            <a:prstGeom prst="rect">
              <a:avLst/>
            </a:prstGeom>
            <a:noFill/>
          </p:spPr>
          <p:txBody>
            <a:bodyPr wrap="square">
              <a:spAutoFit/>
            </a:bodyPr>
            <a:lstStyle/>
            <a:p>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SAMPLE BY</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Ключ семплирования.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Секция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SAMPLE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позволяет выполнять запросы приближённо, сокращая объём считываемых с диска данных. Например, чтобы посчитать статистику по всем визитам, можно обработать 1/10 всех визитов и результат домножить на 10.</a:t>
              </a: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633912B4-A100-97B0-48C7-2477CC9CD966}"/>
                </a:ext>
              </a:extLst>
            </p:cNvPr>
            <p:cNvSpPr txBox="1"/>
            <p:nvPr/>
          </p:nvSpPr>
          <p:spPr>
            <a:xfrm>
              <a:off x="549741" y="4190483"/>
              <a:ext cx="4725617" cy="2492990"/>
            </a:xfrm>
            <a:prstGeom prst="rect">
              <a:avLst/>
            </a:prstGeom>
            <a:noFill/>
          </p:spPr>
          <p:txBody>
            <a:bodyPr wrap="square">
              <a:spAutoFit/>
            </a:bodyPr>
            <a:lstStyle/>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 </a:t>
              </a: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Выражение SAMPLE в запросе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SELECT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можно задать следующими способами: </a:t>
              </a: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SAMPLE k</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SAMPLE n, SAMPLE k OFFSET m</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Если задано SAMPLE k, запрос будет выполнен для </a:t>
              </a: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k</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доли данных.</a:t>
              </a:r>
            </a:p>
          </p:txBody>
        </p:sp>
      </p:grpSp>
      <p:sp>
        <p:nvSpPr>
          <p:cNvPr id="32" name="Прямоугольник 31">
            <a:extLst>
              <a:ext uri="{FF2B5EF4-FFF2-40B4-BE49-F238E27FC236}">
                <a16:creationId xmlns:a16="http://schemas.microsoft.com/office/drawing/2014/main" id="{87A7C8B3-922D-46D6-E4D4-C99F7EE673A3}"/>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5" name="TextBox 34">
            <a:extLst>
              <a:ext uri="{FF2B5EF4-FFF2-40B4-BE49-F238E27FC236}">
                <a16:creationId xmlns:a16="http://schemas.microsoft.com/office/drawing/2014/main" id="{A012169B-786D-685E-A6FC-2E80F2190EA3}"/>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Рисунок 21">
            <a:extLst>
              <a:ext uri="{FF2B5EF4-FFF2-40B4-BE49-F238E27FC236}">
                <a16:creationId xmlns:a16="http://schemas.microsoft.com/office/drawing/2014/main" id="{A7020EFC-84F8-9009-B4B1-A870C16C5E35}"/>
              </a:ext>
            </a:extLst>
          </p:cNvPr>
          <p:cNvPicPr>
            <a:picLocks noChangeAspect="1"/>
          </p:cNvPicPr>
          <p:nvPr/>
        </p:nvPicPr>
        <p:blipFill>
          <a:blip r:embed="rId8"/>
          <a:stretch>
            <a:fillRect/>
          </a:stretch>
        </p:blipFill>
        <p:spPr>
          <a:xfrm>
            <a:off x="603524" y="4191000"/>
            <a:ext cx="2803059" cy="1475295"/>
          </a:xfrm>
          <a:prstGeom prst="rect">
            <a:avLst/>
          </a:prstGeom>
        </p:spPr>
      </p:pic>
      <p:sp>
        <p:nvSpPr>
          <p:cNvPr id="20" name="object 21">
            <a:extLst>
              <a:ext uri="{FF2B5EF4-FFF2-40B4-BE49-F238E27FC236}">
                <a16:creationId xmlns:a16="http://schemas.microsoft.com/office/drawing/2014/main" id="{A8B3414A-4597-8664-644E-3483F53FB621}"/>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E43C9F6F-FA7E-5075-BAA2-3F7015DB0903}"/>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15</a:t>
            </a:r>
            <a:endParaRPr sz="2400" dirty="0">
              <a:latin typeface="Arial"/>
              <a:cs typeface="Arial"/>
            </a:endParaRPr>
          </a:p>
        </p:txBody>
      </p:sp>
    </p:spTree>
    <p:extLst>
      <p:ext uri="{BB962C8B-B14F-4D97-AF65-F5344CB8AC3E}">
        <p14:creationId xmlns:p14="http://schemas.microsoft.com/office/powerpoint/2010/main" val="3327380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grpSp>
        <p:nvGrpSpPr>
          <p:cNvPr id="29" name="Группа 28">
            <a:extLst>
              <a:ext uri="{FF2B5EF4-FFF2-40B4-BE49-F238E27FC236}">
                <a16:creationId xmlns:a16="http://schemas.microsoft.com/office/drawing/2014/main" id="{84258AD5-9E88-4A8E-1BA8-8C80A4990134}"/>
              </a:ext>
            </a:extLst>
          </p:cNvPr>
          <p:cNvGrpSpPr/>
          <p:nvPr/>
        </p:nvGrpSpPr>
        <p:grpSpPr>
          <a:xfrm>
            <a:off x="532635" y="2667000"/>
            <a:ext cx="4742723" cy="3875045"/>
            <a:chOff x="532635" y="2808428"/>
            <a:chExt cx="4742723" cy="3875045"/>
          </a:xfrm>
        </p:grpSpPr>
        <p:sp>
          <p:nvSpPr>
            <p:cNvPr id="30" name="TextBox 29">
              <a:extLst>
                <a:ext uri="{FF2B5EF4-FFF2-40B4-BE49-F238E27FC236}">
                  <a16:creationId xmlns:a16="http://schemas.microsoft.com/office/drawing/2014/main" id="{24B5D56B-AB5D-7118-EDD3-0D0291CD3830}"/>
                </a:ext>
              </a:extLst>
            </p:cNvPr>
            <p:cNvSpPr txBox="1"/>
            <p:nvPr/>
          </p:nvSpPr>
          <p:spPr>
            <a:xfrm>
              <a:off x="532635" y="2808428"/>
              <a:ext cx="4725616" cy="2431435"/>
            </a:xfrm>
            <a:prstGeom prst="rect">
              <a:avLst/>
            </a:prstGeom>
            <a:noFill/>
          </p:spPr>
          <p:txBody>
            <a:bodyPr wrap="square">
              <a:spAutoFit/>
            </a:bodyPr>
            <a:lstStyle/>
            <a:p>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SAMPLE BY</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Ключ семплирования.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Секция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SAMPLE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позволяет выполнять запросы приближённо, сокращая объём считываемых с диска данных. Например, чтобы посчитать статистику по всем визитам, можно обработать 1/10 всех визитов и результат домножить на 10.</a:t>
              </a: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633912B4-A100-97B0-48C7-2477CC9CD966}"/>
                </a:ext>
              </a:extLst>
            </p:cNvPr>
            <p:cNvSpPr txBox="1"/>
            <p:nvPr/>
          </p:nvSpPr>
          <p:spPr>
            <a:xfrm>
              <a:off x="549741" y="4190483"/>
              <a:ext cx="4725617" cy="2492990"/>
            </a:xfrm>
            <a:prstGeom prst="rect">
              <a:avLst/>
            </a:prstGeom>
            <a:noFill/>
          </p:spPr>
          <p:txBody>
            <a:bodyPr wrap="square">
              <a:spAutoFit/>
            </a:bodyPr>
            <a:lstStyle/>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 </a:t>
              </a: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Выражение SAMPLE в запросе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SELECT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можно задать следующими способами: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SAMPLE k, </a:t>
              </a: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SAMPLE n</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SAMPLE k OFFSET m</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Запрос с SAMPLE n будет выполнен для выборки из не менее </a:t>
              </a: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n</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строк.</a:t>
              </a:r>
            </a:p>
          </p:txBody>
        </p:sp>
      </p:grpSp>
      <p:sp>
        <p:nvSpPr>
          <p:cNvPr id="32" name="Прямоугольник 31">
            <a:extLst>
              <a:ext uri="{FF2B5EF4-FFF2-40B4-BE49-F238E27FC236}">
                <a16:creationId xmlns:a16="http://schemas.microsoft.com/office/drawing/2014/main" id="{87A7C8B3-922D-46D6-E4D4-C99F7EE673A3}"/>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5" name="TextBox 34">
            <a:extLst>
              <a:ext uri="{FF2B5EF4-FFF2-40B4-BE49-F238E27FC236}">
                <a16:creationId xmlns:a16="http://schemas.microsoft.com/office/drawing/2014/main" id="{A012169B-786D-685E-A6FC-2E80F2190EA3}"/>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Рисунок 22">
            <a:extLst>
              <a:ext uri="{FF2B5EF4-FFF2-40B4-BE49-F238E27FC236}">
                <a16:creationId xmlns:a16="http://schemas.microsoft.com/office/drawing/2014/main" id="{C5A81A39-8CAE-00E4-939A-BADDE46AE0AE}"/>
              </a:ext>
            </a:extLst>
          </p:cNvPr>
          <p:cNvPicPr>
            <a:picLocks noChangeAspect="1"/>
          </p:cNvPicPr>
          <p:nvPr/>
        </p:nvPicPr>
        <p:blipFill>
          <a:blip r:embed="rId8"/>
          <a:stretch>
            <a:fillRect/>
          </a:stretch>
        </p:blipFill>
        <p:spPr>
          <a:xfrm>
            <a:off x="613049" y="4419600"/>
            <a:ext cx="3131480" cy="982581"/>
          </a:xfrm>
          <a:prstGeom prst="rect">
            <a:avLst/>
          </a:prstGeom>
        </p:spPr>
      </p:pic>
      <p:sp>
        <p:nvSpPr>
          <p:cNvPr id="20" name="object 21">
            <a:extLst>
              <a:ext uri="{FF2B5EF4-FFF2-40B4-BE49-F238E27FC236}">
                <a16:creationId xmlns:a16="http://schemas.microsoft.com/office/drawing/2014/main" id="{20A962D0-8C18-4DC2-0CC5-00BB4C7498D9}"/>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13C96FF1-3F30-B01F-CDF6-740330682AB3}"/>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15</a:t>
            </a:r>
            <a:endParaRPr sz="2400" dirty="0">
              <a:latin typeface="Arial"/>
              <a:cs typeface="Arial"/>
            </a:endParaRPr>
          </a:p>
        </p:txBody>
      </p:sp>
    </p:spTree>
    <p:extLst>
      <p:ext uri="{BB962C8B-B14F-4D97-AF65-F5344CB8AC3E}">
        <p14:creationId xmlns:p14="http://schemas.microsoft.com/office/powerpoint/2010/main" val="61402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grpSp>
        <p:nvGrpSpPr>
          <p:cNvPr id="29" name="Группа 28">
            <a:extLst>
              <a:ext uri="{FF2B5EF4-FFF2-40B4-BE49-F238E27FC236}">
                <a16:creationId xmlns:a16="http://schemas.microsoft.com/office/drawing/2014/main" id="{84258AD5-9E88-4A8E-1BA8-8C80A4990134}"/>
              </a:ext>
            </a:extLst>
          </p:cNvPr>
          <p:cNvGrpSpPr/>
          <p:nvPr/>
        </p:nvGrpSpPr>
        <p:grpSpPr>
          <a:xfrm>
            <a:off x="532635" y="2667000"/>
            <a:ext cx="4742723" cy="3875045"/>
            <a:chOff x="532635" y="2808428"/>
            <a:chExt cx="4742723" cy="3875045"/>
          </a:xfrm>
        </p:grpSpPr>
        <p:sp>
          <p:nvSpPr>
            <p:cNvPr id="30" name="TextBox 29">
              <a:extLst>
                <a:ext uri="{FF2B5EF4-FFF2-40B4-BE49-F238E27FC236}">
                  <a16:creationId xmlns:a16="http://schemas.microsoft.com/office/drawing/2014/main" id="{24B5D56B-AB5D-7118-EDD3-0D0291CD3830}"/>
                </a:ext>
              </a:extLst>
            </p:cNvPr>
            <p:cNvSpPr txBox="1"/>
            <p:nvPr/>
          </p:nvSpPr>
          <p:spPr>
            <a:xfrm>
              <a:off x="532635" y="2808428"/>
              <a:ext cx="4725616" cy="2431435"/>
            </a:xfrm>
            <a:prstGeom prst="rect">
              <a:avLst/>
            </a:prstGeom>
            <a:noFill/>
          </p:spPr>
          <p:txBody>
            <a:bodyPr wrap="square">
              <a:spAutoFit/>
            </a:bodyPr>
            <a:lstStyle/>
            <a:p>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SAMPLE BY</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Ключ семплирования.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Секция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SAMPLE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позволяет выполнять запросы приближённо, сокращая объём считываемых с диска данных. Например, чтобы посчитать статистику по всем визитам, можно обработать 1/10 всех визитов и результат домножить на 10.</a:t>
              </a: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633912B4-A100-97B0-48C7-2477CC9CD966}"/>
                </a:ext>
              </a:extLst>
            </p:cNvPr>
            <p:cNvSpPr txBox="1"/>
            <p:nvPr/>
          </p:nvSpPr>
          <p:spPr>
            <a:xfrm>
              <a:off x="549741" y="4190483"/>
              <a:ext cx="4725617" cy="2492990"/>
            </a:xfrm>
            <a:prstGeom prst="rect">
              <a:avLst/>
            </a:prstGeom>
            <a:noFill/>
          </p:spPr>
          <p:txBody>
            <a:bodyPr wrap="square">
              <a:spAutoFit/>
            </a:bodyPr>
            <a:lstStyle/>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 </a:t>
              </a: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Выражение SAMPLE в запросе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SELECT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можно задать следующими способами: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SAMPLE k, SAMPLE n, </a:t>
              </a: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SAMPLE k OFFSET m</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Выборка формируется из </a:t>
              </a: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k</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доли данных со смещением на долю </a:t>
              </a: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m</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p:txBody>
        </p:sp>
      </p:grpSp>
      <p:sp>
        <p:nvSpPr>
          <p:cNvPr id="32" name="Прямоугольник 31">
            <a:extLst>
              <a:ext uri="{FF2B5EF4-FFF2-40B4-BE49-F238E27FC236}">
                <a16:creationId xmlns:a16="http://schemas.microsoft.com/office/drawing/2014/main" id="{87A7C8B3-922D-46D6-E4D4-C99F7EE673A3}"/>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5" name="TextBox 34">
            <a:extLst>
              <a:ext uri="{FF2B5EF4-FFF2-40B4-BE49-F238E27FC236}">
                <a16:creationId xmlns:a16="http://schemas.microsoft.com/office/drawing/2014/main" id="{A012169B-786D-685E-A6FC-2E80F2190EA3}"/>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36" name="Рисунок 35">
            <a:extLst>
              <a:ext uri="{FF2B5EF4-FFF2-40B4-BE49-F238E27FC236}">
                <a16:creationId xmlns:a16="http://schemas.microsoft.com/office/drawing/2014/main" id="{B2C4C061-3540-A1D8-3D3A-E7DA08DE98E5}"/>
              </a:ext>
            </a:extLst>
          </p:cNvPr>
          <p:cNvPicPr>
            <a:picLocks noChangeAspect="1"/>
          </p:cNvPicPr>
          <p:nvPr/>
        </p:nvPicPr>
        <p:blipFill>
          <a:blip r:embed="rId8"/>
          <a:stretch>
            <a:fillRect/>
          </a:stretch>
        </p:blipFill>
        <p:spPr>
          <a:xfrm>
            <a:off x="613049" y="4463412"/>
            <a:ext cx="2339009" cy="852852"/>
          </a:xfrm>
          <a:prstGeom prst="rect">
            <a:avLst/>
          </a:prstGeom>
        </p:spPr>
      </p:pic>
      <p:sp>
        <p:nvSpPr>
          <p:cNvPr id="20" name="object 21">
            <a:extLst>
              <a:ext uri="{FF2B5EF4-FFF2-40B4-BE49-F238E27FC236}">
                <a16:creationId xmlns:a16="http://schemas.microsoft.com/office/drawing/2014/main" id="{B088EA51-CAF9-9694-E5DC-71BC942CA7D0}"/>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FB021422-F2E1-A12D-9AB7-DB5E18E2268C}"/>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15</a:t>
            </a:r>
            <a:endParaRPr sz="2400" dirty="0">
              <a:latin typeface="Arial"/>
              <a:cs typeface="Arial"/>
            </a:endParaRPr>
          </a:p>
        </p:txBody>
      </p:sp>
    </p:spTree>
    <p:extLst>
      <p:ext uri="{BB962C8B-B14F-4D97-AF65-F5344CB8AC3E}">
        <p14:creationId xmlns:p14="http://schemas.microsoft.com/office/powerpoint/2010/main" val="141850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5B9C6D00-4977-8BC1-1344-C5322D76454A}"/>
              </a:ext>
            </a:extLst>
          </p:cNvPr>
          <p:cNvPicPr>
            <a:picLocks noChangeAspect="1"/>
          </p:cNvPicPr>
          <p:nvPr/>
        </p:nvPicPr>
        <p:blipFill>
          <a:blip r:embed="rId7"/>
          <a:stretch>
            <a:fillRect/>
          </a:stretch>
        </p:blipFill>
        <p:spPr>
          <a:xfrm>
            <a:off x="5782846" y="3254690"/>
            <a:ext cx="5744734" cy="2498726"/>
          </a:xfrm>
          <a:prstGeom prst="rect">
            <a:avLst/>
          </a:prstGeom>
          <a:ln>
            <a:noFill/>
          </a:ln>
          <a:effectLst>
            <a:outerShdw blurRad="292100" dist="139700" dir="2700000" algn="tl" rotWithShape="0">
              <a:srgbClr val="333333">
                <a:alpha val="65000"/>
              </a:srgbClr>
            </a:outerShdw>
          </a:effectLst>
        </p:spPr>
      </p:pic>
      <p:grpSp>
        <p:nvGrpSpPr>
          <p:cNvPr id="35" name="Группа 34">
            <a:extLst>
              <a:ext uri="{FF2B5EF4-FFF2-40B4-BE49-F238E27FC236}">
                <a16:creationId xmlns:a16="http://schemas.microsoft.com/office/drawing/2014/main" id="{605EED3F-9A7E-1398-4986-3FD7D362C00F}"/>
              </a:ext>
            </a:extLst>
          </p:cNvPr>
          <p:cNvGrpSpPr/>
          <p:nvPr/>
        </p:nvGrpSpPr>
        <p:grpSpPr>
          <a:xfrm>
            <a:off x="504144" y="2819400"/>
            <a:ext cx="5139945" cy="3371878"/>
            <a:chOff x="504144" y="2895600"/>
            <a:chExt cx="5139945" cy="3371878"/>
          </a:xfrm>
        </p:grpSpPr>
        <p:grpSp>
          <p:nvGrpSpPr>
            <p:cNvPr id="37" name="Группа 36">
              <a:extLst>
                <a:ext uri="{FF2B5EF4-FFF2-40B4-BE49-F238E27FC236}">
                  <a16:creationId xmlns:a16="http://schemas.microsoft.com/office/drawing/2014/main" id="{062B9FAF-9294-52D7-9BE4-AB6DE49C3339}"/>
                </a:ext>
              </a:extLst>
            </p:cNvPr>
            <p:cNvGrpSpPr/>
            <p:nvPr/>
          </p:nvGrpSpPr>
          <p:grpSpPr>
            <a:xfrm>
              <a:off x="504144" y="2895600"/>
              <a:ext cx="5139945" cy="1538883"/>
              <a:chOff x="6442455" y="2610282"/>
              <a:chExt cx="5139945" cy="1538883"/>
            </a:xfrm>
          </p:grpSpPr>
          <p:sp>
            <p:nvSpPr>
              <p:cNvPr id="30" name="TextBox 29">
                <a:extLst>
                  <a:ext uri="{FF2B5EF4-FFF2-40B4-BE49-F238E27FC236}">
                    <a16:creationId xmlns:a16="http://schemas.microsoft.com/office/drawing/2014/main" id="{24B5D56B-AB5D-7118-EDD3-0D0291CD3830}"/>
                  </a:ext>
                </a:extLst>
              </p:cNvPr>
              <p:cNvSpPr txBox="1"/>
              <p:nvPr/>
            </p:nvSpPr>
            <p:spPr>
              <a:xfrm>
                <a:off x="6442455" y="2610282"/>
                <a:ext cx="5014218" cy="1538883"/>
              </a:xfrm>
              <a:prstGeom prst="rect">
                <a:avLst/>
              </a:prstGeom>
              <a:noFill/>
            </p:spPr>
            <p:txBody>
              <a:bodyPr wrap="square">
                <a:spAutoFit/>
              </a:bodyPr>
              <a:lstStyle/>
              <a:p>
                <a:r>
                  <a:rPr lang="en-US" sz="1200" b="1" dirty="0">
                    <a:solidFill>
                      <a:srgbClr val="7F0000"/>
                    </a:solidFill>
                    <a:latin typeface="Roboto Condensed" panose="02000000000000000000" pitchFamily="2" charset="0"/>
                    <a:ea typeface="Roboto Condensed" panose="02000000000000000000" pitchFamily="2" charset="0"/>
                    <a:cs typeface="Roboto Condensed" panose="02000000000000000000" pitchFamily="2" charset="0"/>
                  </a:rPr>
                  <a:t>TTL</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expr</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Для таблицы. </a:t>
                </a:r>
                <a:r>
                  <a:rPr lang="ru-RU" sz="12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Список правил, определяющих длительности хранения строк, а также задающих правила перемещения частей на определённые тома или диски.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Выражение должно возвращать столбец Date или DateTime. Пример: TTL date + INTERVAL 1 DAY.</a:t>
                </a:r>
              </a:p>
              <a:p>
                <a:pPr algn="just"/>
                <a:endParaRPr lang="ru-RU" sz="12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2" name="TextBox 31">
                <a:extLst>
                  <a:ext uri="{FF2B5EF4-FFF2-40B4-BE49-F238E27FC236}">
                    <a16:creationId xmlns:a16="http://schemas.microsoft.com/office/drawing/2014/main" id="{B59670C0-3904-96FD-C038-427B0CFC74C3}"/>
                  </a:ext>
                </a:extLst>
              </p:cNvPr>
              <p:cNvSpPr txBox="1"/>
              <p:nvPr/>
            </p:nvSpPr>
            <p:spPr>
              <a:xfrm>
                <a:off x="6442455" y="3541476"/>
                <a:ext cx="5139945" cy="276999"/>
              </a:xfrm>
              <a:prstGeom prst="rect">
                <a:avLst/>
              </a:prstGeom>
              <a:noFill/>
            </p:spPr>
            <p:txBody>
              <a:bodyPr wrap="square">
                <a:spAutoFit/>
              </a:bodyPr>
              <a:lstStyle/>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8" name="TextBox 27">
              <a:extLst>
                <a:ext uri="{FF2B5EF4-FFF2-40B4-BE49-F238E27FC236}">
                  <a16:creationId xmlns:a16="http://schemas.microsoft.com/office/drawing/2014/main" id="{A9528D31-4671-A0F5-28F9-646AF88C0834}"/>
                </a:ext>
              </a:extLst>
            </p:cNvPr>
            <p:cNvSpPr txBox="1"/>
            <p:nvPr/>
          </p:nvSpPr>
          <p:spPr>
            <a:xfrm>
              <a:off x="513974" y="3826794"/>
              <a:ext cx="4896226" cy="1569660"/>
            </a:xfrm>
            <a:prstGeom prst="rect">
              <a:avLst/>
            </a:prstGeom>
            <a:noFill/>
          </p:spPr>
          <p:txBody>
            <a:bodyPr wrap="square">
              <a:spAutoFit/>
            </a:bodyPr>
            <a:lstStyle/>
            <a:p>
              <a:pPr algn="just"/>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Тип правила DELETE | TO DISK '</a:t>
              </a:r>
              <a:r>
                <a:rPr lang="ru-RU" sz="1200" dirty="0" err="1">
                  <a:latin typeface="Roboto Condensed" panose="02000000000000000000" pitchFamily="2" charset="0"/>
                  <a:ea typeface="Roboto Condensed" panose="02000000000000000000" pitchFamily="2" charset="0"/>
                  <a:cs typeface="Roboto Condensed" panose="02000000000000000000" pitchFamily="2" charset="0"/>
                </a:rPr>
                <a:t>xxx</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 TO VOLUME '</a:t>
              </a:r>
              <a:r>
                <a:rPr lang="ru-RU" sz="1200" dirty="0" err="1">
                  <a:latin typeface="Roboto Condensed" panose="02000000000000000000" pitchFamily="2" charset="0"/>
                  <a:ea typeface="Roboto Condensed" panose="02000000000000000000" pitchFamily="2" charset="0"/>
                  <a:cs typeface="Roboto Condensed" panose="02000000000000000000" pitchFamily="2" charset="0"/>
                </a:rPr>
                <a:t>xxx</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 GROUP BY указывает действие, которое будет выполнено с частью: удаление строк (прореживание), перемещение (при выполнении условия для всех строк части) на определённый диск (TO DISK '</a:t>
              </a:r>
              <a:r>
                <a:rPr lang="ru-RU" sz="1200" dirty="0" err="1">
                  <a:latin typeface="Roboto Condensed" panose="02000000000000000000" pitchFamily="2" charset="0"/>
                  <a:ea typeface="Roboto Condensed" panose="02000000000000000000" pitchFamily="2" charset="0"/>
                  <a:cs typeface="Roboto Condensed" panose="02000000000000000000" pitchFamily="2" charset="0"/>
                </a:rPr>
                <a:t>xxx</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или том (TO VOLUME '</a:t>
              </a:r>
              <a:r>
                <a:rPr lang="ru-RU" sz="1200" dirty="0" err="1">
                  <a:latin typeface="Roboto Condensed" panose="02000000000000000000" pitchFamily="2" charset="0"/>
                  <a:ea typeface="Roboto Condensed" panose="02000000000000000000" pitchFamily="2" charset="0"/>
                  <a:cs typeface="Roboto Condensed" panose="02000000000000000000" pitchFamily="2" charset="0"/>
                </a:rPr>
                <a:t>xxx</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или агрегирование данных в устаревших строках. В секции WHERE можно задать условие удаления или агрегирования устаревших строк (для перемещения и сжатия условие WHERE не применимо).</a:t>
              </a:r>
            </a:p>
          </p:txBody>
        </p:sp>
        <p:pic>
          <p:nvPicPr>
            <p:cNvPr id="34" name="Рисунок 33">
              <a:extLst>
                <a:ext uri="{FF2B5EF4-FFF2-40B4-BE49-F238E27FC236}">
                  <a16:creationId xmlns:a16="http://schemas.microsoft.com/office/drawing/2014/main" id="{AFDA5387-5866-DD9C-4D91-2123EDA89AC7}"/>
                </a:ext>
              </a:extLst>
            </p:cNvPr>
            <p:cNvPicPr>
              <a:picLocks noChangeAspect="1"/>
            </p:cNvPicPr>
            <p:nvPr/>
          </p:nvPicPr>
          <p:blipFill>
            <a:blip r:embed="rId8"/>
            <a:stretch>
              <a:fillRect/>
            </a:stretch>
          </p:blipFill>
          <p:spPr>
            <a:xfrm>
              <a:off x="581151" y="5619722"/>
              <a:ext cx="4160881" cy="647756"/>
            </a:xfrm>
            <a:prstGeom prst="rect">
              <a:avLst/>
            </a:prstGeom>
          </p:spPr>
        </p:pic>
      </p:grpSp>
      <p:sp>
        <p:nvSpPr>
          <p:cNvPr id="38" name="Прямоугольник 37">
            <a:extLst>
              <a:ext uri="{FF2B5EF4-FFF2-40B4-BE49-F238E27FC236}">
                <a16:creationId xmlns:a16="http://schemas.microsoft.com/office/drawing/2014/main" id="{08CC0CD2-6CD6-A7A7-F485-00E6CF5AC362}"/>
              </a:ext>
            </a:extLst>
          </p:cNvPr>
          <p:cNvSpPr/>
          <p:nvPr/>
        </p:nvSpPr>
        <p:spPr>
          <a:xfrm>
            <a:off x="513974" y="1143000"/>
            <a:ext cx="10500097" cy="815608"/>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chemeClr val="tx1"/>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i="0" dirty="0">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41" name="TextBox 40">
            <a:extLst>
              <a:ext uri="{FF2B5EF4-FFF2-40B4-BE49-F238E27FC236}">
                <a16:creationId xmlns:a16="http://schemas.microsoft.com/office/drawing/2014/main" id="{27013326-7E0C-6B53-C236-09BFAB5AFB83}"/>
              </a:ext>
            </a:extLst>
          </p:cNvPr>
          <p:cNvSpPr txBox="1"/>
          <p:nvPr/>
        </p:nvSpPr>
        <p:spPr>
          <a:xfrm>
            <a:off x="401637" y="1919557"/>
            <a:ext cx="10797981" cy="553998"/>
          </a:xfrm>
          <a:prstGeom prst="rect">
            <a:avLst/>
          </a:prstGeom>
          <a:noFill/>
        </p:spPr>
        <p:txBody>
          <a:bodyPr wrap="square">
            <a:spAutoFit/>
          </a:bodyPr>
          <a:lstStyle/>
          <a:p>
            <a:pPr lvl="1" algn="just" fontAlgn="base">
              <a:spcBef>
                <a:spcPts val="600"/>
              </a:spcBef>
              <a:buClr>
                <a:srgbClr val="2964FF"/>
              </a:buClr>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MergeTree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К</a:t>
            </a:r>
            <a:r>
              <a:rPr lang="ru-RU" sz="14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ru-RU" sz="160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object 21">
            <a:extLst>
              <a:ext uri="{FF2B5EF4-FFF2-40B4-BE49-F238E27FC236}">
                <a16:creationId xmlns:a16="http://schemas.microsoft.com/office/drawing/2014/main" id="{ADCC3026-CA13-4497-3510-998173E3E6C9}"/>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6F2F0E1F-20A7-E9A9-73A2-08BC02282319}"/>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16</a:t>
            </a:r>
            <a:endParaRPr sz="2400" dirty="0">
              <a:latin typeface="Arial"/>
              <a:cs typeface="Arial"/>
            </a:endParaRPr>
          </a:p>
        </p:txBody>
      </p:sp>
    </p:spTree>
    <p:extLst>
      <p:ext uri="{BB962C8B-B14F-4D97-AF65-F5344CB8AC3E}">
        <p14:creationId xmlns:p14="http://schemas.microsoft.com/office/powerpoint/2010/main" val="426185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3" y="1143000"/>
            <a:ext cx="11086841" cy="1138773"/>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rgbClr val="160B4D"/>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 движки)</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a:p>
            <a:pPr marL="342900" indent="-342900" algn="just" fontAlgn="base">
              <a:spcBef>
                <a:spcPts val="600"/>
              </a:spcBef>
              <a:buClr>
                <a:srgbClr val="160B4D"/>
              </a:buClr>
              <a:buFont typeface="+mj-lt"/>
              <a:buAutoNum type="arabicPeriod"/>
            </a:pP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a:extLst>
              <a:ext uri="{FF2B5EF4-FFF2-40B4-BE49-F238E27FC236}">
                <a16:creationId xmlns:a16="http://schemas.microsoft.com/office/drawing/2014/main" id="{5580E919-8AC5-C9A2-5117-561737E78F70}"/>
              </a:ext>
            </a:extLst>
          </p:cNvPr>
          <p:cNvSpPr txBox="1"/>
          <p:nvPr/>
        </p:nvSpPr>
        <p:spPr>
          <a:xfrm>
            <a:off x="513973" y="2269629"/>
            <a:ext cx="2991227" cy="1692771"/>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b="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Используется, когда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ru-RU" sz="1600" dirty="0"/>
          </a:p>
        </p:txBody>
      </p:sp>
      <p:sp>
        <p:nvSpPr>
          <p:cNvPr id="26" name="TextBox 25">
            <a:extLst>
              <a:ext uri="{FF2B5EF4-FFF2-40B4-BE49-F238E27FC236}">
                <a16:creationId xmlns:a16="http://schemas.microsoft.com/office/drawing/2014/main" id="{1A04F10F-4187-1216-582D-A9BA5466F199}"/>
              </a:ext>
            </a:extLst>
          </p:cNvPr>
          <p:cNvSpPr txBox="1"/>
          <p:nvPr/>
        </p:nvSpPr>
        <p:spPr>
          <a:xfrm>
            <a:off x="3962400" y="2252054"/>
            <a:ext cx="3429000" cy="1508105"/>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ReplacingMergeTree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Отличается от MergeTree тем, что выполняет удаление дублирующихся записей с одинаковым значением ключа сортировки (секция ORDER BY). Дедупликация данных производится лишь во время слияний.</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ru-RU" sz="1600" dirty="0"/>
          </a:p>
        </p:txBody>
      </p:sp>
      <p:sp>
        <p:nvSpPr>
          <p:cNvPr id="28" name="TextBox 27">
            <a:extLst>
              <a:ext uri="{FF2B5EF4-FFF2-40B4-BE49-F238E27FC236}">
                <a16:creationId xmlns:a16="http://schemas.microsoft.com/office/drawing/2014/main" id="{5EBD5280-AAFD-77B9-E6B3-2B0D85F5DFE7}"/>
              </a:ext>
            </a:extLst>
          </p:cNvPr>
          <p:cNvSpPr txBox="1"/>
          <p:nvPr/>
        </p:nvSpPr>
        <p:spPr>
          <a:xfrm>
            <a:off x="7696200" y="2221153"/>
            <a:ext cx="3429000" cy="1077218"/>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SummingMergeTree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При слиянии кусков данных ClickHouse все строки с одинаковым ключом сортировки заменяет на одну, которая хранит только суммы значений из столбцов с цифровым типом данных.</a:t>
            </a:r>
            <a:endParaRPr lang="ru-RU" sz="1600" dirty="0"/>
          </a:p>
        </p:txBody>
      </p:sp>
      <p:sp>
        <p:nvSpPr>
          <p:cNvPr id="29" name="TextBox 28">
            <a:extLst>
              <a:ext uri="{FF2B5EF4-FFF2-40B4-BE49-F238E27FC236}">
                <a16:creationId xmlns:a16="http://schemas.microsoft.com/office/drawing/2014/main" id="{A4D8BAF8-1431-5206-3AD0-83B90990312F}"/>
              </a:ext>
            </a:extLst>
          </p:cNvPr>
          <p:cNvSpPr txBox="1"/>
          <p:nvPr/>
        </p:nvSpPr>
        <p:spPr>
          <a:xfrm>
            <a:off x="7696200" y="3961272"/>
            <a:ext cx="3429000" cy="1077218"/>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AggregatingMergeTree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Все строки с одинаковым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ORDER BY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ключом сортировки ClickHouse заменяет на одну (в пределах одного куска данных), которая хранит объединение состояний агрегатных функций.</a:t>
            </a:r>
            <a:endParaRPr lang="ru-RU" sz="1600" dirty="0"/>
          </a:p>
        </p:txBody>
      </p:sp>
      <p:sp>
        <p:nvSpPr>
          <p:cNvPr id="30" name="TextBox 29">
            <a:extLst>
              <a:ext uri="{FF2B5EF4-FFF2-40B4-BE49-F238E27FC236}">
                <a16:creationId xmlns:a16="http://schemas.microsoft.com/office/drawing/2014/main" id="{E7B33073-0575-E9D7-8DBC-AC25BB0E2FB3}"/>
              </a:ext>
            </a:extLst>
          </p:cNvPr>
          <p:cNvSpPr txBox="1"/>
          <p:nvPr/>
        </p:nvSpPr>
        <p:spPr>
          <a:xfrm>
            <a:off x="513973" y="3961272"/>
            <a:ext cx="2991227" cy="2000548"/>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CollapsingMergeTree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наследует функциональность от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MergeTree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и добавляет в алгоритм слияния кусков данных дополнительную логику сворачивания или удаления строк. CollapsingMergeTree асинхронно удаляет (сворачивает) пары строк, если все поля в ключе сортировки эквивалентны, но за исключением специального поля Sign, которое может принимать значения 1 и -1.</a:t>
            </a:r>
            <a:endParaRPr lang="ru-RU" sz="1600" dirty="0"/>
          </a:p>
        </p:txBody>
      </p:sp>
      <p:sp>
        <p:nvSpPr>
          <p:cNvPr id="31" name="TextBox 30">
            <a:extLst>
              <a:ext uri="{FF2B5EF4-FFF2-40B4-BE49-F238E27FC236}">
                <a16:creationId xmlns:a16="http://schemas.microsoft.com/office/drawing/2014/main" id="{3205B7EC-C583-AF6C-CC3F-9D05C013BB63}"/>
              </a:ext>
            </a:extLst>
          </p:cNvPr>
          <p:cNvSpPr txBox="1"/>
          <p:nvPr/>
        </p:nvSpPr>
        <p:spPr>
          <a:xfrm>
            <a:off x="3962400" y="3961272"/>
            <a:ext cx="3429000" cy="2000548"/>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VersionedCollapsingMergeTree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Предназначен для тех же задач, что и CollapsingMergeTree, но с другим алгоритмом свёртывания, который позволяет вставлять данные в любом порядке в несколько потоков. Столбец Version помогает свернуть строки правильно, даже если они вставлены в таблицу в неправильном порядке. CollapsingMergeTree движок требует строго последовательную вставку всех данных.</a:t>
            </a:r>
          </a:p>
        </p:txBody>
      </p:sp>
      <p:sp>
        <p:nvSpPr>
          <p:cNvPr id="2" name="object 21">
            <a:extLst>
              <a:ext uri="{FF2B5EF4-FFF2-40B4-BE49-F238E27FC236}">
                <a16:creationId xmlns:a16="http://schemas.microsoft.com/office/drawing/2014/main" id="{6839979C-0990-C24A-AD12-C2825426B02F}"/>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C402C65D-C920-9BE8-6956-ABCD2B245F8F}"/>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17</a:t>
            </a:r>
            <a:endParaRPr sz="2400" dirty="0">
              <a:latin typeface="Arial"/>
              <a:cs typeface="Arial"/>
            </a:endParaRPr>
          </a:p>
        </p:txBody>
      </p:sp>
    </p:spTree>
    <p:extLst>
      <p:ext uri="{BB962C8B-B14F-4D97-AF65-F5344CB8AC3E}">
        <p14:creationId xmlns:p14="http://schemas.microsoft.com/office/powerpoint/2010/main" val="2004907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sz="2400" b="1" dirty="0">
                <a:solidFill>
                  <a:srgbClr val="FFFFFF"/>
                </a:solidFill>
                <a:latin typeface="Arial"/>
                <a:cs typeface="Arial"/>
              </a:rPr>
              <a:t>2</a:t>
            </a:r>
            <a:endParaRPr sz="240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1.1 Обзор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Clickhouse </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61F30CD9-9B50-42FA-9068-2EEAC3F3D4BA}"/>
              </a:ext>
            </a:extLst>
          </p:cNvPr>
          <p:cNvSpPr/>
          <p:nvPr/>
        </p:nvSpPr>
        <p:spPr>
          <a:xfrm>
            <a:off x="504143" y="1066800"/>
            <a:ext cx="10199632" cy="646331"/>
          </a:xfrm>
          <a:prstGeom prst="rect">
            <a:avLst/>
          </a:prstGeom>
        </p:spPr>
        <p:txBody>
          <a:bodyPr wrap="square">
            <a:spAutoFit/>
          </a:bodyPr>
          <a:lstStyle/>
          <a:p>
            <a:pPr algn="just" fontAlgn="base"/>
            <a:r>
              <a:rPr lang="en-US" sz="2000" b="1"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rPr>
              <a:t>Clickhouse </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это колоночная аналитическая СУБД с открытым кодом, позволяющая выполнять аналитические запросы в режиме реального времени на структурированных больших данных, разрабатываемая компанией Яндекс.</a:t>
            </a:r>
          </a:p>
        </p:txBody>
      </p:sp>
      <p:grpSp>
        <p:nvGrpSpPr>
          <p:cNvPr id="41" name="Группа 40">
            <a:extLst>
              <a:ext uri="{FF2B5EF4-FFF2-40B4-BE49-F238E27FC236}">
                <a16:creationId xmlns:a16="http://schemas.microsoft.com/office/drawing/2014/main" id="{D62A3ED8-8E67-A964-31EF-5FD6405DF18B}"/>
              </a:ext>
            </a:extLst>
          </p:cNvPr>
          <p:cNvGrpSpPr/>
          <p:nvPr/>
        </p:nvGrpSpPr>
        <p:grpSpPr>
          <a:xfrm>
            <a:off x="538556" y="2267011"/>
            <a:ext cx="11114888" cy="2641420"/>
            <a:chOff x="538556" y="1448808"/>
            <a:chExt cx="11114888" cy="2641420"/>
          </a:xfrm>
        </p:grpSpPr>
        <p:sp>
          <p:nvSpPr>
            <p:cNvPr id="28" name="TextBox 27">
              <a:extLst>
                <a:ext uri="{FF2B5EF4-FFF2-40B4-BE49-F238E27FC236}">
                  <a16:creationId xmlns:a16="http://schemas.microsoft.com/office/drawing/2014/main" id="{8BC6E9F0-1AB9-5F4B-43FA-72B62DC23866}"/>
                </a:ext>
              </a:extLst>
            </p:cNvPr>
            <p:cNvSpPr txBox="1"/>
            <p:nvPr/>
          </p:nvSpPr>
          <p:spPr>
            <a:xfrm>
              <a:off x="538556" y="1448808"/>
              <a:ext cx="804790" cy="830997"/>
            </a:xfrm>
            <a:prstGeom prst="rect">
              <a:avLst/>
            </a:prstGeom>
            <a:noFill/>
          </p:spPr>
          <p:txBody>
            <a:bodyPr wrap="square" rtlCol="0">
              <a:spAutoFit/>
            </a:bodyPr>
            <a:lstStyle/>
            <a:p>
              <a:r>
                <a:rPr lang="ru-RU" sz="4800"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rPr>
                <a:t>01</a:t>
              </a:r>
            </a:p>
          </p:txBody>
        </p:sp>
        <p:sp>
          <p:nvSpPr>
            <p:cNvPr id="31" name="TextBox 30">
              <a:extLst>
                <a:ext uri="{FF2B5EF4-FFF2-40B4-BE49-F238E27FC236}">
                  <a16:creationId xmlns:a16="http://schemas.microsoft.com/office/drawing/2014/main" id="{0D8E1E69-6CB0-7019-176C-532FF5A601B1}"/>
                </a:ext>
              </a:extLst>
            </p:cNvPr>
            <p:cNvSpPr txBox="1"/>
            <p:nvPr/>
          </p:nvSpPr>
          <p:spPr>
            <a:xfrm>
              <a:off x="1295400" y="1515389"/>
              <a:ext cx="10358044" cy="707886"/>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Быстрая витрина данных. </a:t>
              </a:r>
            </a:p>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Витрина считается в транзакционном ETL (GreenPlum), а для доступа к ней тысяч сотрудников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отгружается в ClickHouse.</a:t>
              </a:r>
            </a:p>
          </p:txBody>
        </p:sp>
        <p:sp>
          <p:nvSpPr>
            <p:cNvPr id="33" name="TextBox 32">
              <a:extLst>
                <a:ext uri="{FF2B5EF4-FFF2-40B4-BE49-F238E27FC236}">
                  <a16:creationId xmlns:a16="http://schemas.microsoft.com/office/drawing/2014/main" id="{51EDCA44-CE15-5876-F250-25FF0B36C334}"/>
                </a:ext>
              </a:extLst>
            </p:cNvPr>
            <p:cNvSpPr txBox="1"/>
            <p:nvPr/>
          </p:nvSpPr>
          <p:spPr>
            <a:xfrm>
              <a:off x="538556" y="2341610"/>
              <a:ext cx="804790" cy="830997"/>
            </a:xfrm>
            <a:prstGeom prst="rect">
              <a:avLst/>
            </a:prstGeom>
            <a:noFill/>
          </p:spPr>
          <p:txBody>
            <a:bodyPr wrap="square" rtlCol="0">
              <a:spAutoFit/>
            </a:bodyPr>
            <a:lstStyle/>
            <a:p>
              <a:r>
                <a:rPr lang="ru-RU" sz="4800"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rPr>
                <a:t>0</a:t>
              </a:r>
              <a:r>
                <a:rPr lang="en-US" sz="4800"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rPr>
                <a:t>2</a:t>
              </a:r>
              <a:endParaRPr lang="ru-RU" sz="4800"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4" name="TextBox 33">
              <a:extLst>
                <a:ext uri="{FF2B5EF4-FFF2-40B4-BE49-F238E27FC236}">
                  <a16:creationId xmlns:a16="http://schemas.microsoft.com/office/drawing/2014/main" id="{46355ED1-1BE0-C279-BE5C-B718A6BF53C9}"/>
                </a:ext>
              </a:extLst>
            </p:cNvPr>
            <p:cNvSpPr txBox="1"/>
            <p:nvPr/>
          </p:nvSpPr>
          <p:spPr>
            <a:xfrm>
              <a:off x="1295400" y="2396462"/>
              <a:ext cx="8871525" cy="707886"/>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Аналитика над событиями или логами.</a:t>
              </a:r>
            </a:p>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Хранение в денормализованной таблице событий. Быстрая аналитика над ними.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Пример - чеки в ретейле, логи звонков в телекоме и т.д.</a:t>
              </a:r>
            </a:p>
          </p:txBody>
        </p:sp>
        <p:sp>
          <p:nvSpPr>
            <p:cNvPr id="35" name="TextBox 34">
              <a:extLst>
                <a:ext uri="{FF2B5EF4-FFF2-40B4-BE49-F238E27FC236}">
                  <a16:creationId xmlns:a16="http://schemas.microsoft.com/office/drawing/2014/main" id="{5339D76B-A2C9-C68D-53FA-E19C694755EE}"/>
                </a:ext>
              </a:extLst>
            </p:cNvPr>
            <p:cNvSpPr txBox="1"/>
            <p:nvPr/>
          </p:nvSpPr>
          <p:spPr>
            <a:xfrm>
              <a:off x="538556" y="3259231"/>
              <a:ext cx="804790" cy="830997"/>
            </a:xfrm>
            <a:prstGeom prst="rect">
              <a:avLst/>
            </a:prstGeom>
            <a:noFill/>
          </p:spPr>
          <p:txBody>
            <a:bodyPr wrap="square" rtlCol="0">
              <a:spAutoFit/>
            </a:bodyPr>
            <a:lstStyle/>
            <a:p>
              <a:r>
                <a:rPr lang="ru-RU" sz="4800"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rPr>
                <a:t>0</a:t>
              </a:r>
              <a:r>
                <a:rPr lang="en-US" sz="4800"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rPr>
                <a:t>3</a:t>
              </a:r>
              <a:endParaRPr lang="ru-RU" sz="4800" dirty="0">
                <a:solidFill>
                  <a:srgbClr val="2964FF"/>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7" name="TextBox 36">
              <a:extLst>
                <a:ext uri="{FF2B5EF4-FFF2-40B4-BE49-F238E27FC236}">
                  <a16:creationId xmlns:a16="http://schemas.microsoft.com/office/drawing/2014/main" id="{486C19F1-31F5-F1A6-414E-0A4532C312AC}"/>
                </a:ext>
              </a:extLst>
            </p:cNvPr>
            <p:cNvSpPr txBox="1"/>
            <p:nvPr/>
          </p:nvSpPr>
          <p:spPr>
            <a:xfrm>
              <a:off x="1295400" y="3341878"/>
              <a:ext cx="7758867" cy="523220"/>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База данных для временных рядов.</a:t>
              </a:r>
            </a:p>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Например, может выступать в качестве бекенда для Graphite.</a:t>
              </a:r>
            </a:p>
          </p:txBody>
        </p:sp>
      </p:grpSp>
      <p:grpSp>
        <p:nvGrpSpPr>
          <p:cNvPr id="50" name="Группа 49">
            <a:extLst>
              <a:ext uri="{FF2B5EF4-FFF2-40B4-BE49-F238E27FC236}">
                <a16:creationId xmlns:a16="http://schemas.microsoft.com/office/drawing/2014/main" id="{129C91D7-3F54-78E8-97DB-55B845FFC0B4}"/>
              </a:ext>
            </a:extLst>
          </p:cNvPr>
          <p:cNvGrpSpPr/>
          <p:nvPr/>
        </p:nvGrpSpPr>
        <p:grpSpPr>
          <a:xfrm>
            <a:off x="504143" y="4860546"/>
            <a:ext cx="12221257" cy="1692654"/>
            <a:chOff x="504143" y="4327146"/>
            <a:chExt cx="12221257" cy="1692654"/>
          </a:xfrm>
        </p:grpSpPr>
        <p:sp>
          <p:nvSpPr>
            <p:cNvPr id="42" name="TextBox 41">
              <a:extLst>
                <a:ext uri="{FF2B5EF4-FFF2-40B4-BE49-F238E27FC236}">
                  <a16:creationId xmlns:a16="http://schemas.microsoft.com/office/drawing/2014/main" id="{E4E77743-C23F-C3DB-331D-7F543A7EDADA}"/>
                </a:ext>
              </a:extLst>
            </p:cNvPr>
            <p:cNvSpPr txBox="1"/>
            <p:nvPr/>
          </p:nvSpPr>
          <p:spPr>
            <a:xfrm>
              <a:off x="536569" y="4327146"/>
              <a:ext cx="6550031" cy="1661993"/>
            </a:xfrm>
            <a:prstGeom prst="rect">
              <a:avLst/>
            </a:prstGeom>
            <a:noFill/>
          </p:spPr>
          <p:txBody>
            <a:bodyPr wrap="square">
              <a:spAutoFit/>
            </a:bodyPr>
            <a:lstStyle/>
            <a:p>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Очень быстрая колоночная база данных.</a:t>
              </a:r>
            </a:p>
            <a:p>
              <a:pPr marL="285750" indent="-285750">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Сохраняет работоспособность при большом количестве пользователей.</a:t>
              </a:r>
            </a:p>
            <a:p>
              <a:pPr marL="285750" indent="-285750">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Отказоустойчивая.</a:t>
              </a:r>
            </a:p>
            <a:p>
              <a:pPr marL="285750" indent="-285750">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Линейно масштабируемая.</a:t>
              </a:r>
            </a:p>
            <a:p>
              <a:pPr marL="285750" indent="-285750">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Быстрая вставка данных.</a:t>
              </a:r>
            </a:p>
          </p:txBody>
        </p:sp>
        <p:sp>
          <p:nvSpPr>
            <p:cNvPr id="45" name="TextBox 44">
              <a:extLst>
                <a:ext uri="{FF2B5EF4-FFF2-40B4-BE49-F238E27FC236}">
                  <a16:creationId xmlns:a16="http://schemas.microsoft.com/office/drawing/2014/main" id="{31C093F2-0646-7572-5418-D7AD28B010D9}"/>
                </a:ext>
              </a:extLst>
            </p:cNvPr>
            <p:cNvSpPr txBox="1"/>
            <p:nvPr/>
          </p:nvSpPr>
          <p:spPr>
            <a:xfrm>
              <a:off x="6629400" y="4850249"/>
              <a:ext cx="6096000" cy="1169551"/>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Оптимизировано чтение данных при запросах.</a:t>
              </a:r>
            </a:p>
            <a:p>
              <a:pPr marL="285750" indent="-285750">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Для работы используется диалект SQL.</a:t>
              </a:r>
            </a:p>
            <a:p>
              <a:pPr marL="285750" indent="-285750">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Доступна интеграция с множеством внешних источников.</a:t>
              </a:r>
            </a:p>
            <a:p>
              <a:pPr marL="285750" indent="-285750">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Не транзакционная.</a:t>
              </a:r>
            </a:p>
            <a:p>
              <a:pPr marL="285750" indent="-285750">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Не резидентная, данные считываются с дисков.</a:t>
              </a:r>
            </a:p>
          </p:txBody>
        </p:sp>
        <p:sp>
          <p:nvSpPr>
            <p:cNvPr id="49" name="TextBox 48">
              <a:extLst>
                <a:ext uri="{FF2B5EF4-FFF2-40B4-BE49-F238E27FC236}">
                  <a16:creationId xmlns:a16="http://schemas.microsoft.com/office/drawing/2014/main" id="{A1540B04-3072-2789-D8DB-06A20C9BA432}"/>
                </a:ext>
              </a:extLst>
            </p:cNvPr>
            <p:cNvSpPr txBox="1"/>
            <p:nvPr/>
          </p:nvSpPr>
          <p:spPr>
            <a:xfrm>
              <a:off x="504143" y="4346875"/>
              <a:ext cx="6361470" cy="369332"/>
            </a:xfrm>
            <a:prstGeom prst="rect">
              <a:avLst/>
            </a:prstGeom>
            <a:noFill/>
          </p:spPr>
          <p:txBody>
            <a:bodyPr wrap="square">
              <a:spAutoFit/>
            </a:bodyPr>
            <a:lstStyle/>
            <a:p>
              <a:r>
                <a:rPr lang="ru-RU" dirty="0">
                  <a:latin typeface="Roboto Condensed" panose="02000000000000000000" pitchFamily="2" charset="0"/>
                  <a:ea typeface="Roboto Condensed" panose="02000000000000000000" pitchFamily="2" charset="0"/>
                  <a:cs typeface="Roboto Condensed" panose="02000000000000000000" pitchFamily="2" charset="0"/>
                </a:rPr>
                <a:t>Основные свойства</a:t>
              </a:r>
              <a:r>
                <a:rPr lang="en-US" dirty="0">
                  <a:latin typeface="Roboto Condensed" panose="02000000000000000000" pitchFamily="2" charset="0"/>
                  <a:ea typeface="Roboto Condensed" panose="02000000000000000000" pitchFamily="2" charset="0"/>
                  <a:cs typeface="Roboto Condensed" panose="02000000000000000000" pitchFamily="2" charset="0"/>
                </a:rPr>
                <a:t> 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a:t>
              </a:r>
            </a:p>
          </p:txBody>
        </p:sp>
      </p:grpSp>
      <p:sp>
        <p:nvSpPr>
          <p:cNvPr id="51" name="TextBox 50">
            <a:extLst>
              <a:ext uri="{FF2B5EF4-FFF2-40B4-BE49-F238E27FC236}">
                <a16:creationId xmlns:a16="http://schemas.microsoft.com/office/drawing/2014/main" id="{3AB5E8E9-DB13-C237-BB91-281D9E53325B}"/>
              </a:ext>
            </a:extLst>
          </p:cNvPr>
          <p:cNvSpPr txBox="1"/>
          <p:nvPr/>
        </p:nvSpPr>
        <p:spPr>
          <a:xfrm>
            <a:off x="504143" y="1866048"/>
            <a:ext cx="6361470" cy="369332"/>
          </a:xfrm>
          <a:prstGeom prst="rect">
            <a:avLst/>
          </a:prstGeom>
          <a:noFill/>
        </p:spPr>
        <p:txBody>
          <a:bodyPr wrap="square">
            <a:spAutoFit/>
          </a:bodyPr>
          <a:lstStyle/>
          <a:p>
            <a:r>
              <a:rPr lang="ru-RU" dirty="0">
                <a:latin typeface="Roboto Condensed" panose="02000000000000000000" pitchFamily="2" charset="0"/>
                <a:ea typeface="Roboto Condensed" panose="02000000000000000000" pitchFamily="2" charset="0"/>
                <a:cs typeface="Roboto Condensed" panose="02000000000000000000" pitchFamily="2" charset="0"/>
              </a:rPr>
              <a:t>Основное назначение </a:t>
            </a:r>
            <a:r>
              <a:rPr lang="en-US"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3" y="1143000"/>
            <a:ext cx="11086841" cy="1138773"/>
          </a:xfrm>
          <a:prstGeom prst="rect">
            <a:avLst/>
          </a:prstGeom>
        </p:spPr>
        <p:txBody>
          <a:bodyPr wrap="square">
            <a:spAutoFit/>
          </a:bodyPr>
          <a:lstStyle/>
          <a:p>
            <a:pPr algn="just"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just" fontAlgn="base"/>
            <a:endParaRPr lang="ru-RU" sz="8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rgbClr val="160B4D"/>
              </a:buClr>
              <a:buFont typeface="+mj-lt"/>
              <a:buAutoNum type="arabicPeriod"/>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MergeTree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основное семейство движков для хранения больших данных</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н</a:t>
            </a:r>
            <a:r>
              <a:rPr lang="ru-RU" sz="1600" b="0" i="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аиболее функциональные движки)</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a:p>
            <a:pPr marL="342900" indent="-342900" algn="just" fontAlgn="base">
              <a:spcBef>
                <a:spcPts val="600"/>
              </a:spcBef>
              <a:buClr>
                <a:srgbClr val="160B4D"/>
              </a:buClr>
              <a:buFont typeface="+mj-lt"/>
              <a:buAutoNum type="arabicPeriod"/>
            </a:pP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a:extLst>
              <a:ext uri="{FF2B5EF4-FFF2-40B4-BE49-F238E27FC236}">
                <a16:creationId xmlns:a16="http://schemas.microsoft.com/office/drawing/2014/main" id="{5580E919-8AC5-C9A2-5117-561737E78F70}"/>
              </a:ext>
            </a:extLst>
          </p:cNvPr>
          <p:cNvSpPr txBox="1"/>
          <p:nvPr/>
        </p:nvSpPr>
        <p:spPr>
          <a:xfrm>
            <a:off x="513973" y="2269629"/>
            <a:ext cx="2991227" cy="1692771"/>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b="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rPr>
              <a:t>Используется, когда у вас есть огромное количество данных, которые должны быть вставлены в таблицу, вы должны быстро записать их по частям, а затем объединить части по некоторым правилам в фоновом режиме.</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ru-RU" sz="1600" dirty="0"/>
          </a:p>
        </p:txBody>
      </p:sp>
      <p:sp>
        <p:nvSpPr>
          <p:cNvPr id="26" name="TextBox 25">
            <a:extLst>
              <a:ext uri="{FF2B5EF4-FFF2-40B4-BE49-F238E27FC236}">
                <a16:creationId xmlns:a16="http://schemas.microsoft.com/office/drawing/2014/main" id="{1A04F10F-4187-1216-582D-A9BA5466F199}"/>
              </a:ext>
            </a:extLst>
          </p:cNvPr>
          <p:cNvSpPr txBox="1"/>
          <p:nvPr/>
        </p:nvSpPr>
        <p:spPr>
          <a:xfrm>
            <a:off x="3962400" y="2252054"/>
            <a:ext cx="3429000" cy="1508105"/>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ReplacingMergeTree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Отличается от MergeTree тем, что выполняет удаление дублирующихся записей с одинаковым значением ключа сортировки (секция ORDER BY). Дедупликация данных производится лишь во время слияний.</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ru-RU" sz="1600" dirty="0"/>
          </a:p>
        </p:txBody>
      </p:sp>
      <p:sp>
        <p:nvSpPr>
          <p:cNvPr id="28" name="TextBox 27">
            <a:extLst>
              <a:ext uri="{FF2B5EF4-FFF2-40B4-BE49-F238E27FC236}">
                <a16:creationId xmlns:a16="http://schemas.microsoft.com/office/drawing/2014/main" id="{5EBD5280-AAFD-77B9-E6B3-2B0D85F5DFE7}"/>
              </a:ext>
            </a:extLst>
          </p:cNvPr>
          <p:cNvSpPr txBox="1"/>
          <p:nvPr/>
        </p:nvSpPr>
        <p:spPr>
          <a:xfrm>
            <a:off x="7696200" y="2221153"/>
            <a:ext cx="3429000" cy="1077218"/>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SummingMergeTree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При слиянии кусков данных ClickHouse все строки с одинаковым ключом сортировки заменяет на одну, которая хранит только суммы значений из столбцов с цифровым типом данных.</a:t>
            </a:r>
            <a:endParaRPr lang="ru-RU" sz="1600" dirty="0"/>
          </a:p>
        </p:txBody>
      </p:sp>
      <p:sp>
        <p:nvSpPr>
          <p:cNvPr id="29" name="TextBox 28">
            <a:extLst>
              <a:ext uri="{FF2B5EF4-FFF2-40B4-BE49-F238E27FC236}">
                <a16:creationId xmlns:a16="http://schemas.microsoft.com/office/drawing/2014/main" id="{A4D8BAF8-1431-5206-3AD0-83B90990312F}"/>
              </a:ext>
            </a:extLst>
          </p:cNvPr>
          <p:cNvSpPr txBox="1"/>
          <p:nvPr/>
        </p:nvSpPr>
        <p:spPr>
          <a:xfrm>
            <a:off x="7696200" y="3961272"/>
            <a:ext cx="3429000" cy="1077218"/>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AggregatingMergeTree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Все строки с одинаковым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ORDER BY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ключом сортировки ClickHouse заменяет на одну (в пределах одного куска данных), которая хранит объединение состояний агрегатных функций.</a:t>
            </a:r>
            <a:endParaRPr lang="ru-RU" sz="1600" dirty="0"/>
          </a:p>
        </p:txBody>
      </p:sp>
      <p:sp>
        <p:nvSpPr>
          <p:cNvPr id="30" name="TextBox 29">
            <a:extLst>
              <a:ext uri="{FF2B5EF4-FFF2-40B4-BE49-F238E27FC236}">
                <a16:creationId xmlns:a16="http://schemas.microsoft.com/office/drawing/2014/main" id="{E7B33073-0575-E9D7-8DBC-AC25BB0E2FB3}"/>
              </a:ext>
            </a:extLst>
          </p:cNvPr>
          <p:cNvSpPr txBox="1"/>
          <p:nvPr/>
        </p:nvSpPr>
        <p:spPr>
          <a:xfrm>
            <a:off x="513973" y="3961272"/>
            <a:ext cx="2991227" cy="2000548"/>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CollapsingMergeTree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наследует функциональность от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MergeTree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и добавляет в алгоритм слияния кусков данных дополнительную логику сворачивания или удаления строк. CollapsingMergeTree асинхронно удаляет (сворачивает) пары строк, если все поля в ключе сортировки эквивалентны, но за исключением специального поля Sign, которое может принимать значения 1 и -1.</a:t>
            </a:r>
            <a:endParaRPr lang="ru-RU" sz="1600" dirty="0"/>
          </a:p>
        </p:txBody>
      </p:sp>
      <p:sp>
        <p:nvSpPr>
          <p:cNvPr id="31" name="TextBox 30">
            <a:extLst>
              <a:ext uri="{FF2B5EF4-FFF2-40B4-BE49-F238E27FC236}">
                <a16:creationId xmlns:a16="http://schemas.microsoft.com/office/drawing/2014/main" id="{3205B7EC-C583-AF6C-CC3F-9D05C013BB63}"/>
              </a:ext>
            </a:extLst>
          </p:cNvPr>
          <p:cNvSpPr txBox="1"/>
          <p:nvPr/>
        </p:nvSpPr>
        <p:spPr>
          <a:xfrm>
            <a:off x="3962400" y="3961272"/>
            <a:ext cx="3429000" cy="2000548"/>
          </a:xfrm>
          <a:prstGeom prst="rect">
            <a:avLst/>
          </a:prstGeom>
          <a:noFill/>
        </p:spPr>
        <p:txBody>
          <a:bodyPr wrap="square">
            <a:spAutoFit/>
          </a:bodyPr>
          <a:lstStyle/>
          <a:p>
            <a:pPr marL="285750" indent="-285750">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VersionedCollapsingMergeTree</a:t>
            </a:r>
            <a:endParaRPr lang="ru-RU" sz="1400" b="1"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Предназначен для тех же задач, что и CollapsingMergeTree, но с другим алгоритмом свёртывания, который позволяет вставлять данные в любом порядке в несколько потоков. Столбец Version помогает свернуть строки правильно, даже если они вставлены в таблицу в неправильном порядке. CollapsingMergeTree движок требует строго последовательную вставку всех данных.</a:t>
            </a:r>
          </a:p>
        </p:txBody>
      </p:sp>
      <p:sp>
        <p:nvSpPr>
          <p:cNvPr id="23" name="TextBox 22">
            <a:extLst>
              <a:ext uri="{FF2B5EF4-FFF2-40B4-BE49-F238E27FC236}">
                <a16:creationId xmlns:a16="http://schemas.microsoft.com/office/drawing/2014/main" id="{6281BF4D-E16D-4F1A-5B91-CC23A334BAAE}"/>
              </a:ext>
            </a:extLst>
          </p:cNvPr>
          <p:cNvSpPr txBox="1"/>
          <p:nvPr/>
        </p:nvSpPr>
        <p:spPr>
          <a:xfrm>
            <a:off x="513973" y="6136925"/>
            <a:ext cx="6096000" cy="307777"/>
          </a:xfrm>
          <a:prstGeom prst="rect">
            <a:avLst/>
          </a:prstGeom>
          <a:noFill/>
        </p:spPr>
        <p:txBody>
          <a:bodyPr wrap="square">
            <a:spAutoFit/>
          </a:bodyPr>
          <a:lstStyle/>
          <a:p>
            <a:r>
              <a:rPr lang="en-US" sz="1400" dirty="0">
                <a:latin typeface="Roboto Condensed" panose="02000000000000000000" pitchFamily="2" charset="0"/>
                <a:ea typeface="Roboto Condensed" panose="02000000000000000000" pitchFamily="2" charset="0"/>
                <a:cs typeface="Roboto Condensed" panose="02000000000000000000" pitchFamily="2" charset="0"/>
                <a:hlinkClick r:id="rId7"/>
              </a:rPr>
              <a:t>MergeTree | ClickHouse Docs</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2" name="object 21">
            <a:extLst>
              <a:ext uri="{FF2B5EF4-FFF2-40B4-BE49-F238E27FC236}">
                <a16:creationId xmlns:a16="http://schemas.microsoft.com/office/drawing/2014/main" id="{1B9F3CA9-9459-286A-4963-4DDD3DEAD017}"/>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3" name="object 27">
            <a:extLst>
              <a:ext uri="{FF2B5EF4-FFF2-40B4-BE49-F238E27FC236}">
                <a16:creationId xmlns:a16="http://schemas.microsoft.com/office/drawing/2014/main" id="{3B03DC83-D5B0-CAEA-0470-4812824E45DE}"/>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17</a:t>
            </a:r>
            <a:endParaRPr sz="2400" dirty="0">
              <a:latin typeface="Arial"/>
              <a:cs typeface="Arial"/>
            </a:endParaRPr>
          </a:p>
        </p:txBody>
      </p:sp>
    </p:spTree>
    <p:extLst>
      <p:ext uri="{BB962C8B-B14F-4D97-AF65-F5344CB8AC3E}">
        <p14:creationId xmlns:p14="http://schemas.microsoft.com/office/powerpoint/2010/main" val="3257068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685644" cy="2477601"/>
          </a:xfrm>
          <a:prstGeom prst="rect">
            <a:avLst/>
          </a:prstGeom>
        </p:spPr>
        <p:txBody>
          <a:bodyPr wrap="square">
            <a:spAutoFit/>
          </a:bodyPr>
          <a:lstStyle/>
          <a:p>
            <a:pPr algn="l"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l" fontAlgn="base"/>
            <a:endParaRPr lang="ru-RU" sz="8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l" fontAlgn="base">
              <a:spcBef>
                <a:spcPts val="600"/>
              </a:spcBef>
              <a:buClr>
                <a:srgbClr val="160B4D"/>
              </a:buClr>
              <a:buFont typeface="+mj-lt"/>
              <a:buAutoNum type="arabicPeriod" startAt="2"/>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Log</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 движки для сценария, когда пишется и целиком читается много малых таблиц.</a:t>
            </a:r>
            <a:endParaRPr lang="en-US" sz="16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600"/>
              </a:spcBef>
              <a:buClr>
                <a:srgbClr val="2964FF"/>
              </a:buClr>
              <a:buFont typeface="Arial" panose="020B0604020202020204" pitchFamily="34" charset="0"/>
              <a:buChar char="•"/>
            </a:pPr>
            <a:endParaRPr lang="en-US" sz="1600" dirty="0">
              <a:latin typeface="Roboto Condensed" panose="02000000000000000000" pitchFamily="2" charset="0"/>
              <a:ea typeface="Roboto Condensed" panose="02000000000000000000" pitchFamily="2" charset="0"/>
              <a:cs typeface="Roboto Condensed" panose="02000000000000000000" pitchFamily="2" charset="0"/>
            </a:endParaRPr>
          </a:p>
          <a:p>
            <a:pPr lvl="1" fontAlgn="base">
              <a:spcBef>
                <a:spcPts val="600"/>
              </a:spcBef>
              <a:buClr>
                <a:srgbClr val="2964FF"/>
              </a:buCl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lvl="1" fontAlgn="base">
              <a:spcBef>
                <a:spcPts val="600"/>
              </a:spcBef>
              <a:buClr>
                <a:srgbClr val="2964FF"/>
              </a:buClr>
            </a:pPr>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6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TinyLog</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не поддерживает параллельное чтение данных в несколько потоков (читает данные медленнее, чем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Log</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6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StripeLog</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поддерживает параллельное чтение, хранит все данные в одном файле.</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6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Log</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поддерживает параллельное чтение, хранит каждый столбец таблицы в отдельном файле (имеется файл с засечками).</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TextBox 1">
            <a:extLst>
              <a:ext uri="{FF2B5EF4-FFF2-40B4-BE49-F238E27FC236}">
                <a16:creationId xmlns:a16="http://schemas.microsoft.com/office/drawing/2014/main" id="{872138CA-0E7D-E9CD-C8D2-55846B6C1B52}"/>
              </a:ext>
            </a:extLst>
          </p:cNvPr>
          <p:cNvSpPr txBox="1"/>
          <p:nvPr/>
        </p:nvSpPr>
        <p:spPr>
          <a:xfrm>
            <a:off x="414335" y="1899426"/>
            <a:ext cx="10371353" cy="523220"/>
          </a:xfrm>
          <a:prstGeom prst="rect">
            <a:avLst/>
          </a:prstGeom>
          <a:noFill/>
        </p:spPr>
        <p:txBody>
          <a:bodyPr wrap="square">
            <a:spAutoFit/>
          </a:bodyPr>
          <a:lstStyle/>
          <a:p>
            <a:pPr lvl="1" algn="just" fontAlgn="base">
              <a:spcBef>
                <a:spcPts val="600"/>
              </a:spcBef>
              <a:buClr>
                <a:srgbClr val="2964FF"/>
              </a:buCl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Log</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движки разработаны для сценариев, когда необходимо быстро записывать много таблиц с небольшим объёмом данных (менее 1 миллиона строк), а затем читать их целиком.</a:t>
            </a:r>
            <a:endParaRPr lang="ru-RU" sz="1600" b="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437C5CFB-F81A-C6CF-D398-6CB0E6D2743F}"/>
              </a:ext>
            </a:extLst>
          </p:cNvPr>
          <p:cNvSpPr txBox="1"/>
          <p:nvPr/>
        </p:nvSpPr>
        <p:spPr>
          <a:xfrm>
            <a:off x="936931" y="3903836"/>
            <a:ext cx="9846299" cy="2115964"/>
          </a:xfrm>
          <a:prstGeom prst="rect">
            <a:avLst/>
          </a:prstGeom>
          <a:noFill/>
        </p:spPr>
        <p:txBody>
          <a:bodyPr wrap="square">
            <a:spAutoFit/>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Основные свойства движков:</a:t>
            </a:r>
          </a:p>
          <a:p>
            <a:pPr>
              <a:spcBef>
                <a:spcPts val="300"/>
              </a:spcBef>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Хранят данные на диске.</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Добавляют данные в конец файла при записи.</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Поддерживают блокировки для конкурентного доступа к данным. </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Не поддерживают операции мутации.</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Не поддерживают индексы</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Записывают данные не атомарно. </a:t>
            </a:r>
          </a:p>
        </p:txBody>
      </p:sp>
      <p:sp>
        <p:nvSpPr>
          <p:cNvPr id="22" name="object 21">
            <a:extLst>
              <a:ext uri="{FF2B5EF4-FFF2-40B4-BE49-F238E27FC236}">
                <a16:creationId xmlns:a16="http://schemas.microsoft.com/office/drawing/2014/main" id="{5D8FE842-E564-EE95-9D53-1018F9561DD7}"/>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83EFB286-1FDC-0EA9-0B73-FA90C476FCE2}"/>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18</a:t>
            </a:r>
            <a:endParaRPr sz="2400" dirty="0">
              <a:latin typeface="Arial"/>
              <a:cs typeface="Arial"/>
            </a:endParaRPr>
          </a:p>
        </p:txBody>
      </p:sp>
    </p:spTree>
    <p:extLst>
      <p:ext uri="{BB962C8B-B14F-4D97-AF65-F5344CB8AC3E}">
        <p14:creationId xmlns:p14="http://schemas.microsoft.com/office/powerpoint/2010/main" val="3639174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685644" cy="2477601"/>
          </a:xfrm>
          <a:prstGeom prst="rect">
            <a:avLst/>
          </a:prstGeom>
        </p:spPr>
        <p:txBody>
          <a:bodyPr wrap="square">
            <a:spAutoFit/>
          </a:bodyPr>
          <a:lstStyle/>
          <a:p>
            <a:pPr algn="l"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l" fontAlgn="base"/>
            <a:endParaRPr lang="ru-RU" sz="8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l" fontAlgn="base">
              <a:spcBef>
                <a:spcPts val="600"/>
              </a:spcBef>
              <a:buClr>
                <a:srgbClr val="160B4D"/>
              </a:buClr>
              <a:buFont typeface="+mj-lt"/>
              <a:buAutoNum type="arabicPeriod" startAt="2"/>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Семейство Log</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 движки для сценария, когда пишется и целиком читается много малых таблиц.</a:t>
            </a:r>
            <a:endParaRPr lang="en-US" sz="16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600"/>
              </a:spcBef>
              <a:buClr>
                <a:srgbClr val="2964FF"/>
              </a:buClr>
              <a:buFont typeface="Arial" panose="020B0604020202020204" pitchFamily="34" charset="0"/>
              <a:buChar char="•"/>
            </a:pPr>
            <a:endParaRPr lang="en-US" sz="1600" dirty="0">
              <a:latin typeface="Roboto Condensed" panose="02000000000000000000" pitchFamily="2" charset="0"/>
              <a:ea typeface="Roboto Condensed" panose="02000000000000000000" pitchFamily="2" charset="0"/>
              <a:cs typeface="Roboto Condensed" panose="02000000000000000000" pitchFamily="2" charset="0"/>
            </a:endParaRPr>
          </a:p>
          <a:p>
            <a:pPr lvl="1" fontAlgn="base">
              <a:spcBef>
                <a:spcPts val="600"/>
              </a:spcBef>
              <a:buClr>
                <a:srgbClr val="2964FF"/>
              </a:buCl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lvl="1" fontAlgn="base">
              <a:spcBef>
                <a:spcPts val="600"/>
              </a:spcBef>
              <a:buClr>
                <a:srgbClr val="2964FF"/>
              </a:buClr>
            </a:pPr>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6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TinyLog</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не поддерживает параллельное чтение данных в несколько потоков (читает данные медленнее, чем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Log</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6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StripeLog</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поддерживает параллельное чтение, хранит все данные в одном файле.</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6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Log</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поддерживает параллельное чтение, хранит каждый столбец таблицы в отдельном файле (имеется файл с засечками).</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TextBox 1">
            <a:extLst>
              <a:ext uri="{FF2B5EF4-FFF2-40B4-BE49-F238E27FC236}">
                <a16:creationId xmlns:a16="http://schemas.microsoft.com/office/drawing/2014/main" id="{872138CA-0E7D-E9CD-C8D2-55846B6C1B52}"/>
              </a:ext>
            </a:extLst>
          </p:cNvPr>
          <p:cNvSpPr txBox="1"/>
          <p:nvPr/>
        </p:nvSpPr>
        <p:spPr>
          <a:xfrm>
            <a:off x="414335" y="1899426"/>
            <a:ext cx="10371353" cy="523220"/>
          </a:xfrm>
          <a:prstGeom prst="rect">
            <a:avLst/>
          </a:prstGeom>
          <a:noFill/>
        </p:spPr>
        <p:txBody>
          <a:bodyPr wrap="square">
            <a:spAutoFit/>
          </a:bodyPr>
          <a:lstStyle/>
          <a:p>
            <a:pPr lvl="1" algn="just" fontAlgn="base">
              <a:spcBef>
                <a:spcPts val="600"/>
              </a:spcBef>
              <a:buClr>
                <a:srgbClr val="2964FF"/>
              </a:buCl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Log</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движки разработаны для сценариев, когда необходимо быстро записывать много таблиц с небольшим объёмом данных (менее 1 миллиона строк), а затем читать их целиком.</a:t>
            </a:r>
            <a:endParaRPr lang="ru-RU" sz="1600" b="0" dirty="0">
              <a:solidFill>
                <a:srgbClr val="2F2C3A"/>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437C5CFB-F81A-C6CF-D398-6CB0E6D2743F}"/>
              </a:ext>
            </a:extLst>
          </p:cNvPr>
          <p:cNvSpPr txBox="1"/>
          <p:nvPr/>
        </p:nvSpPr>
        <p:spPr>
          <a:xfrm>
            <a:off x="936931" y="3903836"/>
            <a:ext cx="9846299" cy="2115964"/>
          </a:xfrm>
          <a:prstGeom prst="rect">
            <a:avLst/>
          </a:prstGeom>
          <a:noFill/>
        </p:spPr>
        <p:txBody>
          <a:bodyPr wrap="square">
            <a:spAutoFit/>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Основные свойства движков:</a:t>
            </a:r>
          </a:p>
          <a:p>
            <a:pPr>
              <a:spcBef>
                <a:spcPts val="300"/>
              </a:spcBef>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Хранят данные на диске.</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Добавляют данные в конец файла при записи.</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Поддерживают блокировки для конкурентного доступа к данным. </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Не поддерживают операции мутации.</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Не поддерживают индексы</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Записывают данные не атомарно. </a:t>
            </a:r>
          </a:p>
        </p:txBody>
      </p:sp>
      <p:sp>
        <p:nvSpPr>
          <p:cNvPr id="28" name="TextBox 27">
            <a:extLst>
              <a:ext uri="{FF2B5EF4-FFF2-40B4-BE49-F238E27FC236}">
                <a16:creationId xmlns:a16="http://schemas.microsoft.com/office/drawing/2014/main" id="{B25FDDEA-C0E8-F609-CFC5-4E5BB231F1D5}"/>
              </a:ext>
            </a:extLst>
          </p:cNvPr>
          <p:cNvSpPr txBox="1"/>
          <p:nvPr/>
        </p:nvSpPr>
        <p:spPr>
          <a:xfrm>
            <a:off x="936931" y="6169223"/>
            <a:ext cx="6096000" cy="307777"/>
          </a:xfrm>
          <a:prstGeom prst="rect">
            <a:avLst/>
          </a:prstGeom>
          <a:noFill/>
        </p:spPr>
        <p:txBody>
          <a:bodyPr wrap="square">
            <a:spAutoFit/>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hlinkClick r:id="rId7"/>
              </a:rPr>
              <a:t>Движки таблиц | </a:t>
            </a:r>
            <a:r>
              <a:rPr lang="en-US" sz="1400" dirty="0">
                <a:latin typeface="Roboto Condensed" panose="02000000000000000000" pitchFamily="2" charset="0"/>
                <a:ea typeface="Roboto Condensed" panose="02000000000000000000" pitchFamily="2" charset="0"/>
                <a:cs typeface="Roboto Condensed" panose="02000000000000000000" pitchFamily="2" charset="0"/>
                <a:hlinkClick r:id="rId7"/>
              </a:rPr>
              <a:t>ClickHouse Docs</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object 21">
            <a:extLst>
              <a:ext uri="{FF2B5EF4-FFF2-40B4-BE49-F238E27FC236}">
                <a16:creationId xmlns:a16="http://schemas.microsoft.com/office/drawing/2014/main" id="{A1ABC37A-8959-5834-5C05-E91B3BC9E0A4}"/>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54D865C0-307D-9A2B-FA84-0EDBAA419C8C}"/>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18</a:t>
            </a:r>
            <a:endParaRPr sz="2400" dirty="0">
              <a:latin typeface="Arial"/>
              <a:cs typeface="Arial"/>
            </a:endParaRPr>
          </a:p>
        </p:txBody>
      </p:sp>
    </p:spTree>
    <p:extLst>
      <p:ext uri="{BB962C8B-B14F-4D97-AF65-F5344CB8AC3E}">
        <p14:creationId xmlns:p14="http://schemas.microsoft.com/office/powerpoint/2010/main" val="3438112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099550" cy="492443"/>
          </a:xfrm>
          <a:prstGeom prst="rect">
            <a:avLst/>
          </a:prstGeom>
        </p:spPr>
        <p:txBody>
          <a:bodyPr wrap="square">
            <a:spAutoFit/>
          </a:bodyPr>
          <a:lstStyle/>
          <a:p>
            <a:pPr algn="l"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5" name="TextBox 24">
            <a:extLst>
              <a:ext uri="{FF2B5EF4-FFF2-40B4-BE49-F238E27FC236}">
                <a16:creationId xmlns:a16="http://schemas.microsoft.com/office/drawing/2014/main" id="{FB96B0FE-7BCB-44F7-E877-F1079B9B2805}"/>
              </a:ext>
            </a:extLst>
          </p:cNvPr>
          <p:cNvSpPr txBox="1"/>
          <p:nvPr/>
        </p:nvSpPr>
        <p:spPr>
          <a:xfrm>
            <a:off x="513974" y="1623598"/>
            <a:ext cx="11658600" cy="338554"/>
          </a:xfrm>
          <a:prstGeom prst="rect">
            <a:avLst/>
          </a:prstGeom>
          <a:noFill/>
        </p:spPr>
        <p:txBody>
          <a:bodyPr wrap="square">
            <a:spAutoFit/>
          </a:bodyPr>
          <a:lstStyle/>
          <a:p>
            <a:pPr marL="342900" indent="-342900" algn="l" fontAlgn="base">
              <a:spcBef>
                <a:spcPts val="600"/>
              </a:spcBef>
              <a:buClr>
                <a:srgbClr val="160B4D"/>
              </a:buClr>
              <a:buFont typeface="+mj-lt"/>
              <a:buAutoNum type="arabicPeriod" startAt="3"/>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Интеграционные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 группа движков для доступа к внешним данным (таблицы в других БД и т.д.).</a:t>
            </a:r>
          </a:p>
        </p:txBody>
      </p:sp>
      <p:sp>
        <p:nvSpPr>
          <p:cNvPr id="30" name="TextBox 29">
            <a:extLst>
              <a:ext uri="{FF2B5EF4-FFF2-40B4-BE49-F238E27FC236}">
                <a16:creationId xmlns:a16="http://schemas.microsoft.com/office/drawing/2014/main" id="{73BDBBDD-DC7C-1A97-79DA-0CCD8221C455}"/>
              </a:ext>
            </a:extLst>
          </p:cNvPr>
          <p:cNvSpPr txBox="1"/>
          <p:nvPr/>
        </p:nvSpPr>
        <p:spPr>
          <a:xfrm>
            <a:off x="838200" y="1914975"/>
            <a:ext cx="10361418" cy="738664"/>
          </a:xfrm>
          <a:prstGeom prst="rect">
            <a:avLst/>
          </a:prstGeom>
          <a:noFill/>
        </p:spPr>
        <p:txBody>
          <a:bodyPr wrap="square">
            <a:spAutoFit/>
          </a:bodyPr>
          <a:lstStyle/>
          <a:p>
            <a:pPr algn="just" fontAlgn="base">
              <a:spcBef>
                <a:spcPts val="600"/>
              </a:spcBef>
              <a:buClr>
                <a:srgbClr val="160B4D"/>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Для интеграции с внешними системами ClickHouse предоставляет различные средства, включая движки таблиц. Конфигурирование интеграционных движков осуществляется с помощью запросов CREATE TABLE или ALTER TABLE, как и для других табличных движков. Настроенная интеграция выглядит как обычная таблица, но запросы к ней передаются через прокси во внешнюю систему. </a:t>
            </a:r>
          </a:p>
        </p:txBody>
      </p:sp>
      <p:sp>
        <p:nvSpPr>
          <p:cNvPr id="32" name="TextBox 31">
            <a:extLst>
              <a:ext uri="{FF2B5EF4-FFF2-40B4-BE49-F238E27FC236}">
                <a16:creationId xmlns:a16="http://schemas.microsoft.com/office/drawing/2014/main" id="{B375CD3F-4575-2754-9770-FA1C4BF4201D}"/>
              </a:ext>
            </a:extLst>
          </p:cNvPr>
          <p:cNvSpPr txBox="1"/>
          <p:nvPr/>
        </p:nvSpPr>
        <p:spPr>
          <a:xfrm>
            <a:off x="381000" y="2819400"/>
            <a:ext cx="11507469" cy="2593018"/>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ODBC</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подключение к внешним базам данных с помощью драйвера ODBC.</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JDBC</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подключение к внешним базам данных с помощью драйвера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J</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DBC.</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MySQL</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позволяет выполнять запросы SELECT и INSERT над данными, хранящимися на удалённом MySQL сервере.</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MongoDB</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позволяет читать данные из коллекций СУБД MongoDB. Запись (INSERT</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запросы) не поддерживается.</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HDFS</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обеспечивает интеграцию с экосистемой Apache Hadoop, позволяя управлять данными в HDFS посредством CH.</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S3</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обеспечивает интеграцию с экосистемой Amazon S3.</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Kafka</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работает с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Apache Kafka.</a:t>
            </a:r>
          </a:p>
          <a:p>
            <a:pPr marL="742950" lvl="1" indent="-285750" fontAlgn="base">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EmbeddedRocksDB</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позволяет интегрировать ClickHouse с rocksdb.</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fontAlgn="base">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RabbitMQ</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работает с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RabbitMQ.</a:t>
            </a:r>
          </a:p>
          <a:p>
            <a:pPr marL="742950" lvl="1" indent="-285750" fontAlgn="base">
              <a:spcBef>
                <a:spcPts val="300"/>
              </a:spcBef>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PostgreSQL</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позволяет выполнять запросы SELECT и INSERT для таблиц на удаленном сервере PostgreSQL.</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object 21">
            <a:extLst>
              <a:ext uri="{FF2B5EF4-FFF2-40B4-BE49-F238E27FC236}">
                <a16:creationId xmlns:a16="http://schemas.microsoft.com/office/drawing/2014/main" id="{CAFF1E7B-18A8-7848-E5C8-6AC24968166B}"/>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E14BBB7E-E56F-C901-9B37-140D0134F7E3}"/>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19</a:t>
            </a:r>
            <a:endParaRPr sz="2400" dirty="0">
              <a:latin typeface="Arial"/>
              <a:cs typeface="Arial"/>
            </a:endParaRPr>
          </a:p>
        </p:txBody>
      </p:sp>
    </p:spTree>
    <p:extLst>
      <p:ext uri="{BB962C8B-B14F-4D97-AF65-F5344CB8AC3E}">
        <p14:creationId xmlns:p14="http://schemas.microsoft.com/office/powerpoint/2010/main" val="3457394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sz="2400" b="1" dirty="0">
                <a:solidFill>
                  <a:srgbClr val="FFFFFF"/>
                </a:solidFill>
                <a:latin typeface="Arial"/>
                <a:cs typeface="Arial"/>
              </a:rPr>
              <a:t>2</a:t>
            </a:r>
            <a:endParaRPr sz="240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099550" cy="492443"/>
          </a:xfrm>
          <a:prstGeom prst="rect">
            <a:avLst/>
          </a:prstGeom>
        </p:spPr>
        <p:txBody>
          <a:bodyPr wrap="square">
            <a:spAutoFit/>
          </a:bodyPr>
          <a:lstStyle/>
          <a:p>
            <a:pPr algn="l"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5" name="TextBox 24">
            <a:extLst>
              <a:ext uri="{FF2B5EF4-FFF2-40B4-BE49-F238E27FC236}">
                <a16:creationId xmlns:a16="http://schemas.microsoft.com/office/drawing/2014/main" id="{FB96B0FE-7BCB-44F7-E877-F1079B9B2805}"/>
              </a:ext>
            </a:extLst>
          </p:cNvPr>
          <p:cNvSpPr txBox="1"/>
          <p:nvPr/>
        </p:nvSpPr>
        <p:spPr>
          <a:xfrm>
            <a:off x="513974" y="1623598"/>
            <a:ext cx="11658600" cy="338554"/>
          </a:xfrm>
          <a:prstGeom prst="rect">
            <a:avLst/>
          </a:prstGeom>
          <a:noFill/>
        </p:spPr>
        <p:txBody>
          <a:bodyPr wrap="square">
            <a:spAutoFit/>
          </a:bodyPr>
          <a:lstStyle/>
          <a:p>
            <a:pPr marL="342900" indent="-342900" algn="l" fontAlgn="base">
              <a:spcBef>
                <a:spcPts val="600"/>
              </a:spcBef>
              <a:buClr>
                <a:srgbClr val="160B4D"/>
              </a:buClr>
              <a:buFont typeface="+mj-lt"/>
              <a:buAutoNum type="arabicPeriod" startAt="3"/>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Интеграционные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 группа движков для доступа к внешним данным (таблицы в других БД и т.д.).</a:t>
            </a:r>
          </a:p>
        </p:txBody>
      </p:sp>
      <p:sp>
        <p:nvSpPr>
          <p:cNvPr id="30" name="TextBox 29">
            <a:extLst>
              <a:ext uri="{FF2B5EF4-FFF2-40B4-BE49-F238E27FC236}">
                <a16:creationId xmlns:a16="http://schemas.microsoft.com/office/drawing/2014/main" id="{73BDBBDD-DC7C-1A97-79DA-0CCD8221C455}"/>
              </a:ext>
            </a:extLst>
          </p:cNvPr>
          <p:cNvSpPr txBox="1"/>
          <p:nvPr/>
        </p:nvSpPr>
        <p:spPr>
          <a:xfrm>
            <a:off x="838200" y="1914975"/>
            <a:ext cx="10361418" cy="738664"/>
          </a:xfrm>
          <a:prstGeom prst="rect">
            <a:avLst/>
          </a:prstGeom>
          <a:noFill/>
        </p:spPr>
        <p:txBody>
          <a:bodyPr wrap="square">
            <a:spAutoFit/>
          </a:bodyPr>
          <a:lstStyle/>
          <a:p>
            <a:pPr algn="just" fontAlgn="base">
              <a:spcBef>
                <a:spcPts val="600"/>
              </a:spcBef>
              <a:buClr>
                <a:srgbClr val="160B4D"/>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Для интеграции с внешними системами ClickHouse предоставляет различные средства, включая движки таблиц. Конфигурирование интеграционных движков осуществляется с помощью запросов CREATE TABLE или ALTER TABLE, как и для других табличных движков. Настроенная интеграция выглядит как обычная таблица, но запросы к ней передаются через прокси во внешнюю систему. </a:t>
            </a:r>
          </a:p>
        </p:txBody>
      </p:sp>
      <p:sp>
        <p:nvSpPr>
          <p:cNvPr id="2" name="TextBox 1">
            <a:extLst>
              <a:ext uri="{FF2B5EF4-FFF2-40B4-BE49-F238E27FC236}">
                <a16:creationId xmlns:a16="http://schemas.microsoft.com/office/drawing/2014/main" id="{2E3039BB-4443-6DBC-03AB-2302E90B5584}"/>
              </a:ext>
            </a:extLst>
          </p:cNvPr>
          <p:cNvSpPr txBox="1"/>
          <p:nvPr/>
        </p:nvSpPr>
        <p:spPr>
          <a:xfrm>
            <a:off x="838200" y="3392775"/>
            <a:ext cx="10803890" cy="2169825"/>
          </a:xfrm>
          <a:prstGeom prst="rect">
            <a:avLst/>
          </a:prstGeom>
          <a:noFill/>
        </p:spPr>
        <p:txBody>
          <a:bodyPr wrap="square">
            <a:spAutoFit/>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Особенности реализации:</a:t>
            </a:r>
          </a:p>
          <a:p>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Имена столбцов должны быть такими же, как в исходной таблице, можно использовать некоторые из этих столбцов и в любом порядке. </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Типы столбцов могут отличаться от типов в исходной таблице. ClickHouse пытается привести значения к типам данных ClickHouse.</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Простые условия для WHERE исполняются на стороне PostgreSQL. </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Операции объединения, агрегации, сортировки и ограничения LIMIT выполняются на стороне ClickHouse.</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Настройка external_table_functions_use_nulls определяет как обрабатывать Nullable столбцы. Значение настройки по умолчанию равно 1. </a:t>
            </a:r>
            <a:br>
              <a:rPr lang="en-US" sz="1400" dirty="0">
                <a:latin typeface="Roboto Condensed" panose="02000000000000000000" pitchFamily="2" charset="0"/>
                <a:ea typeface="Roboto Condensed" panose="02000000000000000000" pitchFamily="2" charset="0"/>
                <a:cs typeface="Roboto Condensed" panose="02000000000000000000" pitchFamily="2" charset="0"/>
              </a:rPr>
            </a:br>
            <a:r>
              <a:rPr lang="ru-RU" sz="1400" dirty="0">
                <a:latin typeface="Roboto Condensed" panose="02000000000000000000" pitchFamily="2" charset="0"/>
                <a:ea typeface="Roboto Condensed" panose="02000000000000000000" pitchFamily="2" charset="0"/>
                <a:cs typeface="Roboto Condensed" panose="02000000000000000000" pitchFamily="2" charset="0"/>
              </a:rPr>
              <a:t>Если значение 0, то табличная функция вместо NULL выставляет значения по умолчанию для скалярного типа.</a:t>
            </a:r>
            <a:endParaRPr lang="ru-RU" sz="1400" dirty="0"/>
          </a:p>
          <a:p>
            <a:pPr marL="285750" indent="-285750" algn="just">
              <a:spcBef>
                <a:spcPts val="300"/>
              </a:spcBef>
              <a:buClr>
                <a:srgbClr val="2964FF"/>
              </a:buClr>
              <a:buFont typeface="Arial" panose="020B0604020202020204" pitchFamily="34" charset="0"/>
              <a:buChar cha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9" name="TextBox 28">
            <a:extLst>
              <a:ext uri="{FF2B5EF4-FFF2-40B4-BE49-F238E27FC236}">
                <a16:creationId xmlns:a16="http://schemas.microsoft.com/office/drawing/2014/main" id="{2F01077D-D6CE-74EE-710A-00911E89F3CD}"/>
              </a:ext>
            </a:extLst>
          </p:cNvPr>
          <p:cNvSpPr txBox="1"/>
          <p:nvPr/>
        </p:nvSpPr>
        <p:spPr>
          <a:xfrm>
            <a:off x="403594" y="2819400"/>
            <a:ext cx="11507469" cy="307777"/>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PostgreSQL</a:t>
            </a:r>
            <a:r>
              <a:rPr lang="ru-RU" sz="1400" b="1" dirty="0">
                <a:latin typeface="Roboto Condensed" panose="02000000000000000000" pitchFamily="2" charset="0"/>
                <a:ea typeface="Roboto Condensed" panose="02000000000000000000" pitchFamily="2" charset="0"/>
                <a:cs typeface="Roboto Condensed" panose="02000000000000000000" pitchFamily="2" charset="0"/>
              </a:rPr>
              <a:t>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позволяет выполнять запросы SELECT и INSERT для таблиц на удаленном сервере PostgreSQL.</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object 21">
            <a:extLst>
              <a:ext uri="{FF2B5EF4-FFF2-40B4-BE49-F238E27FC236}">
                <a16:creationId xmlns:a16="http://schemas.microsoft.com/office/drawing/2014/main" id="{F4E71F39-242F-99F1-02D8-2ABCD2435A21}"/>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A08D3B83-D944-F5BA-D43D-368B57737FC7}"/>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20</a:t>
            </a:r>
            <a:endParaRPr sz="2400" dirty="0">
              <a:latin typeface="Arial"/>
              <a:cs typeface="Arial"/>
            </a:endParaRPr>
          </a:p>
        </p:txBody>
      </p:sp>
    </p:spTree>
    <p:extLst>
      <p:ext uri="{BB962C8B-B14F-4D97-AF65-F5344CB8AC3E}">
        <p14:creationId xmlns:p14="http://schemas.microsoft.com/office/powerpoint/2010/main" val="1112246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099550" cy="492443"/>
          </a:xfrm>
          <a:prstGeom prst="rect">
            <a:avLst/>
          </a:prstGeom>
        </p:spPr>
        <p:txBody>
          <a:bodyPr wrap="square">
            <a:spAutoFit/>
          </a:bodyPr>
          <a:lstStyle/>
          <a:p>
            <a:pPr algn="l"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5" name="TextBox 24">
            <a:extLst>
              <a:ext uri="{FF2B5EF4-FFF2-40B4-BE49-F238E27FC236}">
                <a16:creationId xmlns:a16="http://schemas.microsoft.com/office/drawing/2014/main" id="{FB96B0FE-7BCB-44F7-E877-F1079B9B2805}"/>
              </a:ext>
            </a:extLst>
          </p:cNvPr>
          <p:cNvSpPr txBox="1"/>
          <p:nvPr/>
        </p:nvSpPr>
        <p:spPr>
          <a:xfrm>
            <a:off x="513974" y="1623598"/>
            <a:ext cx="11658600" cy="338554"/>
          </a:xfrm>
          <a:prstGeom prst="rect">
            <a:avLst/>
          </a:prstGeom>
          <a:noFill/>
        </p:spPr>
        <p:txBody>
          <a:bodyPr wrap="square">
            <a:spAutoFit/>
          </a:bodyPr>
          <a:lstStyle/>
          <a:p>
            <a:pPr marL="342900" indent="-342900" algn="l" fontAlgn="base">
              <a:spcBef>
                <a:spcPts val="600"/>
              </a:spcBef>
              <a:buClr>
                <a:srgbClr val="160B4D"/>
              </a:buClr>
              <a:buFont typeface="+mj-lt"/>
              <a:buAutoNum type="arabicPeriod" startAt="3"/>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Интеграционные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 группа движков для доступа к внешним данным (таблицы в других БД и т.д.).</a:t>
            </a:r>
          </a:p>
        </p:txBody>
      </p:sp>
      <p:sp>
        <p:nvSpPr>
          <p:cNvPr id="30" name="TextBox 29">
            <a:extLst>
              <a:ext uri="{FF2B5EF4-FFF2-40B4-BE49-F238E27FC236}">
                <a16:creationId xmlns:a16="http://schemas.microsoft.com/office/drawing/2014/main" id="{73BDBBDD-DC7C-1A97-79DA-0CCD8221C455}"/>
              </a:ext>
            </a:extLst>
          </p:cNvPr>
          <p:cNvSpPr txBox="1"/>
          <p:nvPr/>
        </p:nvSpPr>
        <p:spPr>
          <a:xfrm>
            <a:off x="838200" y="1914975"/>
            <a:ext cx="10361418" cy="738664"/>
          </a:xfrm>
          <a:prstGeom prst="rect">
            <a:avLst/>
          </a:prstGeom>
          <a:noFill/>
        </p:spPr>
        <p:txBody>
          <a:bodyPr wrap="square">
            <a:spAutoFit/>
          </a:bodyPr>
          <a:lstStyle/>
          <a:p>
            <a:pPr algn="just" fontAlgn="base">
              <a:spcBef>
                <a:spcPts val="600"/>
              </a:spcBef>
              <a:buClr>
                <a:srgbClr val="160B4D"/>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Для интеграции с внешними системами ClickHouse предоставляет различные средства, включая движки таблиц. Конфигурирование интеграционных движков осуществляется с помощью запросов CREATE TABLE или ALTER TABLE, как и для других табличных движков. Настроенная интеграция выглядит как обычная таблица, но запросы к ней передаются через прокси во внешнюю систему. </a:t>
            </a:r>
          </a:p>
        </p:txBody>
      </p:sp>
      <p:sp>
        <p:nvSpPr>
          <p:cNvPr id="22" name="TextBox 21">
            <a:extLst>
              <a:ext uri="{FF2B5EF4-FFF2-40B4-BE49-F238E27FC236}">
                <a16:creationId xmlns:a16="http://schemas.microsoft.com/office/drawing/2014/main" id="{D5938F06-66A3-CE6F-2A6E-E37AD88E37DF}"/>
              </a:ext>
            </a:extLst>
          </p:cNvPr>
          <p:cNvSpPr txBox="1"/>
          <p:nvPr/>
        </p:nvSpPr>
        <p:spPr>
          <a:xfrm>
            <a:off x="403594" y="2819400"/>
            <a:ext cx="11507469" cy="307777"/>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400" b="1" dirty="0">
                <a:latin typeface="Roboto Condensed" panose="02000000000000000000" pitchFamily="2" charset="0"/>
                <a:ea typeface="Roboto Condensed" panose="02000000000000000000" pitchFamily="2" charset="0"/>
                <a:cs typeface="Roboto Condensed" panose="02000000000000000000" pitchFamily="2" charset="0"/>
              </a:rPr>
              <a:t>PostgreSQL</a:t>
            </a:r>
            <a:r>
              <a:rPr lang="ru-RU" sz="1400" b="1" dirty="0">
                <a:latin typeface="Roboto Condensed" panose="02000000000000000000" pitchFamily="2" charset="0"/>
                <a:ea typeface="Roboto Condensed" panose="02000000000000000000" pitchFamily="2" charset="0"/>
                <a:cs typeface="Roboto Condensed" panose="02000000000000000000" pitchFamily="2" charset="0"/>
              </a:rPr>
              <a:t>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позволяет выполнять запросы SELECT и INSERT для таблиц на удаленном сервере PostgreSQL.</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9" name="Рисунок 28">
            <a:extLst>
              <a:ext uri="{FF2B5EF4-FFF2-40B4-BE49-F238E27FC236}">
                <a16:creationId xmlns:a16="http://schemas.microsoft.com/office/drawing/2014/main" id="{7B52BD51-CD39-6B2F-A7DE-48F966809A4F}"/>
              </a:ext>
            </a:extLst>
          </p:cNvPr>
          <p:cNvPicPr>
            <a:picLocks noChangeAspect="1"/>
          </p:cNvPicPr>
          <p:nvPr/>
        </p:nvPicPr>
        <p:blipFill>
          <a:blip r:embed="rId7"/>
          <a:stretch>
            <a:fillRect/>
          </a:stretch>
        </p:blipFill>
        <p:spPr>
          <a:xfrm>
            <a:off x="1135920" y="3256988"/>
            <a:ext cx="7570660" cy="2782823"/>
          </a:xfrm>
          <a:prstGeom prst="rect">
            <a:avLst/>
          </a:prstGeom>
        </p:spPr>
      </p:pic>
      <p:sp>
        <p:nvSpPr>
          <p:cNvPr id="2" name="object 21">
            <a:extLst>
              <a:ext uri="{FF2B5EF4-FFF2-40B4-BE49-F238E27FC236}">
                <a16:creationId xmlns:a16="http://schemas.microsoft.com/office/drawing/2014/main" id="{68E98D22-ABF4-4E8F-64A6-A97A95D8BEE6}"/>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B7BC1C5A-4F0B-474E-CDC4-1DF641967B3C}"/>
              </a:ext>
            </a:extLst>
          </p:cNvPr>
          <p:cNvSpPr txBox="1"/>
          <p:nvPr/>
        </p:nvSpPr>
        <p:spPr>
          <a:xfrm>
            <a:off x="11567112"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21</a:t>
            </a:r>
            <a:endParaRPr sz="2400" dirty="0">
              <a:latin typeface="Arial"/>
              <a:cs typeface="Arial"/>
            </a:endParaRPr>
          </a:p>
        </p:txBody>
      </p:sp>
    </p:spTree>
    <p:extLst>
      <p:ext uri="{BB962C8B-B14F-4D97-AF65-F5344CB8AC3E}">
        <p14:creationId xmlns:p14="http://schemas.microsoft.com/office/powerpoint/2010/main" val="2186755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3</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Движки таблиц</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52EF251B-5E74-A9EC-0D77-4C4D536120C4}"/>
              </a:ext>
            </a:extLst>
          </p:cNvPr>
          <p:cNvSpPr/>
          <p:nvPr/>
        </p:nvSpPr>
        <p:spPr>
          <a:xfrm>
            <a:off x="513974" y="1143000"/>
            <a:ext cx="10099550" cy="492443"/>
          </a:xfrm>
          <a:prstGeom prst="rect">
            <a:avLst/>
          </a:prstGeom>
        </p:spPr>
        <p:txBody>
          <a:bodyPr wrap="square">
            <a:spAutoFit/>
          </a:bodyPr>
          <a:lstStyle/>
          <a:p>
            <a:pPr algn="l"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800" dirty="0">
                <a:latin typeface="Roboto Condensed" panose="02000000000000000000" pitchFamily="2" charset="0"/>
                <a:ea typeface="Roboto Condensed" panose="02000000000000000000" pitchFamily="2" charset="0"/>
                <a:cs typeface="Roboto Condensed" panose="02000000000000000000" pitchFamily="2" charset="0"/>
              </a:rPr>
              <a:t>Clickhouse</a:t>
            </a:r>
            <a:r>
              <a:rPr lang="ru-RU" dirty="0">
                <a:latin typeface="Roboto Condensed" panose="02000000000000000000" pitchFamily="2" charset="0"/>
                <a:ea typeface="Roboto Condensed" panose="02000000000000000000" pitchFamily="2" charset="0"/>
                <a:cs typeface="Roboto Condensed" panose="02000000000000000000" pitchFamily="2" charset="0"/>
              </a:rPr>
              <a:t> существует довольно много движков таблиц, разбитых на семейства/группы.</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TextBox 1">
            <a:extLst>
              <a:ext uri="{FF2B5EF4-FFF2-40B4-BE49-F238E27FC236}">
                <a16:creationId xmlns:a16="http://schemas.microsoft.com/office/drawing/2014/main" id="{4B2E09B7-18E5-4467-5B5F-EA69C82A38E3}"/>
              </a:ext>
            </a:extLst>
          </p:cNvPr>
          <p:cNvSpPr txBox="1"/>
          <p:nvPr/>
        </p:nvSpPr>
        <p:spPr>
          <a:xfrm>
            <a:off x="513974" y="1623598"/>
            <a:ext cx="11658600" cy="338554"/>
          </a:xfrm>
          <a:prstGeom prst="rect">
            <a:avLst/>
          </a:prstGeom>
          <a:noFill/>
        </p:spPr>
        <p:txBody>
          <a:bodyPr wrap="square">
            <a:spAutoFit/>
          </a:bodyPr>
          <a:lstStyle/>
          <a:p>
            <a:pPr marL="342900" indent="-342900" algn="l" fontAlgn="base">
              <a:spcBef>
                <a:spcPts val="600"/>
              </a:spcBef>
              <a:buClr>
                <a:srgbClr val="160B4D"/>
              </a:buClr>
              <a:buFont typeface="+mj-lt"/>
              <a:buAutoNum type="arabicPeriod" startAt="4"/>
            </a:pP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Специальные</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 движки для определенных функций (распределенные запросы и т.д.).</a:t>
            </a:r>
            <a:endParaRPr lang="en-US"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a:extLst>
              <a:ext uri="{FF2B5EF4-FFF2-40B4-BE49-F238E27FC236}">
                <a16:creationId xmlns:a16="http://schemas.microsoft.com/office/drawing/2014/main" id="{B28D9B46-AE5D-2521-B9F2-825CCAA1AC34}"/>
              </a:ext>
            </a:extLst>
          </p:cNvPr>
          <p:cNvSpPr txBox="1"/>
          <p:nvPr/>
        </p:nvSpPr>
        <p:spPr>
          <a:xfrm>
            <a:off x="838200" y="1914975"/>
            <a:ext cx="10099550" cy="276999"/>
          </a:xfrm>
          <a:prstGeom prst="rect">
            <a:avLst/>
          </a:prstGeom>
          <a:noFill/>
        </p:spPr>
        <p:txBody>
          <a:bodyPr wrap="square">
            <a:spAutoFit/>
          </a:bodyPr>
          <a:lstStyle/>
          <a:p>
            <a:pPr algn="just" fontAlgn="base">
              <a:spcBef>
                <a:spcPts val="600"/>
              </a:spcBef>
              <a:buClr>
                <a:srgbClr val="160B4D"/>
              </a:buCl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Остальные движки таблиц уникальны по своему назначению и еще не сгруппированы в семейства, поэтому они помещены в эту специальную категорию.</a:t>
            </a:r>
          </a:p>
        </p:txBody>
      </p:sp>
      <p:grpSp>
        <p:nvGrpSpPr>
          <p:cNvPr id="73" name="Группа 72">
            <a:extLst>
              <a:ext uri="{FF2B5EF4-FFF2-40B4-BE49-F238E27FC236}">
                <a16:creationId xmlns:a16="http://schemas.microsoft.com/office/drawing/2014/main" id="{4CF3BE7E-0B2B-EE0B-1C04-9B80014AA814}"/>
              </a:ext>
            </a:extLst>
          </p:cNvPr>
          <p:cNvGrpSpPr/>
          <p:nvPr/>
        </p:nvGrpSpPr>
        <p:grpSpPr>
          <a:xfrm>
            <a:off x="390833" y="2302854"/>
            <a:ext cx="10683290" cy="4174146"/>
            <a:chOff x="390833" y="2438400"/>
            <a:chExt cx="10683290" cy="4174146"/>
          </a:xfrm>
        </p:grpSpPr>
        <p:grpSp>
          <p:nvGrpSpPr>
            <p:cNvPr id="72" name="Группа 71">
              <a:extLst>
                <a:ext uri="{FF2B5EF4-FFF2-40B4-BE49-F238E27FC236}">
                  <a16:creationId xmlns:a16="http://schemas.microsoft.com/office/drawing/2014/main" id="{7522EDA7-994E-746C-CA4A-2F14830974E6}"/>
                </a:ext>
              </a:extLst>
            </p:cNvPr>
            <p:cNvGrpSpPr/>
            <p:nvPr/>
          </p:nvGrpSpPr>
          <p:grpSpPr>
            <a:xfrm>
              <a:off x="7326122" y="2459610"/>
              <a:ext cx="3748001" cy="4010529"/>
              <a:chOff x="7272593" y="2454226"/>
              <a:chExt cx="3748001" cy="4010529"/>
            </a:xfrm>
          </p:grpSpPr>
          <p:grpSp>
            <p:nvGrpSpPr>
              <p:cNvPr id="67" name="Группа 66">
                <a:extLst>
                  <a:ext uri="{FF2B5EF4-FFF2-40B4-BE49-F238E27FC236}">
                    <a16:creationId xmlns:a16="http://schemas.microsoft.com/office/drawing/2014/main" id="{2E91EC34-E5B8-5C2A-EFCC-F1B741588C11}"/>
                  </a:ext>
                </a:extLst>
              </p:cNvPr>
              <p:cNvGrpSpPr/>
              <p:nvPr/>
            </p:nvGrpSpPr>
            <p:grpSpPr>
              <a:xfrm>
                <a:off x="7295019" y="4942111"/>
                <a:ext cx="3719052" cy="695831"/>
                <a:chOff x="10471006" y="3172964"/>
                <a:chExt cx="3719052" cy="695831"/>
              </a:xfrm>
            </p:grpSpPr>
            <p:sp>
              <p:nvSpPr>
                <p:cNvPr id="33" name="TextBox 32">
                  <a:extLst>
                    <a:ext uri="{FF2B5EF4-FFF2-40B4-BE49-F238E27FC236}">
                      <a16:creationId xmlns:a16="http://schemas.microsoft.com/office/drawing/2014/main" id="{A8032CC4-63A2-2AC8-802D-B455A8EB2D73}"/>
                    </a:ext>
                  </a:extLst>
                </p:cNvPr>
                <p:cNvSpPr txBox="1"/>
                <p:nvPr/>
              </p:nvSpPr>
              <p:spPr>
                <a:xfrm>
                  <a:off x="10471006" y="3172964"/>
                  <a:ext cx="2985265" cy="287056"/>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Dictionary</a:t>
                  </a:r>
                </a:p>
              </p:txBody>
            </p:sp>
            <p:sp>
              <p:nvSpPr>
                <p:cNvPr id="34" name="TextBox 33">
                  <a:extLst>
                    <a:ext uri="{FF2B5EF4-FFF2-40B4-BE49-F238E27FC236}">
                      <a16:creationId xmlns:a16="http://schemas.microsoft.com/office/drawing/2014/main" id="{E7908344-667E-0737-AD1E-3017B522A1F0}"/>
                    </a:ext>
                  </a:extLst>
                </p:cNvPr>
                <p:cNvSpPr txBox="1"/>
                <p:nvPr/>
              </p:nvSpPr>
              <p:spPr>
                <a:xfrm>
                  <a:off x="10879045" y="3407130"/>
                  <a:ext cx="3311013" cy="461665"/>
                </a:xfrm>
                <a:prstGeom prst="rect">
                  <a:avLst/>
                </a:prstGeom>
                <a:noFill/>
              </p:spPr>
              <p:txBody>
                <a:bodyPr wrap="square">
                  <a:spAutoFit/>
                </a:bodyPr>
                <a:lstStyle/>
                <a:p>
                  <a:pPr fontAlgn="base">
                    <a:spcBef>
                      <a:spcPts val="300"/>
                    </a:spcBef>
                    <a:buClr>
                      <a:srgbClr val="2964FF"/>
                    </a:buCl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Отображает данные словаря как таблицу ClickHouse.</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nvGrpSpPr>
              <p:cNvPr id="66" name="Группа 65">
                <a:extLst>
                  <a:ext uri="{FF2B5EF4-FFF2-40B4-BE49-F238E27FC236}">
                    <a16:creationId xmlns:a16="http://schemas.microsoft.com/office/drawing/2014/main" id="{8E750A23-F535-65C0-B2F4-48186D3FA2BA}"/>
                  </a:ext>
                </a:extLst>
              </p:cNvPr>
              <p:cNvGrpSpPr/>
              <p:nvPr/>
            </p:nvGrpSpPr>
            <p:grpSpPr>
              <a:xfrm>
                <a:off x="7295019" y="4179877"/>
                <a:ext cx="3719052" cy="695831"/>
                <a:chOff x="10475922" y="3917825"/>
                <a:chExt cx="3719052" cy="695831"/>
              </a:xfrm>
            </p:grpSpPr>
            <p:sp>
              <p:nvSpPr>
                <p:cNvPr id="35" name="TextBox 34">
                  <a:extLst>
                    <a:ext uri="{FF2B5EF4-FFF2-40B4-BE49-F238E27FC236}">
                      <a16:creationId xmlns:a16="http://schemas.microsoft.com/office/drawing/2014/main" id="{FF6AB9B0-BCBE-32E5-1565-70DDFE6CA090}"/>
                    </a:ext>
                  </a:extLst>
                </p:cNvPr>
                <p:cNvSpPr txBox="1"/>
                <p:nvPr/>
              </p:nvSpPr>
              <p:spPr>
                <a:xfrm>
                  <a:off x="10475922" y="3917825"/>
                  <a:ext cx="2985265" cy="287056"/>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File</a:t>
                  </a:r>
                </a:p>
              </p:txBody>
            </p:sp>
            <p:sp>
              <p:nvSpPr>
                <p:cNvPr id="36" name="TextBox 35">
                  <a:extLst>
                    <a:ext uri="{FF2B5EF4-FFF2-40B4-BE49-F238E27FC236}">
                      <a16:creationId xmlns:a16="http://schemas.microsoft.com/office/drawing/2014/main" id="{ED463198-BD6C-9127-32A8-A9BC26C51C2B}"/>
                    </a:ext>
                  </a:extLst>
                </p:cNvPr>
                <p:cNvSpPr txBox="1"/>
                <p:nvPr/>
              </p:nvSpPr>
              <p:spPr>
                <a:xfrm>
                  <a:off x="10883961" y="4151991"/>
                  <a:ext cx="3311013" cy="461665"/>
                </a:xfrm>
                <a:prstGeom prst="rect">
                  <a:avLst/>
                </a:prstGeom>
                <a:noFill/>
              </p:spPr>
              <p:txBody>
                <a:bodyPr wrap="square">
                  <a:spAutoFit/>
                </a:bodyPr>
                <a:lstStyle/>
                <a:p>
                  <a:pPr fontAlgn="base">
                    <a:spcBef>
                      <a:spcPts val="300"/>
                    </a:spcBef>
                    <a:buClr>
                      <a:srgbClr val="2964FF"/>
                    </a:buCl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Управляет данными в одном файле на диске в указанном формате.</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nvGrpSpPr>
              <p:cNvPr id="64" name="Группа 63">
                <a:extLst>
                  <a:ext uri="{FF2B5EF4-FFF2-40B4-BE49-F238E27FC236}">
                    <a16:creationId xmlns:a16="http://schemas.microsoft.com/office/drawing/2014/main" id="{E3010AAD-745A-305C-4008-6DC445A1BDDE}"/>
                  </a:ext>
                </a:extLst>
              </p:cNvPr>
              <p:cNvGrpSpPr/>
              <p:nvPr/>
            </p:nvGrpSpPr>
            <p:grpSpPr>
              <a:xfrm>
                <a:off x="7295019" y="2454226"/>
                <a:ext cx="3719052" cy="880497"/>
                <a:chOff x="7295019" y="2454226"/>
                <a:chExt cx="3719052" cy="880497"/>
              </a:xfrm>
            </p:grpSpPr>
            <p:sp>
              <p:nvSpPr>
                <p:cNvPr id="41" name="TextBox 40">
                  <a:extLst>
                    <a:ext uri="{FF2B5EF4-FFF2-40B4-BE49-F238E27FC236}">
                      <a16:creationId xmlns:a16="http://schemas.microsoft.com/office/drawing/2014/main" id="{D3F3D11C-0EA9-3A81-0E47-F5DDD68B43BB}"/>
                    </a:ext>
                  </a:extLst>
                </p:cNvPr>
                <p:cNvSpPr txBox="1"/>
                <p:nvPr/>
              </p:nvSpPr>
              <p:spPr>
                <a:xfrm>
                  <a:off x="7295019" y="2454226"/>
                  <a:ext cx="2985265" cy="287056"/>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View</a:t>
                  </a:r>
                </a:p>
              </p:txBody>
            </p:sp>
            <p:sp>
              <p:nvSpPr>
                <p:cNvPr id="42" name="TextBox 41">
                  <a:extLst>
                    <a:ext uri="{FF2B5EF4-FFF2-40B4-BE49-F238E27FC236}">
                      <a16:creationId xmlns:a16="http://schemas.microsoft.com/office/drawing/2014/main" id="{CA2D8BFA-CAE8-D2F9-2B0F-3696BD49ED45}"/>
                    </a:ext>
                  </a:extLst>
                </p:cNvPr>
                <p:cNvSpPr txBox="1"/>
                <p:nvPr/>
              </p:nvSpPr>
              <p:spPr>
                <a:xfrm>
                  <a:off x="7703058" y="2688392"/>
                  <a:ext cx="3311013" cy="646331"/>
                </a:xfrm>
                <a:prstGeom prst="rect">
                  <a:avLst/>
                </a:prstGeom>
                <a:noFill/>
              </p:spPr>
              <p:txBody>
                <a:bodyPr wrap="square">
                  <a:spAutoFit/>
                </a:bodyPr>
                <a:lstStyle/>
                <a:p>
                  <a:pPr fontAlgn="base">
                    <a:spcBef>
                      <a:spcPts val="300"/>
                    </a:spcBef>
                    <a:buClr>
                      <a:srgbClr val="2964FF"/>
                    </a:buCl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Для реализации представлений Не хранит данные, а хранит только указанный запрос SELECT.</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nvGrpSpPr>
              <p:cNvPr id="68" name="Группа 67">
                <a:extLst>
                  <a:ext uri="{FF2B5EF4-FFF2-40B4-BE49-F238E27FC236}">
                    <a16:creationId xmlns:a16="http://schemas.microsoft.com/office/drawing/2014/main" id="{197EAB00-56C7-A89C-02FB-CD0F8244D251}"/>
                  </a:ext>
                </a:extLst>
              </p:cNvPr>
              <p:cNvGrpSpPr/>
              <p:nvPr/>
            </p:nvGrpSpPr>
            <p:grpSpPr>
              <a:xfrm>
                <a:off x="7301542" y="5768924"/>
                <a:ext cx="3719052" cy="695831"/>
                <a:chOff x="10665333" y="5140998"/>
                <a:chExt cx="3719052" cy="695831"/>
              </a:xfrm>
            </p:grpSpPr>
            <p:sp>
              <p:nvSpPr>
                <p:cNvPr id="43" name="TextBox 42">
                  <a:extLst>
                    <a:ext uri="{FF2B5EF4-FFF2-40B4-BE49-F238E27FC236}">
                      <a16:creationId xmlns:a16="http://schemas.microsoft.com/office/drawing/2014/main" id="{F26094A7-006C-3E99-6CED-72840F956D49}"/>
                    </a:ext>
                  </a:extLst>
                </p:cNvPr>
                <p:cNvSpPr txBox="1"/>
                <p:nvPr/>
              </p:nvSpPr>
              <p:spPr>
                <a:xfrm>
                  <a:off x="10665333" y="5140998"/>
                  <a:ext cx="2985265" cy="287056"/>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URL</a:t>
                  </a:r>
                </a:p>
              </p:txBody>
            </p:sp>
            <p:sp>
              <p:nvSpPr>
                <p:cNvPr id="44" name="TextBox 43">
                  <a:extLst>
                    <a:ext uri="{FF2B5EF4-FFF2-40B4-BE49-F238E27FC236}">
                      <a16:creationId xmlns:a16="http://schemas.microsoft.com/office/drawing/2014/main" id="{D4613EB4-3AD7-0B26-4614-C18688EBE4B5}"/>
                    </a:ext>
                  </a:extLst>
                </p:cNvPr>
                <p:cNvSpPr txBox="1"/>
                <p:nvPr/>
              </p:nvSpPr>
              <p:spPr>
                <a:xfrm>
                  <a:off x="11073372" y="5375164"/>
                  <a:ext cx="3311013" cy="461665"/>
                </a:xfrm>
                <a:prstGeom prst="rect">
                  <a:avLst/>
                </a:prstGeom>
                <a:noFill/>
              </p:spPr>
              <p:txBody>
                <a:bodyPr wrap="square">
                  <a:spAutoFit/>
                </a:bodyPr>
                <a:lstStyle/>
                <a:p>
                  <a:pPr fontAlgn="base">
                    <a:spcBef>
                      <a:spcPts val="300"/>
                    </a:spcBef>
                    <a:buClr>
                      <a:srgbClr val="2964FF"/>
                    </a:buCl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Управляет данными на удаленном HTTP/HTTPS сервере.</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nvGrpSpPr>
              <p:cNvPr id="65" name="Группа 64">
                <a:extLst>
                  <a:ext uri="{FF2B5EF4-FFF2-40B4-BE49-F238E27FC236}">
                    <a16:creationId xmlns:a16="http://schemas.microsoft.com/office/drawing/2014/main" id="{33AD6102-F90E-E249-3940-F8E618CBCB1F}"/>
                  </a:ext>
                </a:extLst>
              </p:cNvPr>
              <p:cNvGrpSpPr/>
              <p:nvPr/>
            </p:nvGrpSpPr>
            <p:grpSpPr>
              <a:xfrm>
                <a:off x="7272593" y="3403293"/>
                <a:ext cx="3719052" cy="695831"/>
                <a:chOff x="7740120" y="6352776"/>
                <a:chExt cx="3719052" cy="695831"/>
              </a:xfrm>
            </p:grpSpPr>
            <p:sp>
              <p:nvSpPr>
                <p:cNvPr id="45" name="TextBox 44">
                  <a:extLst>
                    <a:ext uri="{FF2B5EF4-FFF2-40B4-BE49-F238E27FC236}">
                      <a16:creationId xmlns:a16="http://schemas.microsoft.com/office/drawing/2014/main" id="{4EEE842A-5653-F830-AD3E-72A15A905B88}"/>
                    </a:ext>
                  </a:extLst>
                </p:cNvPr>
                <p:cNvSpPr txBox="1"/>
                <p:nvPr/>
              </p:nvSpPr>
              <p:spPr>
                <a:xfrm>
                  <a:off x="7740120" y="6352776"/>
                  <a:ext cx="2985265" cy="287056"/>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Join</a:t>
                  </a:r>
                </a:p>
              </p:txBody>
            </p:sp>
            <p:sp>
              <p:nvSpPr>
                <p:cNvPr id="46" name="TextBox 45">
                  <a:extLst>
                    <a:ext uri="{FF2B5EF4-FFF2-40B4-BE49-F238E27FC236}">
                      <a16:creationId xmlns:a16="http://schemas.microsoft.com/office/drawing/2014/main" id="{9179A1A6-C108-9B61-8D92-4F635EEBDCB5}"/>
                    </a:ext>
                  </a:extLst>
                </p:cNvPr>
                <p:cNvSpPr txBox="1"/>
                <p:nvPr/>
              </p:nvSpPr>
              <p:spPr>
                <a:xfrm>
                  <a:off x="8148159" y="6586942"/>
                  <a:ext cx="3311013" cy="461665"/>
                </a:xfrm>
                <a:prstGeom prst="rect">
                  <a:avLst/>
                </a:prstGeom>
                <a:noFill/>
              </p:spPr>
              <p:txBody>
                <a:bodyPr wrap="square">
                  <a:spAutoFit/>
                </a:bodyPr>
                <a:lstStyle/>
                <a:p>
                  <a:pPr fontAlgn="base">
                    <a:spcBef>
                      <a:spcPts val="300"/>
                    </a:spcBef>
                    <a:buClr>
                      <a:srgbClr val="2964FF"/>
                    </a:buCl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Подготовленная структура данных для использования в операциях JOIN.</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grpSp>
          <p:nvGrpSpPr>
            <p:cNvPr id="70" name="Группа 69">
              <a:extLst>
                <a:ext uri="{FF2B5EF4-FFF2-40B4-BE49-F238E27FC236}">
                  <a16:creationId xmlns:a16="http://schemas.microsoft.com/office/drawing/2014/main" id="{A7DF0B8B-F9B6-DA07-60FA-737CE6B975C2}"/>
                </a:ext>
              </a:extLst>
            </p:cNvPr>
            <p:cNvGrpSpPr/>
            <p:nvPr/>
          </p:nvGrpSpPr>
          <p:grpSpPr>
            <a:xfrm>
              <a:off x="390833" y="2438400"/>
              <a:ext cx="3909391" cy="4174146"/>
              <a:chOff x="390833" y="2488556"/>
              <a:chExt cx="3909391" cy="4174146"/>
            </a:xfrm>
          </p:grpSpPr>
          <p:grpSp>
            <p:nvGrpSpPr>
              <p:cNvPr id="57" name="Группа 56">
                <a:extLst>
                  <a:ext uri="{FF2B5EF4-FFF2-40B4-BE49-F238E27FC236}">
                    <a16:creationId xmlns:a16="http://schemas.microsoft.com/office/drawing/2014/main" id="{4B6DBA60-E96D-AC2D-CD12-FC1742C17851}"/>
                  </a:ext>
                </a:extLst>
              </p:cNvPr>
              <p:cNvGrpSpPr/>
              <p:nvPr/>
            </p:nvGrpSpPr>
            <p:grpSpPr>
              <a:xfrm>
                <a:off x="395749" y="2488556"/>
                <a:ext cx="3719051" cy="1434495"/>
                <a:chOff x="395749" y="2588473"/>
                <a:chExt cx="3719051" cy="1434495"/>
              </a:xfrm>
            </p:grpSpPr>
            <p:sp>
              <p:nvSpPr>
                <p:cNvPr id="23" name="TextBox 22">
                  <a:extLst>
                    <a:ext uri="{FF2B5EF4-FFF2-40B4-BE49-F238E27FC236}">
                      <a16:creationId xmlns:a16="http://schemas.microsoft.com/office/drawing/2014/main" id="{E50ADCB9-F83E-B67D-53E7-ABBF9EAB420E}"/>
                    </a:ext>
                  </a:extLst>
                </p:cNvPr>
                <p:cNvSpPr txBox="1"/>
                <p:nvPr/>
              </p:nvSpPr>
              <p:spPr>
                <a:xfrm>
                  <a:off x="395749" y="2588473"/>
                  <a:ext cx="2880852" cy="280609"/>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Distributed</a:t>
                  </a:r>
                </a:p>
              </p:txBody>
            </p:sp>
            <p:sp>
              <p:nvSpPr>
                <p:cNvPr id="29" name="TextBox 28">
                  <a:extLst>
                    <a:ext uri="{FF2B5EF4-FFF2-40B4-BE49-F238E27FC236}">
                      <a16:creationId xmlns:a16="http://schemas.microsoft.com/office/drawing/2014/main" id="{7EE66AAB-A715-937C-8068-703C1EFF380B}"/>
                    </a:ext>
                  </a:extLst>
                </p:cNvPr>
                <p:cNvSpPr txBox="1"/>
                <p:nvPr/>
              </p:nvSpPr>
              <p:spPr>
                <a:xfrm>
                  <a:off x="803787" y="2822639"/>
                  <a:ext cx="3311013" cy="1200329"/>
                </a:xfrm>
                <a:prstGeom prst="rect">
                  <a:avLst/>
                </a:prstGeom>
                <a:noFill/>
              </p:spPr>
              <p:txBody>
                <a:bodyPr wrap="square">
                  <a:spAutoFit/>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Не хранит данные самостоятельно, а позволяет обрабатывать запросы распределённо, на нескольких серверах. Чтение автоматически распараллеливается. При чтении будут использованы индексы таблиц на удалённых серверах, если есть.</a:t>
                  </a:r>
                  <a:endParaRPr lang="ru-RU" sz="1200" dirty="0"/>
                </a:p>
              </p:txBody>
            </p:sp>
          </p:grpSp>
          <p:grpSp>
            <p:nvGrpSpPr>
              <p:cNvPr id="58" name="Группа 57">
                <a:extLst>
                  <a:ext uri="{FF2B5EF4-FFF2-40B4-BE49-F238E27FC236}">
                    <a16:creationId xmlns:a16="http://schemas.microsoft.com/office/drawing/2014/main" id="{22C0513C-5DEE-5D84-8C9C-6D083B274946}"/>
                  </a:ext>
                </a:extLst>
              </p:cNvPr>
              <p:cNvGrpSpPr/>
              <p:nvPr/>
            </p:nvGrpSpPr>
            <p:grpSpPr>
              <a:xfrm>
                <a:off x="390833" y="3925654"/>
                <a:ext cx="3909391" cy="1434495"/>
                <a:chOff x="7117380" y="2582395"/>
                <a:chExt cx="3909391" cy="1434495"/>
              </a:xfrm>
            </p:grpSpPr>
            <p:sp>
              <p:nvSpPr>
                <p:cNvPr id="37" name="TextBox 36">
                  <a:extLst>
                    <a:ext uri="{FF2B5EF4-FFF2-40B4-BE49-F238E27FC236}">
                      <a16:creationId xmlns:a16="http://schemas.microsoft.com/office/drawing/2014/main" id="{39938ECF-1B12-A946-EB96-0132FC5597E0}"/>
                    </a:ext>
                  </a:extLst>
                </p:cNvPr>
                <p:cNvSpPr txBox="1"/>
                <p:nvPr/>
              </p:nvSpPr>
              <p:spPr>
                <a:xfrm>
                  <a:off x="7117380" y="2582395"/>
                  <a:ext cx="2880852" cy="280609"/>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Merge</a:t>
                  </a:r>
                </a:p>
              </p:txBody>
            </p:sp>
            <p:sp>
              <p:nvSpPr>
                <p:cNvPr id="38" name="TextBox 37">
                  <a:extLst>
                    <a:ext uri="{FF2B5EF4-FFF2-40B4-BE49-F238E27FC236}">
                      <a16:creationId xmlns:a16="http://schemas.microsoft.com/office/drawing/2014/main" id="{B1DE9589-225A-E68C-99C4-135D99E2DAD8}"/>
                    </a:ext>
                  </a:extLst>
                </p:cNvPr>
                <p:cNvSpPr txBox="1"/>
                <p:nvPr/>
              </p:nvSpPr>
              <p:spPr>
                <a:xfrm>
                  <a:off x="7525418" y="2816561"/>
                  <a:ext cx="3501353" cy="1200329"/>
                </a:xfrm>
                <a:prstGeom prst="rect">
                  <a:avLst/>
                </a:prstGeom>
                <a:noFill/>
              </p:spPr>
              <p:txBody>
                <a:bodyPr wrap="square">
                  <a:spAutoFit/>
                </a:bodyPr>
                <a:lstStyle/>
                <a:p>
                  <a:pPr fontAlgn="base">
                    <a:spcBef>
                      <a:spcPts val="300"/>
                    </a:spcBef>
                    <a:buClr>
                      <a:srgbClr val="2964FF"/>
                    </a:buCl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Не хранит данные самостоятельно, а позволяет читать одновременно из произвольного количества других таблиц. Чтение автоматически распараллеливается. Запись в таблицу не поддерживается. При чтении будут использованы индексы используемых таблиц.</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nvGrpSpPr>
              <p:cNvPr id="59" name="Группа 58">
                <a:extLst>
                  <a:ext uri="{FF2B5EF4-FFF2-40B4-BE49-F238E27FC236}">
                    <a16:creationId xmlns:a16="http://schemas.microsoft.com/office/drawing/2014/main" id="{DA9E2D54-91FA-3335-B12B-57AF9B85994E}"/>
                  </a:ext>
                </a:extLst>
              </p:cNvPr>
              <p:cNvGrpSpPr/>
              <p:nvPr/>
            </p:nvGrpSpPr>
            <p:grpSpPr>
              <a:xfrm>
                <a:off x="390833" y="5412873"/>
                <a:ext cx="3719051" cy="1249829"/>
                <a:chOff x="3796536" y="5362893"/>
                <a:chExt cx="3719051" cy="1249829"/>
              </a:xfrm>
            </p:grpSpPr>
            <p:sp>
              <p:nvSpPr>
                <p:cNvPr id="49" name="TextBox 48">
                  <a:extLst>
                    <a:ext uri="{FF2B5EF4-FFF2-40B4-BE49-F238E27FC236}">
                      <a16:creationId xmlns:a16="http://schemas.microsoft.com/office/drawing/2014/main" id="{2B92743E-68A5-F750-F811-A17F549F8F1A}"/>
                    </a:ext>
                  </a:extLst>
                </p:cNvPr>
                <p:cNvSpPr txBox="1"/>
                <p:nvPr/>
              </p:nvSpPr>
              <p:spPr>
                <a:xfrm>
                  <a:off x="3796536" y="5362893"/>
                  <a:ext cx="2880852" cy="280609"/>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Set</a:t>
                  </a:r>
                </a:p>
              </p:txBody>
            </p:sp>
            <p:sp>
              <p:nvSpPr>
                <p:cNvPr id="50" name="TextBox 49">
                  <a:extLst>
                    <a:ext uri="{FF2B5EF4-FFF2-40B4-BE49-F238E27FC236}">
                      <a16:creationId xmlns:a16="http://schemas.microsoft.com/office/drawing/2014/main" id="{F2FAC964-ED99-007D-BD2B-7BC8EA4B4EF7}"/>
                    </a:ext>
                  </a:extLst>
                </p:cNvPr>
                <p:cNvSpPr txBox="1"/>
                <p:nvPr/>
              </p:nvSpPr>
              <p:spPr>
                <a:xfrm>
                  <a:off x="4204574" y="5597059"/>
                  <a:ext cx="3311013" cy="1015663"/>
                </a:xfrm>
                <a:prstGeom prst="rect">
                  <a:avLst/>
                </a:prstGeom>
                <a:noFill/>
              </p:spPr>
              <p:txBody>
                <a:bodyPr wrap="square">
                  <a:spAutoFit/>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Представляет собой множество, постоянно находящееся в оперативке. Предназначено для использования в правой части оператора IN (делать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SELECT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нельзя). В таблицу можно вставлять данные INSERT-ом.</a:t>
                  </a:r>
                  <a:endParaRPr lang="ru-RU" sz="1200" dirty="0"/>
                </a:p>
              </p:txBody>
            </p:sp>
          </p:grpSp>
        </p:grpSp>
        <p:grpSp>
          <p:nvGrpSpPr>
            <p:cNvPr id="71" name="Группа 70">
              <a:extLst>
                <a:ext uri="{FF2B5EF4-FFF2-40B4-BE49-F238E27FC236}">
                  <a16:creationId xmlns:a16="http://schemas.microsoft.com/office/drawing/2014/main" id="{BBE34F0B-F89F-45C9-B5F0-714094E190C1}"/>
                </a:ext>
              </a:extLst>
            </p:cNvPr>
            <p:cNvGrpSpPr/>
            <p:nvPr/>
          </p:nvGrpSpPr>
          <p:grpSpPr>
            <a:xfrm>
              <a:off x="3835384" y="2438905"/>
              <a:ext cx="3719053" cy="4163010"/>
              <a:chOff x="3835384" y="2489061"/>
              <a:chExt cx="3719053" cy="4163010"/>
            </a:xfrm>
          </p:grpSpPr>
          <p:grpSp>
            <p:nvGrpSpPr>
              <p:cNvPr id="61" name="Группа 60">
                <a:extLst>
                  <a:ext uri="{FF2B5EF4-FFF2-40B4-BE49-F238E27FC236}">
                    <a16:creationId xmlns:a16="http://schemas.microsoft.com/office/drawing/2014/main" id="{46108E89-7720-9ED4-6B1F-D18106C1FA16}"/>
                  </a:ext>
                </a:extLst>
              </p:cNvPr>
              <p:cNvGrpSpPr/>
              <p:nvPr/>
            </p:nvGrpSpPr>
            <p:grpSpPr>
              <a:xfrm>
                <a:off x="3835385" y="3781063"/>
                <a:ext cx="3719051" cy="1065163"/>
                <a:chOff x="3794935" y="4255838"/>
                <a:chExt cx="3719051" cy="1065163"/>
              </a:xfrm>
            </p:grpSpPr>
            <p:sp>
              <p:nvSpPr>
                <p:cNvPr id="47" name="TextBox 46">
                  <a:extLst>
                    <a:ext uri="{FF2B5EF4-FFF2-40B4-BE49-F238E27FC236}">
                      <a16:creationId xmlns:a16="http://schemas.microsoft.com/office/drawing/2014/main" id="{7F9D1EA4-76E3-5DD9-7C52-B6273BF961AF}"/>
                    </a:ext>
                  </a:extLst>
                </p:cNvPr>
                <p:cNvSpPr txBox="1"/>
                <p:nvPr/>
              </p:nvSpPr>
              <p:spPr>
                <a:xfrm>
                  <a:off x="3794935" y="4255838"/>
                  <a:ext cx="2880852" cy="280609"/>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MaterializedView</a:t>
                  </a:r>
                </a:p>
              </p:txBody>
            </p:sp>
            <p:sp>
              <p:nvSpPr>
                <p:cNvPr id="48" name="TextBox 47">
                  <a:extLst>
                    <a:ext uri="{FF2B5EF4-FFF2-40B4-BE49-F238E27FC236}">
                      <a16:creationId xmlns:a16="http://schemas.microsoft.com/office/drawing/2014/main" id="{8DC90B97-7E79-98B3-F323-D62940BF31D8}"/>
                    </a:ext>
                  </a:extLst>
                </p:cNvPr>
                <p:cNvSpPr txBox="1"/>
                <p:nvPr/>
              </p:nvSpPr>
              <p:spPr>
                <a:xfrm>
                  <a:off x="4202973" y="4490004"/>
                  <a:ext cx="3311013" cy="830997"/>
                </a:xfrm>
                <a:prstGeom prst="rect">
                  <a:avLst/>
                </a:prstGeom>
                <a:noFill/>
              </p:spPr>
              <p:txBody>
                <a:bodyPr wrap="square">
                  <a:spAutoFit/>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Для реализации материализованных представлений. Для хранения данных использует другой движок, который был указан при создании представления.</a:t>
                  </a:r>
                  <a:endParaRPr lang="ru-RU" sz="1200" dirty="0"/>
                </a:p>
              </p:txBody>
            </p:sp>
          </p:grpSp>
          <p:grpSp>
            <p:nvGrpSpPr>
              <p:cNvPr id="63" name="Группа 62">
                <a:extLst>
                  <a:ext uri="{FF2B5EF4-FFF2-40B4-BE49-F238E27FC236}">
                    <a16:creationId xmlns:a16="http://schemas.microsoft.com/office/drawing/2014/main" id="{BCAA5557-271D-D627-65BD-A495BBEC23AF}"/>
                  </a:ext>
                </a:extLst>
              </p:cNvPr>
              <p:cNvGrpSpPr/>
              <p:nvPr/>
            </p:nvGrpSpPr>
            <p:grpSpPr>
              <a:xfrm>
                <a:off x="3835384" y="5771574"/>
                <a:ext cx="3719052" cy="880497"/>
                <a:chOff x="10082631" y="2676212"/>
                <a:chExt cx="3719052" cy="880497"/>
              </a:xfrm>
            </p:grpSpPr>
            <p:sp>
              <p:nvSpPr>
                <p:cNvPr id="51" name="TextBox 50">
                  <a:extLst>
                    <a:ext uri="{FF2B5EF4-FFF2-40B4-BE49-F238E27FC236}">
                      <a16:creationId xmlns:a16="http://schemas.microsoft.com/office/drawing/2014/main" id="{1F495149-64A7-725D-CC83-D95B4FF9EC0A}"/>
                    </a:ext>
                  </a:extLst>
                </p:cNvPr>
                <p:cNvSpPr txBox="1"/>
                <p:nvPr/>
              </p:nvSpPr>
              <p:spPr>
                <a:xfrm>
                  <a:off x="10082631" y="2676212"/>
                  <a:ext cx="2985265" cy="287056"/>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Memory</a:t>
                  </a:r>
                </a:p>
              </p:txBody>
            </p:sp>
            <p:sp>
              <p:nvSpPr>
                <p:cNvPr id="52" name="TextBox 51">
                  <a:extLst>
                    <a:ext uri="{FF2B5EF4-FFF2-40B4-BE49-F238E27FC236}">
                      <a16:creationId xmlns:a16="http://schemas.microsoft.com/office/drawing/2014/main" id="{370C726B-520C-D2AA-B73F-25A08769FFE5}"/>
                    </a:ext>
                  </a:extLst>
                </p:cNvPr>
                <p:cNvSpPr txBox="1"/>
                <p:nvPr/>
              </p:nvSpPr>
              <p:spPr>
                <a:xfrm>
                  <a:off x="10490670" y="2910378"/>
                  <a:ext cx="3311013" cy="646331"/>
                </a:xfrm>
                <a:prstGeom prst="rect">
                  <a:avLst/>
                </a:prstGeom>
                <a:noFill/>
              </p:spPr>
              <p:txBody>
                <a:bodyPr wrap="square">
                  <a:spAutoFit/>
                </a:bodyPr>
                <a:lstStyle/>
                <a:p>
                  <a:pPr fontAlgn="base">
                    <a:spcBef>
                      <a:spcPts val="300"/>
                    </a:spcBef>
                    <a:buClr>
                      <a:srgbClr val="2964FF"/>
                    </a:buCl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Хранит данные в оперативке, в несжатом виде. Данные хранятся именно в таком виде, в каком они получаются при чтении.</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nvGrpSpPr>
              <p:cNvPr id="60" name="Группа 59">
                <a:extLst>
                  <a:ext uri="{FF2B5EF4-FFF2-40B4-BE49-F238E27FC236}">
                    <a16:creationId xmlns:a16="http://schemas.microsoft.com/office/drawing/2014/main" id="{4965A04A-E289-678D-2162-F5BAEA18FC96}"/>
                  </a:ext>
                </a:extLst>
              </p:cNvPr>
              <p:cNvGrpSpPr/>
              <p:nvPr/>
            </p:nvGrpSpPr>
            <p:grpSpPr>
              <a:xfrm>
                <a:off x="3835385" y="2489061"/>
                <a:ext cx="3719052" cy="1249829"/>
                <a:chOff x="7213782" y="5812618"/>
                <a:chExt cx="3719052" cy="1249829"/>
              </a:xfrm>
            </p:grpSpPr>
            <p:sp>
              <p:nvSpPr>
                <p:cNvPr id="53" name="TextBox 52">
                  <a:extLst>
                    <a:ext uri="{FF2B5EF4-FFF2-40B4-BE49-F238E27FC236}">
                      <a16:creationId xmlns:a16="http://schemas.microsoft.com/office/drawing/2014/main" id="{BE5ACCE9-FFCE-E9C5-490C-3798CC57B14E}"/>
                    </a:ext>
                  </a:extLst>
                </p:cNvPr>
                <p:cNvSpPr txBox="1"/>
                <p:nvPr/>
              </p:nvSpPr>
              <p:spPr>
                <a:xfrm>
                  <a:off x="7213782" y="5812618"/>
                  <a:ext cx="2985265" cy="287056"/>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Buffer</a:t>
                  </a:r>
                </a:p>
              </p:txBody>
            </p:sp>
            <p:sp>
              <p:nvSpPr>
                <p:cNvPr id="54" name="TextBox 53">
                  <a:extLst>
                    <a:ext uri="{FF2B5EF4-FFF2-40B4-BE49-F238E27FC236}">
                      <a16:creationId xmlns:a16="http://schemas.microsoft.com/office/drawing/2014/main" id="{7D1A4AB1-7094-8AD9-9808-8E60AB1EC732}"/>
                    </a:ext>
                  </a:extLst>
                </p:cNvPr>
                <p:cNvSpPr txBox="1"/>
                <p:nvPr/>
              </p:nvSpPr>
              <p:spPr>
                <a:xfrm>
                  <a:off x="7621821" y="6046784"/>
                  <a:ext cx="3311013" cy="1015663"/>
                </a:xfrm>
                <a:prstGeom prst="rect">
                  <a:avLst/>
                </a:prstGeom>
                <a:noFill/>
              </p:spPr>
              <p:txBody>
                <a:bodyPr wrap="square">
                  <a:spAutoFit/>
                </a:bodyPr>
                <a:lstStyle/>
                <a:p>
                  <a:pPr fontAlgn="base">
                    <a:spcBef>
                      <a:spcPts val="300"/>
                    </a:spcBef>
                    <a:buClr>
                      <a:srgbClr val="2964FF"/>
                    </a:buCl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Буферизует записываемые данные в оперативке, периодически сбрасывая их в другую таблицу. При чтении, производится чтение данных одновременно из буфера и из другой таблицы.</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nvGrpSpPr>
              <p:cNvPr id="62" name="Группа 61">
                <a:extLst>
                  <a:ext uri="{FF2B5EF4-FFF2-40B4-BE49-F238E27FC236}">
                    <a16:creationId xmlns:a16="http://schemas.microsoft.com/office/drawing/2014/main" id="{2E5B4594-3BF7-5C1F-A228-EB82391921C8}"/>
                  </a:ext>
                </a:extLst>
              </p:cNvPr>
              <p:cNvGrpSpPr/>
              <p:nvPr/>
            </p:nvGrpSpPr>
            <p:grpSpPr>
              <a:xfrm>
                <a:off x="3835384" y="4864845"/>
                <a:ext cx="3719052" cy="880497"/>
                <a:chOff x="9324667" y="3760306"/>
                <a:chExt cx="3719052" cy="880497"/>
              </a:xfrm>
            </p:grpSpPr>
            <p:sp>
              <p:nvSpPr>
                <p:cNvPr id="55" name="TextBox 54">
                  <a:extLst>
                    <a:ext uri="{FF2B5EF4-FFF2-40B4-BE49-F238E27FC236}">
                      <a16:creationId xmlns:a16="http://schemas.microsoft.com/office/drawing/2014/main" id="{3FBE1422-CB6B-B17A-4D30-86B4E5F2789A}"/>
                    </a:ext>
                  </a:extLst>
                </p:cNvPr>
                <p:cNvSpPr txBox="1"/>
                <p:nvPr/>
              </p:nvSpPr>
              <p:spPr>
                <a:xfrm>
                  <a:off x="9324667" y="3760306"/>
                  <a:ext cx="2985265" cy="287056"/>
                </a:xfrm>
                <a:prstGeom prst="rect">
                  <a:avLst/>
                </a:prstGeom>
                <a:noFill/>
              </p:spPr>
              <p:txBody>
                <a:bodyPr wrap="square">
                  <a:spAutoFit/>
                </a:bodyPr>
                <a:lstStyle/>
                <a:p>
                  <a:pPr marL="742950" lvl="1" indent="-285750" fontAlgn="base">
                    <a:spcBef>
                      <a:spcPts val="300"/>
                    </a:spcBef>
                    <a:buClr>
                      <a:srgbClr val="2964FF"/>
                    </a:buClr>
                    <a:buFont typeface="Arial" panose="020B0604020202020204" pitchFamily="34" charset="0"/>
                    <a:buChar char="•"/>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Null</a:t>
                  </a:r>
                </a:p>
              </p:txBody>
            </p:sp>
            <p:sp>
              <p:nvSpPr>
                <p:cNvPr id="56" name="TextBox 55">
                  <a:extLst>
                    <a:ext uri="{FF2B5EF4-FFF2-40B4-BE49-F238E27FC236}">
                      <a16:creationId xmlns:a16="http://schemas.microsoft.com/office/drawing/2014/main" id="{2D692DD7-E9BF-8667-19FB-9877B6975063}"/>
                    </a:ext>
                  </a:extLst>
                </p:cNvPr>
                <p:cNvSpPr txBox="1"/>
                <p:nvPr/>
              </p:nvSpPr>
              <p:spPr>
                <a:xfrm>
                  <a:off x="9732706" y="3994472"/>
                  <a:ext cx="3311013" cy="646331"/>
                </a:xfrm>
                <a:prstGeom prst="rect">
                  <a:avLst/>
                </a:prstGeom>
                <a:noFill/>
              </p:spPr>
              <p:txBody>
                <a:bodyPr wrap="square">
                  <a:spAutoFit/>
                </a:bodyPr>
                <a:lstStyle/>
                <a:p>
                  <a:pPr fontAlgn="base">
                    <a:spcBef>
                      <a:spcPts val="300"/>
                    </a:spcBef>
                    <a:buClr>
                      <a:srgbClr val="2964FF"/>
                    </a:buCl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При записи в таблицу типа Null, данные игнорируются. При чтении из таблицы типа Null, возвращается пустота.</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grpSp>
      <p:sp>
        <p:nvSpPr>
          <p:cNvPr id="25" name="object 21">
            <a:extLst>
              <a:ext uri="{FF2B5EF4-FFF2-40B4-BE49-F238E27FC236}">
                <a16:creationId xmlns:a16="http://schemas.microsoft.com/office/drawing/2014/main" id="{9EB0D9D0-9678-DCA1-BD57-EBDEB91BAE9D}"/>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6" name="object 27">
            <a:extLst>
              <a:ext uri="{FF2B5EF4-FFF2-40B4-BE49-F238E27FC236}">
                <a16:creationId xmlns:a16="http://schemas.microsoft.com/office/drawing/2014/main" id="{927D5495-391E-6306-1240-1FF7FC3FD4A0}"/>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22</a:t>
            </a:r>
            <a:endParaRPr sz="2400" dirty="0">
              <a:latin typeface="Arial"/>
              <a:cs typeface="Arial"/>
            </a:endParaRPr>
          </a:p>
        </p:txBody>
      </p:sp>
    </p:spTree>
    <p:extLst>
      <p:ext uri="{BB962C8B-B14F-4D97-AF65-F5344CB8AC3E}">
        <p14:creationId xmlns:p14="http://schemas.microsoft.com/office/powerpoint/2010/main" val="1020558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1.4 Индексы</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69" name="Группа 68">
            <a:extLst>
              <a:ext uri="{FF2B5EF4-FFF2-40B4-BE49-F238E27FC236}">
                <a16:creationId xmlns:a16="http://schemas.microsoft.com/office/drawing/2014/main" id="{8BE60087-71CB-3B07-658E-28A1B96A5666}"/>
              </a:ext>
            </a:extLst>
          </p:cNvPr>
          <p:cNvGrpSpPr/>
          <p:nvPr/>
        </p:nvGrpSpPr>
        <p:grpSpPr>
          <a:xfrm>
            <a:off x="2095787" y="1001451"/>
            <a:ext cx="7502826" cy="772016"/>
            <a:chOff x="2081977" y="1182606"/>
            <a:chExt cx="7502826" cy="772016"/>
          </a:xfrm>
        </p:grpSpPr>
        <p:sp>
          <p:nvSpPr>
            <p:cNvPr id="22" name="TextBox 21">
              <a:extLst>
                <a:ext uri="{FF2B5EF4-FFF2-40B4-BE49-F238E27FC236}">
                  <a16:creationId xmlns:a16="http://schemas.microsoft.com/office/drawing/2014/main" id="{B28D9B46-AE5D-2521-B9F2-825CCAA1AC34}"/>
                </a:ext>
              </a:extLst>
            </p:cNvPr>
            <p:cNvSpPr txBox="1"/>
            <p:nvPr/>
          </p:nvSpPr>
          <p:spPr>
            <a:xfrm>
              <a:off x="5105400" y="1182606"/>
              <a:ext cx="1219200" cy="369332"/>
            </a:xfrm>
            <a:prstGeom prst="rect">
              <a:avLst/>
            </a:prstGeom>
            <a:noFill/>
          </p:spPr>
          <p:txBody>
            <a:bodyPr wrap="square">
              <a:spAutoFit/>
            </a:bodyPr>
            <a:lstStyle/>
            <a:p>
              <a:pPr algn="just" fontAlgn="base">
                <a:spcBef>
                  <a:spcPts val="600"/>
                </a:spcBef>
                <a:buClr>
                  <a:srgbClr val="160B4D"/>
                </a:buClr>
              </a:pPr>
              <a:r>
                <a:rPr lang="ru-RU" b="1" dirty="0">
                  <a:latin typeface="Roboto Condensed" panose="02000000000000000000" pitchFamily="2" charset="0"/>
                  <a:ea typeface="Roboto Condensed" panose="02000000000000000000" pitchFamily="2" charset="0"/>
                  <a:cs typeface="Roboto Condensed" panose="02000000000000000000" pitchFamily="2" charset="0"/>
                </a:rPr>
                <a:t>Индексы</a:t>
              </a:r>
            </a:p>
          </p:txBody>
        </p:sp>
        <p:cxnSp>
          <p:nvCxnSpPr>
            <p:cNvPr id="26" name="Прямая со стрелкой 25">
              <a:extLst>
                <a:ext uri="{FF2B5EF4-FFF2-40B4-BE49-F238E27FC236}">
                  <a16:creationId xmlns:a16="http://schemas.microsoft.com/office/drawing/2014/main" id="{08372905-4E42-4862-9F24-178BADA75A14}"/>
                </a:ext>
              </a:extLst>
            </p:cNvPr>
            <p:cNvCxnSpPr>
              <a:cxnSpLocks/>
            </p:cNvCxnSpPr>
            <p:nvPr/>
          </p:nvCxnSpPr>
          <p:spPr>
            <a:xfrm flipH="1">
              <a:off x="4072542" y="1481456"/>
              <a:ext cx="975745" cy="103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F3B37DBD-110B-C9BC-537C-1405BA2321C5}"/>
                </a:ext>
              </a:extLst>
            </p:cNvPr>
            <p:cNvCxnSpPr>
              <a:cxnSpLocks/>
            </p:cNvCxnSpPr>
            <p:nvPr/>
          </p:nvCxnSpPr>
          <p:spPr>
            <a:xfrm>
              <a:off x="6161768" y="1462028"/>
              <a:ext cx="1129190" cy="128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172EDA9-623F-EE88-F8BB-4E652DA709C1}"/>
                </a:ext>
              </a:extLst>
            </p:cNvPr>
            <p:cNvSpPr txBox="1"/>
            <p:nvPr/>
          </p:nvSpPr>
          <p:spPr>
            <a:xfrm>
              <a:off x="2081977" y="1585290"/>
              <a:ext cx="2281555" cy="369332"/>
            </a:xfrm>
            <a:prstGeom prst="rect">
              <a:avLst/>
            </a:prstGeom>
            <a:noFill/>
          </p:spPr>
          <p:txBody>
            <a:bodyPr wrap="square">
              <a:spAutoFit/>
            </a:bodyPr>
            <a:lstStyle/>
            <a:p>
              <a:pPr algn="just" fontAlgn="base">
                <a:spcBef>
                  <a:spcPts val="600"/>
                </a:spcBef>
                <a:buClr>
                  <a:srgbClr val="160B4D"/>
                </a:buClr>
              </a:pPr>
              <a:r>
                <a:rPr lang="ru-RU" b="1" dirty="0">
                  <a:latin typeface="Roboto Condensed" panose="02000000000000000000" pitchFamily="2" charset="0"/>
                  <a:ea typeface="Roboto Condensed" panose="02000000000000000000" pitchFamily="2" charset="0"/>
                  <a:cs typeface="Roboto Condensed" panose="02000000000000000000" pitchFamily="2" charset="0"/>
                </a:rPr>
                <a:t>Первичный индекс</a:t>
              </a:r>
            </a:p>
          </p:txBody>
        </p:sp>
        <p:sp>
          <p:nvSpPr>
            <p:cNvPr id="39" name="TextBox 38">
              <a:extLst>
                <a:ext uri="{FF2B5EF4-FFF2-40B4-BE49-F238E27FC236}">
                  <a16:creationId xmlns:a16="http://schemas.microsoft.com/office/drawing/2014/main" id="{ACC75F18-B595-6E71-2340-1862738319D7}"/>
                </a:ext>
              </a:extLst>
            </p:cNvPr>
            <p:cNvSpPr txBox="1"/>
            <p:nvPr/>
          </p:nvSpPr>
          <p:spPr>
            <a:xfrm>
              <a:off x="7303248" y="1585290"/>
              <a:ext cx="2281555" cy="369332"/>
            </a:xfrm>
            <a:prstGeom prst="rect">
              <a:avLst/>
            </a:prstGeom>
            <a:noFill/>
          </p:spPr>
          <p:txBody>
            <a:bodyPr wrap="square">
              <a:spAutoFit/>
            </a:bodyPr>
            <a:lstStyle/>
            <a:p>
              <a:pPr algn="just" fontAlgn="base">
                <a:spcBef>
                  <a:spcPts val="600"/>
                </a:spcBef>
                <a:buClr>
                  <a:srgbClr val="160B4D"/>
                </a:buClr>
              </a:pPr>
              <a:r>
                <a:rPr lang="ru-RU" b="1" dirty="0">
                  <a:latin typeface="Roboto Condensed" panose="02000000000000000000" pitchFamily="2" charset="0"/>
                  <a:ea typeface="Roboto Condensed" panose="02000000000000000000" pitchFamily="2" charset="0"/>
                  <a:cs typeface="Roboto Condensed" panose="02000000000000000000" pitchFamily="2" charset="0"/>
                </a:rPr>
                <a:t>Вторичный индекс</a:t>
              </a:r>
            </a:p>
          </p:txBody>
        </p:sp>
      </p:grpSp>
      <p:sp>
        <p:nvSpPr>
          <p:cNvPr id="2" name="object 21">
            <a:extLst>
              <a:ext uri="{FF2B5EF4-FFF2-40B4-BE49-F238E27FC236}">
                <a16:creationId xmlns:a16="http://schemas.microsoft.com/office/drawing/2014/main" id="{8ECBF142-389E-75E7-3F7E-3DB9E6C3C237}"/>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9B6ACF4D-4F1D-7E9E-067E-0C7E981F6B60}"/>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23</a:t>
            </a:r>
            <a:endParaRPr sz="2400" dirty="0">
              <a:latin typeface="Arial"/>
              <a:cs typeface="Arial"/>
            </a:endParaRPr>
          </a:p>
        </p:txBody>
      </p:sp>
    </p:spTree>
    <p:extLst>
      <p:ext uri="{BB962C8B-B14F-4D97-AF65-F5344CB8AC3E}">
        <p14:creationId xmlns:p14="http://schemas.microsoft.com/office/powerpoint/2010/main" val="1298806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1.4 Индексы </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69" name="Группа 68">
            <a:extLst>
              <a:ext uri="{FF2B5EF4-FFF2-40B4-BE49-F238E27FC236}">
                <a16:creationId xmlns:a16="http://schemas.microsoft.com/office/drawing/2014/main" id="{8BE60087-71CB-3B07-658E-28A1B96A5666}"/>
              </a:ext>
            </a:extLst>
          </p:cNvPr>
          <p:cNvGrpSpPr/>
          <p:nvPr/>
        </p:nvGrpSpPr>
        <p:grpSpPr>
          <a:xfrm>
            <a:off x="2095787" y="1001451"/>
            <a:ext cx="7502826" cy="772016"/>
            <a:chOff x="2081977" y="1182606"/>
            <a:chExt cx="7502826" cy="772016"/>
          </a:xfrm>
        </p:grpSpPr>
        <p:sp>
          <p:nvSpPr>
            <p:cNvPr id="22" name="TextBox 21">
              <a:extLst>
                <a:ext uri="{FF2B5EF4-FFF2-40B4-BE49-F238E27FC236}">
                  <a16:creationId xmlns:a16="http://schemas.microsoft.com/office/drawing/2014/main" id="{B28D9B46-AE5D-2521-B9F2-825CCAA1AC34}"/>
                </a:ext>
              </a:extLst>
            </p:cNvPr>
            <p:cNvSpPr txBox="1"/>
            <p:nvPr/>
          </p:nvSpPr>
          <p:spPr>
            <a:xfrm>
              <a:off x="5105400" y="1182606"/>
              <a:ext cx="1219200" cy="369332"/>
            </a:xfrm>
            <a:prstGeom prst="rect">
              <a:avLst/>
            </a:prstGeom>
            <a:noFill/>
          </p:spPr>
          <p:txBody>
            <a:bodyPr wrap="square">
              <a:spAutoFit/>
            </a:bodyPr>
            <a:lstStyle/>
            <a:p>
              <a:pPr algn="just" fontAlgn="base">
                <a:spcBef>
                  <a:spcPts val="600"/>
                </a:spcBef>
                <a:buClr>
                  <a:srgbClr val="160B4D"/>
                </a:buClr>
              </a:pPr>
              <a:r>
                <a:rPr lang="ru-RU" b="1" dirty="0">
                  <a:latin typeface="Roboto Condensed" panose="02000000000000000000" pitchFamily="2" charset="0"/>
                  <a:ea typeface="Roboto Condensed" panose="02000000000000000000" pitchFamily="2" charset="0"/>
                  <a:cs typeface="Roboto Condensed" panose="02000000000000000000" pitchFamily="2" charset="0"/>
                </a:rPr>
                <a:t>Индексы</a:t>
              </a:r>
            </a:p>
          </p:txBody>
        </p:sp>
        <p:cxnSp>
          <p:nvCxnSpPr>
            <p:cNvPr id="26" name="Прямая со стрелкой 25">
              <a:extLst>
                <a:ext uri="{FF2B5EF4-FFF2-40B4-BE49-F238E27FC236}">
                  <a16:creationId xmlns:a16="http://schemas.microsoft.com/office/drawing/2014/main" id="{08372905-4E42-4862-9F24-178BADA75A14}"/>
                </a:ext>
              </a:extLst>
            </p:cNvPr>
            <p:cNvCxnSpPr>
              <a:cxnSpLocks/>
            </p:cNvCxnSpPr>
            <p:nvPr/>
          </p:nvCxnSpPr>
          <p:spPr>
            <a:xfrm flipH="1">
              <a:off x="4072542" y="1481456"/>
              <a:ext cx="975745" cy="103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F3B37DBD-110B-C9BC-537C-1405BA2321C5}"/>
                </a:ext>
              </a:extLst>
            </p:cNvPr>
            <p:cNvCxnSpPr>
              <a:cxnSpLocks/>
            </p:cNvCxnSpPr>
            <p:nvPr/>
          </p:nvCxnSpPr>
          <p:spPr>
            <a:xfrm>
              <a:off x="6161768" y="1462028"/>
              <a:ext cx="1129190" cy="128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172EDA9-623F-EE88-F8BB-4E652DA709C1}"/>
                </a:ext>
              </a:extLst>
            </p:cNvPr>
            <p:cNvSpPr txBox="1"/>
            <p:nvPr/>
          </p:nvSpPr>
          <p:spPr>
            <a:xfrm>
              <a:off x="2081977" y="1585290"/>
              <a:ext cx="2281555" cy="369332"/>
            </a:xfrm>
            <a:prstGeom prst="rect">
              <a:avLst/>
            </a:prstGeom>
            <a:noFill/>
          </p:spPr>
          <p:txBody>
            <a:bodyPr wrap="square">
              <a:spAutoFit/>
            </a:bodyPr>
            <a:lstStyle/>
            <a:p>
              <a:pPr algn="just" fontAlgn="base">
                <a:spcBef>
                  <a:spcPts val="600"/>
                </a:spcBef>
                <a:buClr>
                  <a:srgbClr val="160B4D"/>
                </a:buClr>
              </a:pPr>
              <a:r>
                <a:rPr lang="ru-RU" b="1" dirty="0">
                  <a:latin typeface="Roboto Condensed" panose="02000000000000000000" pitchFamily="2" charset="0"/>
                  <a:ea typeface="Roboto Condensed" panose="02000000000000000000" pitchFamily="2" charset="0"/>
                  <a:cs typeface="Roboto Condensed" panose="02000000000000000000" pitchFamily="2" charset="0"/>
                </a:rPr>
                <a:t>Первичный индекс</a:t>
              </a:r>
            </a:p>
          </p:txBody>
        </p:sp>
        <p:sp>
          <p:nvSpPr>
            <p:cNvPr id="39" name="TextBox 38">
              <a:extLst>
                <a:ext uri="{FF2B5EF4-FFF2-40B4-BE49-F238E27FC236}">
                  <a16:creationId xmlns:a16="http://schemas.microsoft.com/office/drawing/2014/main" id="{ACC75F18-B595-6E71-2340-1862738319D7}"/>
                </a:ext>
              </a:extLst>
            </p:cNvPr>
            <p:cNvSpPr txBox="1"/>
            <p:nvPr/>
          </p:nvSpPr>
          <p:spPr>
            <a:xfrm>
              <a:off x="7303248" y="1585290"/>
              <a:ext cx="2281555" cy="369332"/>
            </a:xfrm>
            <a:prstGeom prst="rect">
              <a:avLst/>
            </a:prstGeom>
            <a:noFill/>
          </p:spPr>
          <p:txBody>
            <a:bodyPr wrap="square">
              <a:spAutoFit/>
            </a:bodyPr>
            <a:lstStyle/>
            <a:p>
              <a:pPr algn="just" fontAlgn="base">
                <a:spcBef>
                  <a:spcPts val="600"/>
                </a:spcBef>
                <a:buClr>
                  <a:srgbClr val="160B4D"/>
                </a:buClr>
              </a:pPr>
              <a:r>
                <a:rPr lang="ru-RU" b="1" dirty="0">
                  <a:latin typeface="Roboto Condensed" panose="02000000000000000000" pitchFamily="2" charset="0"/>
                  <a:ea typeface="Roboto Condensed" panose="02000000000000000000" pitchFamily="2" charset="0"/>
                  <a:cs typeface="Roboto Condensed" panose="02000000000000000000" pitchFamily="2" charset="0"/>
                </a:rPr>
                <a:t>Вторичный индекс</a:t>
              </a:r>
            </a:p>
          </p:txBody>
        </p:sp>
      </p:grpSp>
      <p:sp>
        <p:nvSpPr>
          <p:cNvPr id="40" name="TextBox 39">
            <a:extLst>
              <a:ext uri="{FF2B5EF4-FFF2-40B4-BE49-F238E27FC236}">
                <a16:creationId xmlns:a16="http://schemas.microsoft.com/office/drawing/2014/main" id="{21DD7D63-2484-E356-9D85-42C487E818B4}"/>
              </a:ext>
            </a:extLst>
          </p:cNvPr>
          <p:cNvSpPr txBox="1"/>
          <p:nvPr/>
        </p:nvSpPr>
        <p:spPr>
          <a:xfrm>
            <a:off x="782917" y="1868995"/>
            <a:ext cx="4279180" cy="4501232"/>
          </a:xfrm>
          <a:prstGeom prst="rect">
            <a:avLst/>
          </a:prstGeom>
          <a:noFill/>
        </p:spPr>
        <p:txBody>
          <a:bodyPr wrap="square">
            <a:spAutoFit/>
          </a:bodyPr>
          <a:lstStyle/>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У таблиц MergeTree есть </a:t>
            </a: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первичный ключ</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Для каждой таблицы может быть только один. </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Он не обеспечивает уникальности, дубликаты строк с одним первичным ключом могут быть вставлены в таблицы. </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Есть движки CollapsingMergeTree и SummingMergeTree, пригодные для дедубликации, но и там они могут выжить.</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Первичный ключ используется в качестве </a:t>
            </a: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индекса для поиска блоков данных</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Основная задача такого индекса — иметь возможность отфильтровать большую таблицу с данными.</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Ограничений на объём ключа нет, но длинный первичный ключ будет негативно влиять на производительность  вставки и потребление памяти. Поэтому в ряде случаев его делают меньше ключа сортировки.</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 производительность ClickHouse при запросах SELECT лишние столбцы в первичном ключе не влияют.</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Для каждой колонки в одном куске есть как минимум два файла:</a:t>
            </a:r>
          </a:p>
          <a:p>
            <a:pPr marL="742950" lvl="1"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&lt;имя колонки&gt;.bin – файл с данными колонки.</a:t>
            </a:r>
          </a:p>
          <a:p>
            <a:pPr marL="742950" lvl="1"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&lt;имя колонки&gt;.mrk – файл с засечками, метками индекса для набора данных.</a:t>
            </a:r>
          </a:p>
        </p:txBody>
      </p:sp>
      <p:sp>
        <p:nvSpPr>
          <p:cNvPr id="2" name="object 21">
            <a:extLst>
              <a:ext uri="{FF2B5EF4-FFF2-40B4-BE49-F238E27FC236}">
                <a16:creationId xmlns:a16="http://schemas.microsoft.com/office/drawing/2014/main" id="{C72A97B0-EE21-A64C-D785-5C60DA61DD00}"/>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2414508A-1881-9E4D-4721-744A8AF639AE}"/>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23</a:t>
            </a:r>
            <a:endParaRPr sz="2400" dirty="0">
              <a:latin typeface="Arial"/>
              <a:cs typeface="Arial"/>
            </a:endParaRPr>
          </a:p>
        </p:txBody>
      </p:sp>
    </p:spTree>
    <p:extLst>
      <p:ext uri="{BB962C8B-B14F-4D97-AF65-F5344CB8AC3E}">
        <p14:creationId xmlns:p14="http://schemas.microsoft.com/office/powerpoint/2010/main" val="39984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1.4 Индексы</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69" name="Группа 68">
            <a:extLst>
              <a:ext uri="{FF2B5EF4-FFF2-40B4-BE49-F238E27FC236}">
                <a16:creationId xmlns:a16="http://schemas.microsoft.com/office/drawing/2014/main" id="{8BE60087-71CB-3B07-658E-28A1B96A5666}"/>
              </a:ext>
            </a:extLst>
          </p:cNvPr>
          <p:cNvGrpSpPr/>
          <p:nvPr/>
        </p:nvGrpSpPr>
        <p:grpSpPr>
          <a:xfrm>
            <a:off x="2095787" y="1001451"/>
            <a:ext cx="7502826" cy="772016"/>
            <a:chOff x="2081977" y="1182606"/>
            <a:chExt cx="7502826" cy="772016"/>
          </a:xfrm>
        </p:grpSpPr>
        <p:sp>
          <p:nvSpPr>
            <p:cNvPr id="22" name="TextBox 21">
              <a:extLst>
                <a:ext uri="{FF2B5EF4-FFF2-40B4-BE49-F238E27FC236}">
                  <a16:creationId xmlns:a16="http://schemas.microsoft.com/office/drawing/2014/main" id="{B28D9B46-AE5D-2521-B9F2-825CCAA1AC34}"/>
                </a:ext>
              </a:extLst>
            </p:cNvPr>
            <p:cNvSpPr txBox="1"/>
            <p:nvPr/>
          </p:nvSpPr>
          <p:spPr>
            <a:xfrm>
              <a:off x="5105400" y="1182606"/>
              <a:ext cx="1219200" cy="369332"/>
            </a:xfrm>
            <a:prstGeom prst="rect">
              <a:avLst/>
            </a:prstGeom>
            <a:noFill/>
          </p:spPr>
          <p:txBody>
            <a:bodyPr wrap="square">
              <a:spAutoFit/>
            </a:bodyPr>
            <a:lstStyle/>
            <a:p>
              <a:pPr algn="just" fontAlgn="base">
                <a:spcBef>
                  <a:spcPts val="600"/>
                </a:spcBef>
                <a:buClr>
                  <a:srgbClr val="160B4D"/>
                </a:buClr>
              </a:pPr>
              <a:r>
                <a:rPr lang="ru-RU" b="1" dirty="0">
                  <a:latin typeface="Roboto Condensed" panose="02000000000000000000" pitchFamily="2" charset="0"/>
                  <a:ea typeface="Roboto Condensed" panose="02000000000000000000" pitchFamily="2" charset="0"/>
                  <a:cs typeface="Roboto Condensed" panose="02000000000000000000" pitchFamily="2" charset="0"/>
                </a:rPr>
                <a:t>Индексы</a:t>
              </a:r>
            </a:p>
          </p:txBody>
        </p:sp>
        <p:cxnSp>
          <p:nvCxnSpPr>
            <p:cNvPr id="26" name="Прямая со стрелкой 25">
              <a:extLst>
                <a:ext uri="{FF2B5EF4-FFF2-40B4-BE49-F238E27FC236}">
                  <a16:creationId xmlns:a16="http://schemas.microsoft.com/office/drawing/2014/main" id="{08372905-4E42-4862-9F24-178BADA75A14}"/>
                </a:ext>
              </a:extLst>
            </p:cNvPr>
            <p:cNvCxnSpPr>
              <a:cxnSpLocks/>
            </p:cNvCxnSpPr>
            <p:nvPr/>
          </p:nvCxnSpPr>
          <p:spPr>
            <a:xfrm flipH="1">
              <a:off x="4072542" y="1481456"/>
              <a:ext cx="975745" cy="103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F3B37DBD-110B-C9BC-537C-1405BA2321C5}"/>
                </a:ext>
              </a:extLst>
            </p:cNvPr>
            <p:cNvCxnSpPr>
              <a:cxnSpLocks/>
            </p:cNvCxnSpPr>
            <p:nvPr/>
          </p:nvCxnSpPr>
          <p:spPr>
            <a:xfrm>
              <a:off x="6161768" y="1462028"/>
              <a:ext cx="1129190" cy="128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172EDA9-623F-EE88-F8BB-4E652DA709C1}"/>
                </a:ext>
              </a:extLst>
            </p:cNvPr>
            <p:cNvSpPr txBox="1"/>
            <p:nvPr/>
          </p:nvSpPr>
          <p:spPr>
            <a:xfrm>
              <a:off x="2081977" y="1585290"/>
              <a:ext cx="2281555" cy="369332"/>
            </a:xfrm>
            <a:prstGeom prst="rect">
              <a:avLst/>
            </a:prstGeom>
            <a:noFill/>
          </p:spPr>
          <p:txBody>
            <a:bodyPr wrap="square">
              <a:spAutoFit/>
            </a:bodyPr>
            <a:lstStyle/>
            <a:p>
              <a:pPr algn="just" fontAlgn="base">
                <a:spcBef>
                  <a:spcPts val="600"/>
                </a:spcBef>
                <a:buClr>
                  <a:srgbClr val="160B4D"/>
                </a:buClr>
              </a:pPr>
              <a:r>
                <a:rPr lang="ru-RU" b="1" dirty="0">
                  <a:latin typeface="Roboto Condensed" panose="02000000000000000000" pitchFamily="2" charset="0"/>
                  <a:ea typeface="Roboto Condensed" panose="02000000000000000000" pitchFamily="2" charset="0"/>
                  <a:cs typeface="Roboto Condensed" panose="02000000000000000000" pitchFamily="2" charset="0"/>
                </a:rPr>
                <a:t>Первичный индекс</a:t>
              </a:r>
            </a:p>
          </p:txBody>
        </p:sp>
        <p:sp>
          <p:nvSpPr>
            <p:cNvPr id="39" name="TextBox 38">
              <a:extLst>
                <a:ext uri="{FF2B5EF4-FFF2-40B4-BE49-F238E27FC236}">
                  <a16:creationId xmlns:a16="http://schemas.microsoft.com/office/drawing/2014/main" id="{ACC75F18-B595-6E71-2340-1862738319D7}"/>
                </a:ext>
              </a:extLst>
            </p:cNvPr>
            <p:cNvSpPr txBox="1"/>
            <p:nvPr/>
          </p:nvSpPr>
          <p:spPr>
            <a:xfrm>
              <a:off x="7303248" y="1585290"/>
              <a:ext cx="2281555" cy="369332"/>
            </a:xfrm>
            <a:prstGeom prst="rect">
              <a:avLst/>
            </a:prstGeom>
            <a:noFill/>
          </p:spPr>
          <p:txBody>
            <a:bodyPr wrap="square">
              <a:spAutoFit/>
            </a:bodyPr>
            <a:lstStyle/>
            <a:p>
              <a:pPr algn="just" fontAlgn="base">
                <a:spcBef>
                  <a:spcPts val="600"/>
                </a:spcBef>
                <a:buClr>
                  <a:srgbClr val="160B4D"/>
                </a:buClr>
              </a:pPr>
              <a:r>
                <a:rPr lang="ru-RU" b="1" dirty="0">
                  <a:latin typeface="Roboto Condensed" panose="02000000000000000000" pitchFamily="2" charset="0"/>
                  <a:ea typeface="Roboto Condensed" panose="02000000000000000000" pitchFamily="2" charset="0"/>
                  <a:cs typeface="Roboto Condensed" panose="02000000000000000000" pitchFamily="2" charset="0"/>
                </a:rPr>
                <a:t>Вторичный индекс</a:t>
              </a:r>
            </a:p>
          </p:txBody>
        </p:sp>
      </p:grpSp>
      <p:sp>
        <p:nvSpPr>
          <p:cNvPr id="40" name="TextBox 39">
            <a:extLst>
              <a:ext uri="{FF2B5EF4-FFF2-40B4-BE49-F238E27FC236}">
                <a16:creationId xmlns:a16="http://schemas.microsoft.com/office/drawing/2014/main" id="{21DD7D63-2484-E356-9D85-42C487E818B4}"/>
              </a:ext>
            </a:extLst>
          </p:cNvPr>
          <p:cNvSpPr txBox="1"/>
          <p:nvPr/>
        </p:nvSpPr>
        <p:spPr>
          <a:xfrm>
            <a:off x="782917" y="1868995"/>
            <a:ext cx="4279180" cy="4501232"/>
          </a:xfrm>
          <a:prstGeom prst="rect">
            <a:avLst/>
          </a:prstGeom>
          <a:noFill/>
        </p:spPr>
        <p:txBody>
          <a:bodyPr wrap="square">
            <a:spAutoFit/>
          </a:bodyPr>
          <a:lstStyle/>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У таблиц MergeTree есть </a:t>
            </a: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первичный ключ</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Для каждой таблицы может быть только один. </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Он не обеспечивает уникальности, дубликаты строк с одним первичным ключом могут быть вставлены в таблицы. </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Есть движки CollapsingMergeTree и SummingMergeTree, пригодные для дедубликации, но и там они могут выжить.</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Первичный ключ используется в качестве </a:t>
            </a: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индекса для поиска блоков данных.</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Основная задача такого индекса — иметь возможность отфильтровать большую таблицу с данными.</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Ограничений на объём ключа нет, но длинный первичный ключ будет негативно влиять на производительность  вставки и потребление памяти. Поэтому в ряде случаев его делают меньше ключа сортировки.</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 производительность ClickHouse при запросах SELECT лишние столбцы в первичном ключе не влияют.</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Для каждой колонки в одном куске есть как минимум два файла:</a:t>
            </a:r>
          </a:p>
          <a:p>
            <a:pPr marL="742950" lvl="1"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&lt;имя колонки&gt;.bin – файл с данными колонки.</a:t>
            </a:r>
          </a:p>
          <a:p>
            <a:pPr marL="742950" lvl="1"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&lt;имя колонки&gt;.mrk – файл с засечками, метками индекса для набора данных.</a:t>
            </a:r>
          </a:p>
        </p:txBody>
      </p:sp>
      <p:grpSp>
        <p:nvGrpSpPr>
          <p:cNvPr id="83" name="Группа 82">
            <a:extLst>
              <a:ext uri="{FF2B5EF4-FFF2-40B4-BE49-F238E27FC236}">
                <a16:creationId xmlns:a16="http://schemas.microsoft.com/office/drawing/2014/main" id="{5C8514F8-44ED-FAF8-32D6-2C6770102A16}"/>
              </a:ext>
            </a:extLst>
          </p:cNvPr>
          <p:cNvGrpSpPr/>
          <p:nvPr/>
        </p:nvGrpSpPr>
        <p:grpSpPr>
          <a:xfrm>
            <a:off x="6050426" y="1867010"/>
            <a:ext cx="4438649" cy="4473720"/>
            <a:chOff x="6175578" y="2041346"/>
            <a:chExt cx="4438649" cy="4473720"/>
          </a:xfrm>
        </p:grpSpPr>
        <p:sp>
          <p:nvSpPr>
            <p:cNvPr id="74" name="TextBox 73">
              <a:extLst>
                <a:ext uri="{FF2B5EF4-FFF2-40B4-BE49-F238E27FC236}">
                  <a16:creationId xmlns:a16="http://schemas.microsoft.com/office/drawing/2014/main" id="{FB135EA8-997D-1E37-863A-A20DB18AE9D4}"/>
                </a:ext>
              </a:extLst>
            </p:cNvPr>
            <p:cNvSpPr txBox="1"/>
            <p:nvPr/>
          </p:nvSpPr>
          <p:spPr>
            <a:xfrm>
              <a:off x="6175578" y="2041346"/>
              <a:ext cx="4279180" cy="3093154"/>
            </a:xfrm>
            <a:prstGeom prst="rect">
              <a:avLst/>
            </a:prstGeom>
            <a:noFill/>
          </p:spPr>
          <p:txBody>
            <a:bodyPr wrap="square">
              <a:spAutoFit/>
            </a:bodyPr>
            <a:lstStyle/>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Для таблиц семейства MergeTree можно задать дополнительные индексы в секции столбцов.</a:t>
              </a:r>
            </a:p>
            <a:p>
              <a:pPr marL="285750" indent="-285750" algn="just" fontAlgn="base">
                <a:spcBef>
                  <a:spcPts val="300"/>
                </a:spcBef>
                <a:buClr>
                  <a:srgbClr val="2964FF"/>
                </a:buClr>
                <a:buFont typeface="Arial" panose="020B0604020202020204" pitchFamily="34" charset="0"/>
                <a:buChar char="•"/>
              </a:pP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Индексы</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агрегируют для заданного выражения некоторые данные, а потом при SELECT запросе используют для </a:t>
              </a:r>
              <a:r>
                <a:rPr lang="ru-RU" sz="1200" b="1" dirty="0">
                  <a:latin typeface="Roboto Condensed" panose="02000000000000000000" pitchFamily="2" charset="0"/>
                  <a:ea typeface="Roboto Condensed" panose="02000000000000000000" pitchFamily="2" charset="0"/>
                  <a:cs typeface="Roboto Condensed" panose="02000000000000000000" pitchFamily="2" charset="0"/>
                </a:rPr>
                <a:t>пропуска блоков данных</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Пропускаемый блок данных состоит из гранул данных в количестве, равном гранулярности данного индекса.</a:t>
              </a: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При создании индекса в папках кусков появляются дополнительные файлы с засечками и смещениями.</a:t>
              </a:r>
            </a:p>
            <a:p>
              <a:pPr marL="285750" indent="-285750" algn="just" fontAlgn="base">
                <a:spcBef>
                  <a:spcPts val="300"/>
                </a:spcBef>
                <a:buClr>
                  <a:srgbClr val="2964FF"/>
                </a:buClr>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fontAlgn="base">
                <a:spcBef>
                  <a:spcPts val="300"/>
                </a:spcBef>
                <a:buClr>
                  <a:srgbClr val="2964FF"/>
                </a:buClr>
                <a:buFont typeface="Arial" panose="020B0604020202020204" pitchFamily="34" charset="0"/>
                <a:buChar char="•"/>
              </a:pP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fontAlgn="base">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Выполнение запроса для создания индекса не приводит к его непосредственному появлению, сам индекс будет вычислен только при последующем слиянии или при принудительно при запросе вида:</a:t>
              </a:r>
            </a:p>
          </p:txBody>
        </p:sp>
        <p:pic>
          <p:nvPicPr>
            <p:cNvPr id="76" name="Рисунок 75">
              <a:extLst>
                <a:ext uri="{FF2B5EF4-FFF2-40B4-BE49-F238E27FC236}">
                  <a16:creationId xmlns:a16="http://schemas.microsoft.com/office/drawing/2014/main" id="{EB636DB3-04EA-C3FB-3E83-2BBF35723741}"/>
                </a:ext>
              </a:extLst>
            </p:cNvPr>
            <p:cNvPicPr>
              <a:picLocks noChangeAspect="1"/>
            </p:cNvPicPr>
            <p:nvPr/>
          </p:nvPicPr>
          <p:blipFill>
            <a:blip r:embed="rId7"/>
            <a:stretch>
              <a:fillRect/>
            </a:stretch>
          </p:blipFill>
          <p:spPr>
            <a:xfrm>
              <a:off x="6487727" y="5141371"/>
              <a:ext cx="3695825" cy="164433"/>
            </a:xfrm>
            <a:prstGeom prst="rect">
              <a:avLst/>
            </a:prstGeom>
          </p:spPr>
        </p:pic>
        <p:sp>
          <p:nvSpPr>
            <p:cNvPr id="78" name="TextBox 77">
              <a:extLst>
                <a:ext uri="{FF2B5EF4-FFF2-40B4-BE49-F238E27FC236}">
                  <a16:creationId xmlns:a16="http://schemas.microsoft.com/office/drawing/2014/main" id="{DEFBE88B-B58E-897B-2397-2FFDC751AAAA}"/>
                </a:ext>
              </a:extLst>
            </p:cNvPr>
            <p:cNvSpPr txBox="1"/>
            <p:nvPr/>
          </p:nvSpPr>
          <p:spPr>
            <a:xfrm>
              <a:off x="6458197" y="5383987"/>
              <a:ext cx="4156030" cy="1131079"/>
            </a:xfrm>
            <a:prstGeom prst="rect">
              <a:avLst/>
            </a:prstGeom>
            <a:noFill/>
          </p:spPr>
          <p:txBody>
            <a:bodyPr wrap="square">
              <a:spAutoFit/>
            </a:bodyPr>
            <a:lstStyle/>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Поддерживаются различные вторичные индексы. </a:t>
              </a:r>
            </a:p>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Наиболее часто используемые:</a:t>
              </a:r>
            </a:p>
            <a:p>
              <a:pPr marL="171450" indent="-171450" algn="just">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minmax </a:t>
              </a:r>
            </a:p>
            <a:p>
              <a:pPr marL="171450" indent="-171450" algn="just">
                <a:spcBef>
                  <a:spcPts val="300"/>
                </a:spcBef>
                <a:buClr>
                  <a:srgbClr val="2964FF"/>
                </a:buClr>
                <a:buFont typeface="Arial" panose="020B0604020202020204" pitchFamily="34" charset="0"/>
                <a:buChar char="•"/>
              </a:pPr>
              <a:r>
                <a:rPr lang="en-US" sz="1200" dirty="0">
                  <a:latin typeface="Roboto Condensed" panose="02000000000000000000" pitchFamily="2" charset="0"/>
                  <a:ea typeface="Roboto Condensed" panose="02000000000000000000" pitchFamily="2" charset="0"/>
                  <a:cs typeface="Roboto Condensed" panose="02000000000000000000" pitchFamily="2" charset="0"/>
                </a:rPr>
                <a:t>s</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et(max_rows)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p>
              <a:pPr marL="171450" indent="-171450" algn="just">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bloom_filter([false_positive]) </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pic>
        <p:nvPicPr>
          <p:cNvPr id="25" name="Рисунок 24">
            <a:extLst>
              <a:ext uri="{FF2B5EF4-FFF2-40B4-BE49-F238E27FC236}">
                <a16:creationId xmlns:a16="http://schemas.microsoft.com/office/drawing/2014/main" id="{1324B220-247E-5F7B-C174-793000F8A5D5}"/>
              </a:ext>
            </a:extLst>
          </p:cNvPr>
          <p:cNvPicPr>
            <a:picLocks noChangeAspect="1"/>
          </p:cNvPicPr>
          <p:nvPr/>
        </p:nvPicPr>
        <p:blipFill>
          <a:blip r:embed="rId8"/>
          <a:stretch>
            <a:fillRect/>
          </a:stretch>
        </p:blipFill>
        <p:spPr>
          <a:xfrm>
            <a:off x="6379781" y="3733800"/>
            <a:ext cx="3863675" cy="289585"/>
          </a:xfrm>
          <a:prstGeom prst="rect">
            <a:avLst/>
          </a:prstGeom>
        </p:spPr>
      </p:pic>
      <p:sp>
        <p:nvSpPr>
          <p:cNvPr id="2" name="object 21">
            <a:extLst>
              <a:ext uri="{FF2B5EF4-FFF2-40B4-BE49-F238E27FC236}">
                <a16:creationId xmlns:a16="http://schemas.microsoft.com/office/drawing/2014/main" id="{633061AF-3CFC-76C8-4890-3A68CDC4E06D}"/>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4769ED99-A47C-E148-68C8-D9EE581DCB3C}"/>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23</a:t>
            </a:r>
            <a:endParaRPr sz="2400" dirty="0">
              <a:latin typeface="Arial"/>
              <a:cs typeface="Arial"/>
            </a:endParaRPr>
          </a:p>
        </p:txBody>
      </p:sp>
    </p:spTree>
    <p:extLst>
      <p:ext uri="{BB962C8B-B14F-4D97-AF65-F5344CB8AC3E}">
        <p14:creationId xmlns:p14="http://schemas.microsoft.com/office/powerpoint/2010/main" val="559036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a:t>
            </a:r>
            <a:endParaRPr sz="2400" dirty="0">
              <a:latin typeface="Arial"/>
              <a:cs typeface="Arial"/>
            </a:endParaRPr>
          </a:p>
        </p:txBody>
      </p:sp>
      <p:sp>
        <p:nvSpPr>
          <p:cNvPr id="25" name="TextBox 24">
            <a:extLst>
              <a:ext uri="{FF2B5EF4-FFF2-40B4-BE49-F238E27FC236}">
                <a16:creationId xmlns:a16="http://schemas.microsoft.com/office/drawing/2014/main" id="{B530BDE6-B9F3-69F0-B513-1F8177844CC9}"/>
              </a:ext>
            </a:extLst>
          </p:cNvPr>
          <p:cNvSpPr txBox="1"/>
          <p:nvPr/>
        </p:nvSpPr>
        <p:spPr>
          <a:xfrm>
            <a:off x="5290506" y="2192492"/>
            <a:ext cx="6672894" cy="3939540"/>
          </a:xfrm>
          <a:prstGeom prst="rect">
            <a:avLst/>
          </a:prstGeom>
          <a:noFill/>
        </p:spPr>
        <p:txBody>
          <a:bodyPr wrap="square">
            <a:spAutoFit/>
          </a:bodyPr>
          <a:lstStyle/>
          <a:p>
            <a:r>
              <a:rPr lang="ru-RU" sz="2000" b="1" dirty="0">
                <a:latin typeface="Roboto Condensed" panose="02000000000000000000" pitchFamily="2" charset="0"/>
                <a:ea typeface="Roboto Condensed" panose="02000000000000000000" pitchFamily="2" charset="0"/>
                <a:cs typeface="Roboto Condensed" panose="02000000000000000000" pitchFamily="2" charset="0"/>
              </a:rPr>
              <a:t>Greenplum </a:t>
            </a:r>
          </a:p>
          <a:p>
            <a:endParaRPr lang="en-US" sz="20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Роль</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Подходит для КХД, так как может </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хранить и обрабатывать данные </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из разных слоёв.</a:t>
            </a:r>
          </a:p>
          <a:p>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Плюсы:</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Настоящая MPP-система.</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Совместим с ANSI SQL 2008. </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Postgres-совместим. Могут быть подключены типовые BI и ETL системы.</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Транзакционный.</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Локальные и распределенные джойны.</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Хорошо справляется с ELT (ETL с интеграцией слоёв данных для КХД).</a:t>
            </a:r>
          </a:p>
          <a:p>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Минусы:</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Большая латентность</a:t>
            </a:r>
          </a:p>
        </p:txBody>
      </p:sp>
      <p:sp>
        <p:nvSpPr>
          <p:cNvPr id="29" name="TextBox 28">
            <a:extLst>
              <a:ext uri="{FF2B5EF4-FFF2-40B4-BE49-F238E27FC236}">
                <a16:creationId xmlns:a16="http://schemas.microsoft.com/office/drawing/2014/main" id="{096E73AA-3745-89CA-8EC3-2EDF56596F6E}"/>
              </a:ext>
            </a:extLst>
          </p:cNvPr>
          <p:cNvSpPr txBox="1"/>
          <p:nvPr/>
        </p:nvSpPr>
        <p:spPr>
          <a:xfrm>
            <a:off x="685800" y="2192492"/>
            <a:ext cx="3962400" cy="4154984"/>
          </a:xfrm>
          <a:prstGeom prst="rect">
            <a:avLst/>
          </a:prstGeom>
          <a:noFill/>
        </p:spPr>
        <p:txBody>
          <a:bodyPr wrap="square">
            <a:spAutoFit/>
          </a:bodyPr>
          <a:lstStyle/>
          <a:p>
            <a:r>
              <a:rPr lang="ru-RU" sz="2000" b="1" dirty="0">
                <a:latin typeface="Roboto Condensed" panose="02000000000000000000" pitchFamily="2" charset="0"/>
                <a:ea typeface="Roboto Condensed" panose="02000000000000000000" pitchFamily="2" charset="0"/>
                <a:cs typeface="Roboto Condensed" panose="02000000000000000000" pitchFamily="2" charset="0"/>
              </a:rPr>
              <a:t>ClickHouse </a:t>
            </a:r>
            <a:endParaRPr lang="en-US" sz="2000" b="1" dirty="0">
              <a:latin typeface="Roboto Condensed" panose="02000000000000000000" pitchFamily="2" charset="0"/>
              <a:ea typeface="Roboto Condensed" panose="02000000000000000000" pitchFamily="2" charset="0"/>
              <a:cs typeface="Roboto Condensed" panose="02000000000000000000" pitchFamily="2" charset="0"/>
            </a:endParaRPr>
          </a:p>
          <a:p>
            <a:endParaRPr lang="ru-RU" sz="2000" b="1"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Роль:</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Выдача готовых данных большому числу</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пользователей. Подходит для быстрых запросов к широким таблицам фактов и к витринам.</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Плюсы</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Очень быстро работает с where</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условиями и строит агрегаты тоже </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очень быстро.</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Позволяет гибко задавать логические </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схемы шардирования и </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зеркалирования.</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Минусы:</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Особенности джойнов.</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Нет транзакций.</a:t>
            </a:r>
          </a:p>
        </p:txBody>
      </p:sp>
      <p:sp>
        <p:nvSpPr>
          <p:cNvPr id="2" name="object 2">
            <a:extLst>
              <a:ext uri="{FF2B5EF4-FFF2-40B4-BE49-F238E27FC236}">
                <a16:creationId xmlns:a16="http://schemas.microsoft.com/office/drawing/2014/main" id="{47D7C024-13CB-4F43-5B06-AB7ED08E3661}"/>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1.1 Обзор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Clickhouse</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0" name="Picture 2" descr="Что такое ClickHouse: история, архитектура, применение в Big Data">
            <a:extLst>
              <a:ext uri="{FF2B5EF4-FFF2-40B4-BE49-F238E27FC236}">
                <a16:creationId xmlns:a16="http://schemas.microsoft.com/office/drawing/2014/main" id="{15DC401C-BF5F-1F4E-C58C-6EB8EF350B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1066800"/>
            <a:ext cx="3151058" cy="8840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votal Greenplum - Our Technologies - DataSense">
            <a:extLst>
              <a:ext uri="{FF2B5EF4-FFF2-40B4-BE49-F238E27FC236}">
                <a16:creationId xmlns:a16="http://schemas.microsoft.com/office/drawing/2014/main" id="{EE15207F-AD96-8139-E37D-F98605CD28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0506" y="990600"/>
            <a:ext cx="3164534" cy="10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264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1.5 Типы данных и мутации данных</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 name="Таблица 19">
            <a:extLst>
              <a:ext uri="{FF2B5EF4-FFF2-40B4-BE49-F238E27FC236}">
                <a16:creationId xmlns:a16="http://schemas.microsoft.com/office/drawing/2014/main" id="{F42163A9-E454-9C50-BBCC-0F92A8F659EA}"/>
              </a:ext>
            </a:extLst>
          </p:cNvPr>
          <p:cNvGraphicFramePr>
            <a:graphicFrameLocks noGrp="1"/>
          </p:cNvGraphicFramePr>
          <p:nvPr>
            <p:extLst>
              <p:ext uri="{D42A27DB-BD31-4B8C-83A1-F6EECF244321}">
                <p14:modId xmlns:p14="http://schemas.microsoft.com/office/powerpoint/2010/main" val="3870502985"/>
              </p:ext>
            </p:extLst>
          </p:nvPr>
        </p:nvGraphicFramePr>
        <p:xfrm>
          <a:off x="462431" y="1084650"/>
          <a:ext cx="10586569" cy="5468550"/>
        </p:xfrm>
        <a:graphic>
          <a:graphicData uri="http://schemas.openxmlformats.org/drawingml/2006/table">
            <a:tbl>
              <a:tblPr firstRow="1" bandRow="1">
                <a:tableStyleId>{5C22544A-7EE6-4342-B048-85BDC9FD1C3A}</a:tableStyleId>
              </a:tblPr>
              <a:tblGrid>
                <a:gridCol w="2282552">
                  <a:extLst>
                    <a:ext uri="{9D8B030D-6E8A-4147-A177-3AD203B41FA5}">
                      <a16:colId xmlns:a16="http://schemas.microsoft.com/office/drawing/2014/main" val="1515129134"/>
                    </a:ext>
                  </a:extLst>
                </a:gridCol>
                <a:gridCol w="3530889">
                  <a:extLst>
                    <a:ext uri="{9D8B030D-6E8A-4147-A177-3AD203B41FA5}">
                      <a16:colId xmlns:a16="http://schemas.microsoft.com/office/drawing/2014/main" val="2145970820"/>
                    </a:ext>
                  </a:extLst>
                </a:gridCol>
                <a:gridCol w="4773128">
                  <a:extLst>
                    <a:ext uri="{9D8B030D-6E8A-4147-A177-3AD203B41FA5}">
                      <a16:colId xmlns:a16="http://schemas.microsoft.com/office/drawing/2014/main" val="3224001058"/>
                    </a:ext>
                  </a:extLst>
                </a:gridCol>
              </a:tblGrid>
              <a:tr h="303750">
                <a:tc>
                  <a:txBody>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Тип данных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64FF"/>
                    </a:solidFill>
                  </a:tcPr>
                </a:tc>
                <a:tc>
                  <a:txBody>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64FF"/>
                    </a:solidFill>
                  </a:tcPr>
                </a:tc>
                <a:tc>
                  <a:txBody>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Комментарий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64FF"/>
                    </a:solidFill>
                  </a:tcPr>
                </a:tc>
                <a:extLst>
                  <a:ext uri="{0D108BD9-81ED-4DB2-BD59-A6C34878D82A}">
                    <a16:rowId xmlns:a16="http://schemas.microsoft.com/office/drawing/2014/main" val="3262578361"/>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Целые числа со знаком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Int8, Int16, Int32, Int64, Int128, Int256</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Названия типов регистрозависимы.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6411895"/>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Целые числа без знака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200" dirty="0">
                          <a:latin typeface="Roboto Condensed" panose="02000000000000000000" pitchFamily="2" charset="0"/>
                          <a:ea typeface="Roboto Condensed" panose="02000000000000000000" pitchFamily="2" charset="0"/>
                          <a:cs typeface="Roboto Condensed" panose="02000000000000000000" pitchFamily="2" charset="0"/>
                        </a:rPr>
                        <a:t>UInt8, UInt16, UInt32, UInt64, UInt128, UInt256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Типы схожи с типами данных, используемыми в языке 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439327"/>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Числа с плавающей точкой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Float32, Float64</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Только знаковые. Типы эквивалентны типам float и double языка 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3939962"/>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Числа с фиксированной точкой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Decimal(P, S)</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P</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recision (кол-во десятичных знаков).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cale (кол-во в дробной части).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494152"/>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Строки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String</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Произвольной длины, длина искусственно ничем не ограничена.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614746"/>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Строки фиксированной длины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FixedString(N)</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Фиксированной длины в N байт (не символов).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8921101"/>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Даты без времени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Date</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Date32</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Хранятся в разном кол-ве байтов, имеют разные диапазоны дат.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7513297"/>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Даты со временем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DateTime</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DateTime64</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DateTime64</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можно указать размер тика (мили-, микро-, наносекунды)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635951"/>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Перечисление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Roboto Condensed" panose="02000000000000000000" pitchFamily="2" charset="0"/>
                          <a:ea typeface="Roboto Condensed" panose="02000000000000000000" pitchFamily="2" charset="0"/>
                          <a:cs typeface="Roboto Condensed" panose="02000000000000000000" pitchFamily="2" charset="0"/>
                        </a:rPr>
                        <a:t>Enum8, Enum16: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Enum8('</a:t>
                      </a:r>
                      <a:r>
                        <a:rPr lang="ru-RU" sz="1200" dirty="0" err="1">
                          <a:latin typeface="Roboto Condensed" panose="02000000000000000000" pitchFamily="2" charset="0"/>
                          <a:ea typeface="Roboto Condensed" panose="02000000000000000000" pitchFamily="2" charset="0"/>
                          <a:cs typeface="Roboto Condensed" panose="02000000000000000000" pitchFamily="2" charset="0"/>
                        </a:rPr>
                        <a:t>Bob</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 1, '</a:t>
                      </a:r>
                      <a:r>
                        <a:rPr lang="ru-RU" sz="1200" dirty="0" err="1">
                          <a:latin typeface="Roboto Condensed" panose="02000000000000000000" pitchFamily="2" charset="0"/>
                          <a:ea typeface="Roboto Condensed" panose="02000000000000000000" pitchFamily="2" charset="0"/>
                          <a:cs typeface="Roboto Condensed" panose="02000000000000000000" pitchFamily="2" charset="0"/>
                        </a:rPr>
                        <a:t>Elis</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Перечисляемый тип данных, содержащий именованные значения: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373889"/>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Массивы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Array(T)</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Массив из элементов типа 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482280"/>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Кортежи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Tuple(T1, T2,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Кортеж из элементов любого типа.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9632923"/>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Карты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Map(key, value)</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Хранит пары ключ-значение.</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8141435"/>
                  </a:ext>
                </a:extLst>
              </a:tr>
              <a:tr h="303750">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География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Point(), Ring(), Polygon(), MultiPolygon()</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Типы данных для описания географических и геометрических метрик.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1455223"/>
                  </a:ext>
                </a:extLst>
              </a:tr>
              <a:tr h="303750">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Nullable</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Nullable(type): Nullable(Int8)</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Позволяет работать с NULL в столбцах с типом </a:t>
                      </a:r>
                      <a:r>
                        <a:rPr lang="ru-RU" sz="1200" dirty="0" err="1">
                          <a:latin typeface="Roboto Condensed" panose="02000000000000000000" pitchFamily="2" charset="0"/>
                          <a:ea typeface="Roboto Condensed" panose="02000000000000000000" pitchFamily="2" charset="0"/>
                          <a:cs typeface="Roboto Condensed" panose="02000000000000000000" pitchFamily="2" charset="0"/>
                        </a:rPr>
                        <a:t>type</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554205"/>
                  </a:ext>
                </a:extLst>
              </a:tr>
              <a:tr h="303750">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LowCardinality</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(надстройка)</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LowCardinality(data_type)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Изменяет способ хранения и правила обработки данных.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0869149"/>
                  </a:ext>
                </a:extLst>
              </a:tr>
              <a:tr h="303750">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AggregateFunction</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AggregateFunction(name, types_of_arguments…)</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Агрегатные функции.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5376560"/>
                  </a:ext>
                </a:extLst>
              </a:tr>
              <a:tr h="303750">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SimpleAggregateFunction</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Roboto Condensed" panose="02000000000000000000" pitchFamily="2" charset="0"/>
                          <a:ea typeface="Roboto Condensed" panose="02000000000000000000" pitchFamily="2" charset="0"/>
                          <a:cs typeface="Roboto Condensed" panose="02000000000000000000" pitchFamily="2" charset="0"/>
                        </a:rPr>
                        <a:t>SimpleAggregateFunction(name, types_of_arguments…)</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Подробнее в раздаточном материале.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5336462"/>
                  </a:ext>
                </a:extLst>
              </a:tr>
            </a:tbl>
          </a:graphicData>
        </a:graphic>
      </p:graphicFrame>
      <p:sp>
        <p:nvSpPr>
          <p:cNvPr id="20" name="object 21">
            <a:extLst>
              <a:ext uri="{FF2B5EF4-FFF2-40B4-BE49-F238E27FC236}">
                <a16:creationId xmlns:a16="http://schemas.microsoft.com/office/drawing/2014/main" id="{F194CFB9-CF69-C3F6-C1ED-DF3868D09A54}"/>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EC393F6D-92A6-DD37-3A96-47282779795B}"/>
              </a:ext>
            </a:extLst>
          </p:cNvPr>
          <p:cNvSpPr txBox="1"/>
          <p:nvPr/>
        </p:nvSpPr>
        <p:spPr>
          <a:xfrm>
            <a:off x="11556028"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24</a:t>
            </a:r>
            <a:endParaRPr sz="2400" dirty="0">
              <a:latin typeface="Arial"/>
              <a:cs typeface="Arial"/>
            </a:endParaRPr>
          </a:p>
        </p:txBody>
      </p:sp>
    </p:spTree>
    <p:extLst>
      <p:ext uri="{BB962C8B-B14F-4D97-AF65-F5344CB8AC3E}">
        <p14:creationId xmlns:p14="http://schemas.microsoft.com/office/powerpoint/2010/main" val="1482321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0" name="Прямоугольник 19">
            <a:extLst>
              <a:ext uri="{FF2B5EF4-FFF2-40B4-BE49-F238E27FC236}">
                <a16:creationId xmlns:a16="http://schemas.microsoft.com/office/drawing/2014/main" id="{DA916845-A896-2648-97FB-BDF06A9ECCDE}"/>
              </a:ext>
            </a:extLst>
          </p:cNvPr>
          <p:cNvSpPr/>
          <p:nvPr/>
        </p:nvSpPr>
        <p:spPr>
          <a:xfrm>
            <a:off x="513974" y="1082496"/>
            <a:ext cx="10099550" cy="2939266"/>
          </a:xfrm>
          <a:prstGeom prst="rect">
            <a:avLst/>
          </a:prstGeom>
        </p:spPr>
        <p:txBody>
          <a:bodyPr wrap="square">
            <a:spAutoFit/>
          </a:bodyPr>
          <a:lstStyle/>
          <a:p>
            <a:pPr algn="l"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Операции </a:t>
            </a:r>
            <a:r>
              <a:rPr lang="en-US" dirty="0">
                <a:latin typeface="Roboto Condensed" panose="02000000000000000000" pitchFamily="2" charset="0"/>
                <a:ea typeface="Roboto Condensed" panose="02000000000000000000" pitchFamily="2" charset="0"/>
                <a:cs typeface="Roboto Condensed" panose="02000000000000000000" pitchFamily="2" charset="0"/>
              </a:rPr>
              <a:t>ALTER:</a:t>
            </a:r>
          </a:p>
          <a:p>
            <a:pPr algn="l" fontAlgn="base"/>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Запрос ALTER поддерживается только для таблиц типа *MergeTree, а также для Merge и Distributed.</a:t>
            </a:r>
            <a:endParaRPr lang="en-US" sz="16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Виды ALTER :</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1) Манипуляции со столбцами.</a:t>
            </a: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2) Манипуляции с ключевыми выражениями таблиц.</a:t>
            </a: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3) Манипуляции с индексами.</a:t>
            </a: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4) Манипуляции с ограничениями (constraints).</a:t>
            </a: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5) Манипуляции с партициями и кусками.</a:t>
            </a: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6) Мутации.</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Прямоугольник 21">
            <a:extLst>
              <a:ext uri="{FF2B5EF4-FFF2-40B4-BE49-F238E27FC236}">
                <a16:creationId xmlns:a16="http://schemas.microsoft.com/office/drawing/2014/main" id="{4BE4E75A-E057-BCFF-0305-C13DC6B713A0}"/>
              </a:ext>
            </a:extLst>
          </p:cNvPr>
          <p:cNvSpPr/>
          <p:nvPr/>
        </p:nvSpPr>
        <p:spPr>
          <a:xfrm>
            <a:off x="513974" y="3962400"/>
            <a:ext cx="10099550" cy="707886"/>
          </a:xfrm>
          <a:prstGeom prst="rect">
            <a:avLst/>
          </a:prstGeom>
        </p:spPr>
        <p:txBody>
          <a:bodyPr wrap="square">
            <a:spAutoFit/>
          </a:bodyPr>
          <a:lstStyle/>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Манипуляции со столбцами.</a:t>
            </a: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Позволяет произвести изменение структуры таблицы</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8" name="Рисунок 27">
            <a:extLst>
              <a:ext uri="{FF2B5EF4-FFF2-40B4-BE49-F238E27FC236}">
                <a16:creationId xmlns:a16="http://schemas.microsoft.com/office/drawing/2014/main" id="{C621A4E4-BCA1-637B-D216-BC3364959E7E}"/>
              </a:ext>
            </a:extLst>
          </p:cNvPr>
          <p:cNvPicPr>
            <a:picLocks noChangeAspect="1"/>
          </p:cNvPicPr>
          <p:nvPr/>
        </p:nvPicPr>
        <p:blipFill>
          <a:blip r:embed="rId7"/>
          <a:stretch>
            <a:fillRect/>
          </a:stretch>
        </p:blipFill>
        <p:spPr>
          <a:xfrm>
            <a:off x="538555" y="4605428"/>
            <a:ext cx="8441061" cy="1937149"/>
          </a:xfrm>
          <a:prstGeom prst="rect">
            <a:avLst/>
          </a:prstGeom>
        </p:spPr>
      </p:pic>
      <p:sp>
        <p:nvSpPr>
          <p:cNvPr id="31" name="object 21">
            <a:extLst>
              <a:ext uri="{FF2B5EF4-FFF2-40B4-BE49-F238E27FC236}">
                <a16:creationId xmlns:a16="http://schemas.microsoft.com/office/drawing/2014/main" id="{8889E6A0-DC5C-C289-6D01-A3C844C481CB}"/>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2" name="object 27">
            <a:extLst>
              <a:ext uri="{FF2B5EF4-FFF2-40B4-BE49-F238E27FC236}">
                <a16:creationId xmlns:a16="http://schemas.microsoft.com/office/drawing/2014/main" id="{3D7912EB-1D36-27DB-D3C0-699B23659F3D}"/>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25</a:t>
            </a:r>
            <a:endParaRPr sz="2400" dirty="0">
              <a:latin typeface="Arial"/>
              <a:cs typeface="Arial"/>
            </a:endParaRPr>
          </a:p>
        </p:txBody>
      </p:sp>
      <p:sp>
        <p:nvSpPr>
          <p:cNvPr id="33" name="object 2">
            <a:extLst>
              <a:ext uri="{FF2B5EF4-FFF2-40B4-BE49-F238E27FC236}">
                <a16:creationId xmlns:a16="http://schemas.microsoft.com/office/drawing/2014/main" id="{01D0A25F-45EC-F683-7481-1F4DCB91E3B1}"/>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1.5 Типы данных и мутации данных</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4032049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0" name="Прямоугольник 19">
            <a:extLst>
              <a:ext uri="{FF2B5EF4-FFF2-40B4-BE49-F238E27FC236}">
                <a16:creationId xmlns:a16="http://schemas.microsoft.com/office/drawing/2014/main" id="{DA916845-A896-2648-97FB-BDF06A9ECCDE}"/>
              </a:ext>
            </a:extLst>
          </p:cNvPr>
          <p:cNvSpPr/>
          <p:nvPr/>
        </p:nvSpPr>
        <p:spPr>
          <a:xfrm>
            <a:off x="513974" y="1082496"/>
            <a:ext cx="10099550" cy="2939266"/>
          </a:xfrm>
          <a:prstGeom prst="rect">
            <a:avLst/>
          </a:prstGeom>
        </p:spPr>
        <p:txBody>
          <a:bodyPr wrap="square">
            <a:spAutoFit/>
          </a:bodyPr>
          <a:lstStyle/>
          <a:p>
            <a:pPr algn="l"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Операции </a:t>
            </a:r>
            <a:r>
              <a:rPr lang="en-US" dirty="0">
                <a:latin typeface="Roboto Condensed" panose="02000000000000000000" pitchFamily="2" charset="0"/>
                <a:ea typeface="Roboto Condensed" panose="02000000000000000000" pitchFamily="2" charset="0"/>
                <a:cs typeface="Roboto Condensed" panose="02000000000000000000" pitchFamily="2" charset="0"/>
              </a:rPr>
              <a:t>ALTER:</a:t>
            </a:r>
          </a:p>
          <a:p>
            <a:pPr algn="l" fontAlgn="base"/>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Запрос ALTER поддерживается только для таблиц типа *MergeTree, а также для Merge и Distributed.</a:t>
            </a:r>
            <a:endParaRPr lang="en-US" sz="16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Виды ALTER :</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1) Манипуляции со столбцами.</a:t>
            </a: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2) Манипуляции с ключевыми выражениями таблиц.</a:t>
            </a: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3) Манипуляции с индексами.</a:t>
            </a: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4) Манипуляции с ограничениями (constraints).</a:t>
            </a: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5) Манипуляции с партициями и кусками.</a:t>
            </a: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6) Мутации.</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Прямоугольник 21">
            <a:extLst>
              <a:ext uri="{FF2B5EF4-FFF2-40B4-BE49-F238E27FC236}">
                <a16:creationId xmlns:a16="http://schemas.microsoft.com/office/drawing/2014/main" id="{4BE4E75A-E057-BCFF-0305-C13DC6B713A0}"/>
              </a:ext>
            </a:extLst>
          </p:cNvPr>
          <p:cNvSpPr/>
          <p:nvPr/>
        </p:nvSpPr>
        <p:spPr>
          <a:xfrm>
            <a:off x="513974" y="3962400"/>
            <a:ext cx="10099550" cy="584775"/>
          </a:xfrm>
          <a:prstGeom prst="rect">
            <a:avLst/>
          </a:prstGeom>
        </p:spPr>
        <p:txBody>
          <a:bodyPr wrap="square">
            <a:spAutoFit/>
          </a:bodyPr>
          <a:lstStyle/>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Манипуляции с ключевыми выражениями таблиц.</a:t>
            </a: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Работает только для таблиц семейства MergeTree (в том числе реплицированных).</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Рисунок 22">
            <a:extLst>
              <a:ext uri="{FF2B5EF4-FFF2-40B4-BE49-F238E27FC236}">
                <a16:creationId xmlns:a16="http://schemas.microsoft.com/office/drawing/2014/main" id="{ECCF2C44-A718-DD92-D70C-D28125D5ABED}"/>
              </a:ext>
            </a:extLst>
          </p:cNvPr>
          <p:cNvPicPr>
            <a:picLocks noChangeAspect="1"/>
          </p:cNvPicPr>
          <p:nvPr/>
        </p:nvPicPr>
        <p:blipFill>
          <a:blip r:embed="rId7"/>
          <a:stretch>
            <a:fillRect/>
          </a:stretch>
        </p:blipFill>
        <p:spPr>
          <a:xfrm>
            <a:off x="550844" y="4717020"/>
            <a:ext cx="4536000" cy="159780"/>
          </a:xfrm>
          <a:prstGeom prst="rect">
            <a:avLst/>
          </a:prstGeom>
        </p:spPr>
      </p:pic>
      <p:sp>
        <p:nvSpPr>
          <p:cNvPr id="25" name="Прямоугольник 24">
            <a:extLst>
              <a:ext uri="{FF2B5EF4-FFF2-40B4-BE49-F238E27FC236}">
                <a16:creationId xmlns:a16="http://schemas.microsoft.com/office/drawing/2014/main" id="{BC8F589B-21FE-606F-DACE-2F7BE7F13EC3}"/>
              </a:ext>
            </a:extLst>
          </p:cNvPr>
          <p:cNvSpPr/>
          <p:nvPr/>
        </p:nvSpPr>
        <p:spPr>
          <a:xfrm>
            <a:off x="513973" y="5091592"/>
            <a:ext cx="11425503" cy="584775"/>
          </a:xfrm>
          <a:prstGeom prst="rect">
            <a:avLst/>
          </a:prstGeom>
        </p:spPr>
        <p:txBody>
          <a:bodyPr wrap="square">
            <a:spAutoFit/>
          </a:bodyPr>
          <a:lstStyle/>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Манипуляции с индексами.</a:t>
            </a: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Добавить или удалить индекс можно с помощью следующих операций. Поддерживается только таблицами *MergeTree.</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Рисунок 25">
            <a:extLst>
              <a:ext uri="{FF2B5EF4-FFF2-40B4-BE49-F238E27FC236}">
                <a16:creationId xmlns:a16="http://schemas.microsoft.com/office/drawing/2014/main" id="{CF72EED3-3E4A-2D15-7333-31BAA7F27A0E}"/>
              </a:ext>
            </a:extLst>
          </p:cNvPr>
          <p:cNvPicPr>
            <a:picLocks noChangeAspect="1"/>
          </p:cNvPicPr>
          <p:nvPr/>
        </p:nvPicPr>
        <p:blipFill>
          <a:blip r:embed="rId8"/>
          <a:stretch>
            <a:fillRect/>
          </a:stretch>
        </p:blipFill>
        <p:spPr>
          <a:xfrm>
            <a:off x="613049" y="5853592"/>
            <a:ext cx="7092000" cy="343017"/>
          </a:xfrm>
          <a:prstGeom prst="rect">
            <a:avLst/>
          </a:prstGeom>
        </p:spPr>
      </p:pic>
      <p:sp>
        <p:nvSpPr>
          <p:cNvPr id="29" name="object 21">
            <a:extLst>
              <a:ext uri="{FF2B5EF4-FFF2-40B4-BE49-F238E27FC236}">
                <a16:creationId xmlns:a16="http://schemas.microsoft.com/office/drawing/2014/main" id="{7A4081A1-AC17-2279-4113-6595F1D87DD0}"/>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0" name="object 27">
            <a:extLst>
              <a:ext uri="{FF2B5EF4-FFF2-40B4-BE49-F238E27FC236}">
                <a16:creationId xmlns:a16="http://schemas.microsoft.com/office/drawing/2014/main" id="{841CB81B-F95C-91C0-13A0-4A55F285932E}"/>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26</a:t>
            </a:r>
            <a:endParaRPr sz="2400" dirty="0">
              <a:latin typeface="Arial"/>
              <a:cs typeface="Arial"/>
            </a:endParaRPr>
          </a:p>
        </p:txBody>
      </p:sp>
      <p:sp>
        <p:nvSpPr>
          <p:cNvPr id="31" name="object 2">
            <a:extLst>
              <a:ext uri="{FF2B5EF4-FFF2-40B4-BE49-F238E27FC236}">
                <a16:creationId xmlns:a16="http://schemas.microsoft.com/office/drawing/2014/main" id="{F4510350-0CF7-D06E-FB48-7CABDE777DA4}"/>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1.5 Типы данных и мутации данных</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3169237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0" name="Прямоугольник 19">
            <a:extLst>
              <a:ext uri="{FF2B5EF4-FFF2-40B4-BE49-F238E27FC236}">
                <a16:creationId xmlns:a16="http://schemas.microsoft.com/office/drawing/2014/main" id="{DA916845-A896-2648-97FB-BDF06A9ECCDE}"/>
              </a:ext>
            </a:extLst>
          </p:cNvPr>
          <p:cNvSpPr/>
          <p:nvPr/>
        </p:nvSpPr>
        <p:spPr>
          <a:xfrm>
            <a:off x="513974" y="1082496"/>
            <a:ext cx="10099550" cy="1800493"/>
          </a:xfrm>
          <a:prstGeom prst="rect">
            <a:avLst/>
          </a:prstGeom>
        </p:spPr>
        <p:txBody>
          <a:bodyPr wrap="square">
            <a:spAutoFit/>
          </a:bodyPr>
          <a:lstStyle/>
          <a:p>
            <a:pPr algn="l"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Операции </a:t>
            </a:r>
            <a:r>
              <a:rPr lang="en-US" dirty="0">
                <a:latin typeface="Roboto Condensed" panose="02000000000000000000" pitchFamily="2" charset="0"/>
                <a:ea typeface="Roboto Condensed" panose="02000000000000000000" pitchFamily="2" charset="0"/>
                <a:cs typeface="Roboto Condensed" panose="02000000000000000000" pitchFamily="2" charset="0"/>
              </a:rPr>
              <a:t>ALTER:</a:t>
            </a:r>
          </a:p>
          <a:p>
            <a:pPr algn="l" fontAlgn="base"/>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Запрос ALTER поддерживается только для таблиц типа *MergeTree, а также для Merge и Distributed.</a:t>
            </a:r>
            <a:endParaRPr lang="en-US" sz="16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Виды ALTER :</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4) Манипуляции с ограничениями (constraints). </a:t>
            </a:r>
          </a:p>
          <a:p>
            <a:pPr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5) Манипуляции с партициями и кусками.</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Прямоугольник 21">
            <a:extLst>
              <a:ext uri="{FF2B5EF4-FFF2-40B4-BE49-F238E27FC236}">
                <a16:creationId xmlns:a16="http://schemas.microsoft.com/office/drawing/2014/main" id="{4BE4E75A-E057-BCFF-0305-C13DC6B713A0}"/>
              </a:ext>
            </a:extLst>
          </p:cNvPr>
          <p:cNvSpPr/>
          <p:nvPr/>
        </p:nvSpPr>
        <p:spPr>
          <a:xfrm>
            <a:off x="513974" y="2844225"/>
            <a:ext cx="10398461" cy="584775"/>
          </a:xfrm>
          <a:prstGeom prst="rect">
            <a:avLst/>
          </a:prstGeom>
        </p:spPr>
        <p:txBody>
          <a:bodyPr wrap="square">
            <a:spAutoFit/>
          </a:bodyPr>
          <a:lstStyle/>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Манипуляции с ограничениями.</a:t>
            </a: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Добавить или удалить ограничение можно с помощью запросов.</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Прямоугольник 25">
            <a:extLst>
              <a:ext uri="{FF2B5EF4-FFF2-40B4-BE49-F238E27FC236}">
                <a16:creationId xmlns:a16="http://schemas.microsoft.com/office/drawing/2014/main" id="{773A8BB1-4C37-1E9C-EA99-6D81BEFBDEEC}"/>
              </a:ext>
            </a:extLst>
          </p:cNvPr>
          <p:cNvSpPr/>
          <p:nvPr/>
        </p:nvSpPr>
        <p:spPr>
          <a:xfrm>
            <a:off x="545929" y="4104344"/>
            <a:ext cx="10398461" cy="461665"/>
          </a:xfrm>
          <a:prstGeom prst="rect">
            <a:avLst/>
          </a:prstGeom>
        </p:spPr>
        <p:txBody>
          <a:bodyPr wrap="square">
            <a:spAutoFit/>
          </a:bodyPr>
          <a:lstStyle/>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Манипуляции с партициями и кусками.</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30" name="Рисунок 29">
            <a:extLst>
              <a:ext uri="{FF2B5EF4-FFF2-40B4-BE49-F238E27FC236}">
                <a16:creationId xmlns:a16="http://schemas.microsoft.com/office/drawing/2014/main" id="{0B6C0ACF-24C7-7A2A-714D-1B0BFBC100AA}"/>
              </a:ext>
            </a:extLst>
          </p:cNvPr>
          <p:cNvPicPr>
            <a:picLocks noChangeAspect="1"/>
          </p:cNvPicPr>
          <p:nvPr/>
        </p:nvPicPr>
        <p:blipFill>
          <a:blip r:embed="rId7"/>
          <a:stretch>
            <a:fillRect/>
          </a:stretch>
        </p:blipFill>
        <p:spPr>
          <a:xfrm>
            <a:off x="563135" y="3578931"/>
            <a:ext cx="5508000" cy="318572"/>
          </a:xfrm>
          <a:prstGeom prst="rect">
            <a:avLst/>
          </a:prstGeom>
        </p:spPr>
      </p:pic>
      <p:sp>
        <p:nvSpPr>
          <p:cNvPr id="32" name="TextBox 31">
            <a:extLst>
              <a:ext uri="{FF2B5EF4-FFF2-40B4-BE49-F238E27FC236}">
                <a16:creationId xmlns:a16="http://schemas.microsoft.com/office/drawing/2014/main" id="{7B5596BE-76FC-5CFF-4857-FBC387CDFE02}"/>
              </a:ext>
            </a:extLst>
          </p:cNvPr>
          <p:cNvSpPr txBox="1"/>
          <p:nvPr/>
        </p:nvSpPr>
        <p:spPr>
          <a:xfrm>
            <a:off x="572968" y="4432001"/>
            <a:ext cx="7879374" cy="2554545"/>
          </a:xfrm>
          <a:prstGeom prst="rect">
            <a:avLst/>
          </a:prstGeom>
          <a:noFill/>
        </p:spPr>
        <p:txBody>
          <a:bodyPr wrap="square">
            <a:spAutoFit/>
          </a:bodyPr>
          <a:lstStyle/>
          <a:p>
            <a:r>
              <a:rPr lang="ru-RU" sz="1000" dirty="0">
                <a:latin typeface="Roboto Condensed" panose="02000000000000000000" pitchFamily="2" charset="0"/>
                <a:ea typeface="Roboto Condensed" panose="02000000000000000000" pitchFamily="2" charset="0"/>
                <a:cs typeface="Roboto Condensed" panose="02000000000000000000" pitchFamily="2" charset="0"/>
              </a:rPr>
              <a:t>DETACH PARTITION                    — перенести партицию в директорию detached;</a:t>
            </a: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DROP PARTITION                         — удалить партицию;</a:t>
            </a: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ATTACH PARTITION</a:t>
            </a:r>
            <a:r>
              <a:rPr lang="en-US" sz="10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000" dirty="0">
                <a:latin typeface="Roboto Condensed" panose="02000000000000000000" pitchFamily="2" charset="0"/>
                <a:ea typeface="Roboto Condensed" panose="02000000000000000000" pitchFamily="2" charset="0"/>
                <a:cs typeface="Roboto Condensed" panose="02000000000000000000" pitchFamily="2" charset="0"/>
              </a:rPr>
              <a:t>|</a:t>
            </a:r>
            <a:r>
              <a:rPr lang="en-US" sz="10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000" dirty="0">
                <a:latin typeface="Roboto Condensed" panose="02000000000000000000" pitchFamily="2" charset="0"/>
                <a:ea typeface="Roboto Condensed" panose="02000000000000000000" pitchFamily="2" charset="0"/>
                <a:cs typeface="Roboto Condensed" panose="02000000000000000000" pitchFamily="2" charset="0"/>
              </a:rPr>
              <a:t>PART       — добавить партицию/кусок в таблицу из директории detached;</a:t>
            </a: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ATTACH PARTITION FROM        — скопировать партицию из другой таблицы;</a:t>
            </a: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REPLACE PARTITION                  — скопировать партицию из другой таблицы с заменой;</a:t>
            </a: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MOVE PARTITION TO TABLE     — переместить партицию в другую таблицу;</a:t>
            </a: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CLEAR COLUMN IN PARTITION — удалить все значения в столбце для заданной партиции;</a:t>
            </a: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CLEAR INDEX IN PARTITION      — очистить построенные вторичные индексы для заданной партиции;</a:t>
            </a: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FREEZE PARTITION                     — создать резервную копию партиции;</a:t>
            </a: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UNFREEZE PARTITION                — удалить резервную копию партиции;</a:t>
            </a: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FETCH PARTITION | PART          — скачать партицию/кусок с другого сервера;</a:t>
            </a: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MOVE PARTITION | PART           — переместить партицию/кусок на другой диск или том</a:t>
            </a:r>
            <a:r>
              <a:rPr lang="en-US" sz="10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UPDATE IN PARTITION               — обновить данные внутри партиции по условию</a:t>
            </a:r>
            <a:r>
              <a:rPr lang="en-US" sz="10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000" dirty="0">
                <a:latin typeface="Roboto Condensed" panose="02000000000000000000" pitchFamily="2" charset="0"/>
                <a:ea typeface="Roboto Condensed" panose="02000000000000000000" pitchFamily="2" charset="0"/>
                <a:cs typeface="Roboto Condensed" panose="02000000000000000000" pitchFamily="2" charset="0"/>
              </a:rPr>
              <a:t>DELETE IN PARTITION                — удалить данные внутри партиции по условию</a:t>
            </a:r>
            <a:r>
              <a:rPr lang="en-US" sz="10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object 21">
            <a:extLst>
              <a:ext uri="{FF2B5EF4-FFF2-40B4-BE49-F238E27FC236}">
                <a16:creationId xmlns:a16="http://schemas.microsoft.com/office/drawing/2014/main" id="{5B50E008-5BFD-3A71-B9FB-FCFF3C53BD5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6" name="object 27">
            <a:extLst>
              <a:ext uri="{FF2B5EF4-FFF2-40B4-BE49-F238E27FC236}">
                <a16:creationId xmlns:a16="http://schemas.microsoft.com/office/drawing/2014/main" id="{ED1BBBF9-1EED-B37C-A0DF-5502B693FFE1}"/>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27</a:t>
            </a:r>
            <a:endParaRPr sz="2400" dirty="0">
              <a:latin typeface="Arial"/>
              <a:cs typeface="Arial"/>
            </a:endParaRPr>
          </a:p>
        </p:txBody>
      </p:sp>
      <p:sp>
        <p:nvSpPr>
          <p:cNvPr id="37" name="object 2">
            <a:extLst>
              <a:ext uri="{FF2B5EF4-FFF2-40B4-BE49-F238E27FC236}">
                <a16:creationId xmlns:a16="http://schemas.microsoft.com/office/drawing/2014/main" id="{3B6EEBA8-F5DE-EBD3-CFA4-7B77221F90EA}"/>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1.5 Типы данных и мутации данных</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972310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0" name="Прямоугольник 19">
            <a:extLst>
              <a:ext uri="{FF2B5EF4-FFF2-40B4-BE49-F238E27FC236}">
                <a16:creationId xmlns:a16="http://schemas.microsoft.com/office/drawing/2014/main" id="{DA916845-A896-2648-97FB-BDF06A9ECCDE}"/>
              </a:ext>
            </a:extLst>
          </p:cNvPr>
          <p:cNvSpPr/>
          <p:nvPr/>
        </p:nvSpPr>
        <p:spPr>
          <a:xfrm>
            <a:off x="513974" y="1082496"/>
            <a:ext cx="10099550" cy="1800493"/>
          </a:xfrm>
          <a:prstGeom prst="rect">
            <a:avLst/>
          </a:prstGeom>
        </p:spPr>
        <p:txBody>
          <a:bodyPr wrap="square">
            <a:spAutoFit/>
          </a:bodyPr>
          <a:lstStyle/>
          <a:p>
            <a:pPr algn="l" fontAlgn="base"/>
            <a:r>
              <a:rPr lang="ru-RU" dirty="0">
                <a:latin typeface="Roboto Condensed" panose="02000000000000000000" pitchFamily="2" charset="0"/>
                <a:ea typeface="Roboto Condensed" panose="02000000000000000000" pitchFamily="2" charset="0"/>
                <a:cs typeface="Roboto Condensed" panose="02000000000000000000" pitchFamily="2" charset="0"/>
              </a:rPr>
              <a:t>Операции </a:t>
            </a:r>
            <a:r>
              <a:rPr lang="en-US" dirty="0">
                <a:latin typeface="Roboto Condensed" panose="02000000000000000000" pitchFamily="2" charset="0"/>
                <a:ea typeface="Roboto Condensed" panose="02000000000000000000" pitchFamily="2" charset="0"/>
                <a:cs typeface="Roboto Condensed" panose="02000000000000000000" pitchFamily="2" charset="0"/>
              </a:rPr>
              <a:t>ALTER:</a:t>
            </a:r>
          </a:p>
          <a:p>
            <a:pPr algn="l" fontAlgn="base"/>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Запрос ALTER поддерживается только для таблиц типа *MergeTree, а также для Merge и Distributed.</a:t>
            </a:r>
            <a:endParaRPr lang="en-US" sz="16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Виды ALTER :</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5) Манипуляции с партициями и кусками.</a:t>
            </a:r>
          </a:p>
          <a:p>
            <a:pPr algn="l" fontAlgn="base">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6) Мутации.</a:t>
            </a:r>
          </a:p>
          <a:p>
            <a:pPr algn="l" fontAlgn="base"/>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Прямоугольник 1">
            <a:extLst>
              <a:ext uri="{FF2B5EF4-FFF2-40B4-BE49-F238E27FC236}">
                <a16:creationId xmlns:a16="http://schemas.microsoft.com/office/drawing/2014/main" id="{0D353D72-B458-D0A0-F482-2EE4E45175E3}"/>
              </a:ext>
            </a:extLst>
          </p:cNvPr>
          <p:cNvSpPr/>
          <p:nvPr/>
        </p:nvSpPr>
        <p:spPr>
          <a:xfrm>
            <a:off x="513974" y="2841207"/>
            <a:ext cx="10398461" cy="1077218"/>
          </a:xfrm>
          <a:prstGeom prst="rect">
            <a:avLst/>
          </a:prstGeom>
        </p:spPr>
        <p:txBody>
          <a:bodyPr wrap="square">
            <a:spAutoFit/>
          </a:bodyPr>
          <a:lstStyle/>
          <a:p>
            <a:pPr algn="just"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Мутации – разновидность запроса ALTER, позволяющая изменять или удалять данные в таблице.</a:t>
            </a:r>
          </a:p>
          <a:p>
            <a:pPr algn="just"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В отличие от стандартных запросов DELETE и UPDATE, рассчитанных на точечное изменение данных, область</a:t>
            </a:r>
          </a:p>
          <a:p>
            <a:pPr algn="just"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применения мутаций - достаточно тяжелые изменения, затрагивающие большое число строк в таблице.</a:t>
            </a:r>
          </a:p>
          <a:p>
            <a:pPr algn="just"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Поддерживается для движков таблиц семейства MergeTree, в том числе для движков с репликацией.</a:t>
            </a:r>
          </a:p>
        </p:txBody>
      </p:sp>
      <p:pic>
        <p:nvPicPr>
          <p:cNvPr id="26" name="Рисунок 25">
            <a:extLst>
              <a:ext uri="{FF2B5EF4-FFF2-40B4-BE49-F238E27FC236}">
                <a16:creationId xmlns:a16="http://schemas.microsoft.com/office/drawing/2014/main" id="{9F01C7F5-34A4-E865-8DB1-96F22CF619E5}"/>
              </a:ext>
            </a:extLst>
          </p:cNvPr>
          <p:cNvPicPr>
            <a:picLocks noChangeAspect="1"/>
          </p:cNvPicPr>
          <p:nvPr/>
        </p:nvPicPr>
        <p:blipFill>
          <a:blip r:embed="rId7"/>
          <a:stretch>
            <a:fillRect/>
          </a:stretch>
        </p:blipFill>
        <p:spPr>
          <a:xfrm>
            <a:off x="533400" y="4114800"/>
            <a:ext cx="6364748" cy="490258"/>
          </a:xfrm>
          <a:prstGeom prst="rect">
            <a:avLst/>
          </a:prstGeom>
        </p:spPr>
      </p:pic>
      <p:sp>
        <p:nvSpPr>
          <p:cNvPr id="28" name="object 21">
            <a:extLst>
              <a:ext uri="{FF2B5EF4-FFF2-40B4-BE49-F238E27FC236}">
                <a16:creationId xmlns:a16="http://schemas.microsoft.com/office/drawing/2014/main" id="{17721D80-EEC8-C15E-910E-3950CB2F09D0}"/>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9" name="object 27">
            <a:extLst>
              <a:ext uri="{FF2B5EF4-FFF2-40B4-BE49-F238E27FC236}">
                <a16:creationId xmlns:a16="http://schemas.microsoft.com/office/drawing/2014/main" id="{34C98E49-C979-69E8-91D8-1D15019C62F1}"/>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28</a:t>
            </a:r>
            <a:endParaRPr sz="2400" dirty="0">
              <a:latin typeface="Arial"/>
              <a:cs typeface="Arial"/>
            </a:endParaRPr>
          </a:p>
        </p:txBody>
      </p:sp>
      <p:sp>
        <p:nvSpPr>
          <p:cNvPr id="30" name="object 2">
            <a:extLst>
              <a:ext uri="{FF2B5EF4-FFF2-40B4-BE49-F238E27FC236}">
                <a16:creationId xmlns:a16="http://schemas.microsoft.com/office/drawing/2014/main" id="{090E9C36-C76F-5EB7-8159-79A47A22D344}"/>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1.5 Типы данных и мутации данных</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454108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9341E090-0AA5-3F6D-752E-2DA6CA5BD1AE}"/>
              </a:ext>
            </a:extLst>
          </p:cNvPr>
          <p:cNvSpPr/>
          <p:nvPr/>
        </p:nvSpPr>
        <p:spPr>
          <a:xfrm>
            <a:off x="0" y="889149"/>
            <a:ext cx="12192000" cy="291496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1.6 Репликация и шардирование</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416541C5-ADD5-532D-ED5E-0EBD9C84D23C}"/>
              </a:ext>
            </a:extLst>
          </p:cNvPr>
          <p:cNvSpPr/>
          <p:nvPr/>
        </p:nvSpPr>
        <p:spPr>
          <a:xfrm>
            <a:off x="381000" y="1060721"/>
            <a:ext cx="11086841" cy="369332"/>
          </a:xfrm>
          <a:prstGeom prst="rect">
            <a:avLst/>
          </a:prstGeom>
        </p:spPr>
        <p:txBody>
          <a:bodyPr wrap="square">
            <a:spAutoFit/>
          </a:bodyPr>
          <a:lstStyle/>
          <a:p>
            <a:pPr algn="just" fontAlgn="base"/>
            <a:r>
              <a:rPr lang="ru-RU" b="1" dirty="0">
                <a:latin typeface="Roboto Condensed" panose="02000000000000000000" pitchFamily="2" charset="0"/>
                <a:ea typeface="Roboto Condensed" panose="02000000000000000000" pitchFamily="2" charset="0"/>
                <a:cs typeface="Roboto Condensed" panose="02000000000000000000" pitchFamily="2" charset="0"/>
              </a:rPr>
              <a:t>Репликация данных</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endParaRPr lang="ru-RU"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3" name="TextBox 32">
            <a:extLst>
              <a:ext uri="{FF2B5EF4-FFF2-40B4-BE49-F238E27FC236}">
                <a16:creationId xmlns:a16="http://schemas.microsoft.com/office/drawing/2014/main" id="{41432A5C-BFC6-6BAF-5BB4-F8433AFF8D42}"/>
              </a:ext>
            </a:extLst>
          </p:cNvPr>
          <p:cNvSpPr txBox="1"/>
          <p:nvPr/>
        </p:nvSpPr>
        <p:spPr>
          <a:xfrm>
            <a:off x="369775" y="1481718"/>
            <a:ext cx="10865403" cy="584775"/>
          </a:xfrm>
          <a:prstGeom prst="rect">
            <a:avLst/>
          </a:prstGeom>
          <a:noFill/>
        </p:spPr>
        <p:txBody>
          <a:bodyPr wrap="square">
            <a:spAutoFit/>
          </a:bodyPr>
          <a:lstStyle/>
          <a:p>
            <a:pPr algn="just">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Репликация — одна из техник масштабирования баз данных. Состоит эта техника в том, что данные с одного сервера базы данных постоянно копируются (реплицируются) на один или несколько других (называемых репликами).</a:t>
            </a:r>
          </a:p>
        </p:txBody>
      </p:sp>
      <p:sp>
        <p:nvSpPr>
          <p:cNvPr id="34" name="Прямоугольник 33">
            <a:extLst>
              <a:ext uri="{FF2B5EF4-FFF2-40B4-BE49-F238E27FC236}">
                <a16:creationId xmlns:a16="http://schemas.microsoft.com/office/drawing/2014/main" id="{C0ECF17A-1A52-7C21-1236-21693501D8CC}"/>
              </a:ext>
            </a:extLst>
          </p:cNvPr>
          <p:cNvSpPr/>
          <p:nvPr/>
        </p:nvSpPr>
        <p:spPr>
          <a:xfrm>
            <a:off x="369775" y="2346990"/>
            <a:ext cx="11086841" cy="369332"/>
          </a:xfrm>
          <a:prstGeom prst="rect">
            <a:avLst/>
          </a:prstGeom>
        </p:spPr>
        <p:txBody>
          <a:bodyPr wrap="square">
            <a:spAutoFit/>
          </a:bodyPr>
          <a:lstStyle/>
          <a:p>
            <a:pPr algn="just" fontAlgn="base"/>
            <a:r>
              <a:rPr lang="ru-RU" b="1" dirty="0">
                <a:latin typeface="Roboto Condensed" panose="02000000000000000000" pitchFamily="2" charset="0"/>
                <a:ea typeface="Roboto Condensed" panose="02000000000000000000" pitchFamily="2" charset="0"/>
                <a:cs typeface="Roboto Condensed" panose="02000000000000000000" pitchFamily="2" charset="0"/>
              </a:rPr>
              <a:t>Распределенное хранение данных</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endParaRPr lang="ru-RU"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a:extLst>
              <a:ext uri="{FF2B5EF4-FFF2-40B4-BE49-F238E27FC236}">
                <a16:creationId xmlns:a16="http://schemas.microsoft.com/office/drawing/2014/main" id="{8DE8AF32-21F3-8BA8-4FAD-64C00240D125}"/>
              </a:ext>
            </a:extLst>
          </p:cNvPr>
          <p:cNvSpPr txBox="1"/>
          <p:nvPr/>
        </p:nvSpPr>
        <p:spPr>
          <a:xfrm>
            <a:off x="369775" y="2775384"/>
            <a:ext cx="10748095" cy="830997"/>
          </a:xfrm>
          <a:prstGeom prst="rect">
            <a:avLst/>
          </a:prstGeom>
          <a:noFill/>
        </p:spPr>
        <p:txBody>
          <a:bodyPr wrap="square">
            <a:spAutoFit/>
          </a:bodyPr>
          <a:lstStyle/>
          <a:p>
            <a:pPr algn="just">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Шардирование — это стратегия горизонтального масштабирования кластера, при которой части одной базы данных ClickHouse размещаются на разных шардах. Шард состоит из одного или нескольких хостов-реплик. Запрос на запись или чтение в шард может быть отправлен на любую его реплику.</a:t>
            </a:r>
          </a:p>
        </p:txBody>
      </p:sp>
      <p:grpSp>
        <p:nvGrpSpPr>
          <p:cNvPr id="2062" name="Группа 2061">
            <a:extLst>
              <a:ext uri="{FF2B5EF4-FFF2-40B4-BE49-F238E27FC236}">
                <a16:creationId xmlns:a16="http://schemas.microsoft.com/office/drawing/2014/main" id="{340E7BA5-7A45-2C74-8436-3D0E1880B61E}"/>
              </a:ext>
            </a:extLst>
          </p:cNvPr>
          <p:cNvGrpSpPr/>
          <p:nvPr/>
        </p:nvGrpSpPr>
        <p:grpSpPr>
          <a:xfrm>
            <a:off x="304800" y="4026346"/>
            <a:ext cx="9956687" cy="2145854"/>
            <a:chOff x="533400" y="4075801"/>
            <a:chExt cx="9956687" cy="2145854"/>
          </a:xfrm>
        </p:grpSpPr>
        <p:sp>
          <p:nvSpPr>
            <p:cNvPr id="41" name="Прямоугольник 40">
              <a:extLst>
                <a:ext uri="{FF2B5EF4-FFF2-40B4-BE49-F238E27FC236}">
                  <a16:creationId xmlns:a16="http://schemas.microsoft.com/office/drawing/2014/main" id="{A16F8596-70A6-9DD2-9450-EFE60C1F7E3D}"/>
                </a:ext>
              </a:extLst>
            </p:cNvPr>
            <p:cNvSpPr/>
            <p:nvPr/>
          </p:nvSpPr>
          <p:spPr>
            <a:xfrm>
              <a:off x="533400" y="5257801"/>
              <a:ext cx="2895600" cy="954022"/>
            </a:xfrm>
            <a:prstGeom prst="rect">
              <a:avLst/>
            </a:prstGeom>
            <a:noFill/>
            <a:ln>
              <a:solidFill>
                <a:srgbClr val="296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4" name="Группа 53">
              <a:extLst>
                <a:ext uri="{FF2B5EF4-FFF2-40B4-BE49-F238E27FC236}">
                  <a16:creationId xmlns:a16="http://schemas.microsoft.com/office/drawing/2014/main" id="{31C58F34-EADA-851D-FC31-8C97D4385FB5}"/>
                </a:ext>
              </a:extLst>
            </p:cNvPr>
            <p:cNvGrpSpPr/>
            <p:nvPr/>
          </p:nvGrpSpPr>
          <p:grpSpPr>
            <a:xfrm>
              <a:off x="1155700" y="5437307"/>
              <a:ext cx="604520" cy="705413"/>
              <a:chOff x="1155700" y="5437307"/>
              <a:chExt cx="604520" cy="705413"/>
            </a:xfrm>
          </p:grpSpPr>
          <p:sp>
            <p:nvSpPr>
              <p:cNvPr id="50" name="Цилиндр 49">
                <a:extLst>
                  <a:ext uri="{FF2B5EF4-FFF2-40B4-BE49-F238E27FC236}">
                    <a16:creationId xmlns:a16="http://schemas.microsoft.com/office/drawing/2014/main" id="{26036F97-F521-5AD7-2A2B-5EE7B8A8A648}"/>
                  </a:ext>
                </a:extLst>
              </p:cNvPr>
              <p:cNvSpPr/>
              <p:nvPr/>
            </p:nvSpPr>
            <p:spPr>
              <a:xfrm>
                <a:off x="1221740" y="5437307"/>
                <a:ext cx="472440" cy="415561"/>
              </a:xfrm>
              <a:prstGeom prst="can">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TextBox 52">
                <a:extLst>
                  <a:ext uri="{FF2B5EF4-FFF2-40B4-BE49-F238E27FC236}">
                    <a16:creationId xmlns:a16="http://schemas.microsoft.com/office/drawing/2014/main" id="{99302A4A-590C-3EA0-07F6-7C6798B30670}"/>
                  </a:ext>
                </a:extLst>
              </p:cNvPr>
              <p:cNvSpPr txBox="1"/>
              <p:nvPr/>
            </p:nvSpPr>
            <p:spPr>
              <a:xfrm>
                <a:off x="1155700" y="5865721"/>
                <a:ext cx="604520" cy="276999"/>
              </a:xfrm>
              <a:prstGeom prst="rect">
                <a:avLst/>
              </a:prstGeom>
              <a:noFill/>
            </p:spPr>
            <p:txBody>
              <a:bodyPr wrap="square">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replica</a:t>
                </a:r>
                <a:endParaRPr lang="ru-RU" sz="1200" dirty="0"/>
              </a:p>
            </p:txBody>
          </p:sp>
        </p:grpSp>
        <p:grpSp>
          <p:nvGrpSpPr>
            <p:cNvPr id="55" name="Группа 54">
              <a:extLst>
                <a:ext uri="{FF2B5EF4-FFF2-40B4-BE49-F238E27FC236}">
                  <a16:creationId xmlns:a16="http://schemas.microsoft.com/office/drawing/2014/main" id="{F76401F3-B326-C0FD-AD12-92234F645D5A}"/>
                </a:ext>
              </a:extLst>
            </p:cNvPr>
            <p:cNvGrpSpPr/>
            <p:nvPr/>
          </p:nvGrpSpPr>
          <p:grpSpPr>
            <a:xfrm>
              <a:off x="2261788" y="5437307"/>
              <a:ext cx="604520" cy="705413"/>
              <a:chOff x="1155700" y="5437307"/>
              <a:chExt cx="604520" cy="705413"/>
            </a:xfrm>
          </p:grpSpPr>
          <p:sp>
            <p:nvSpPr>
              <p:cNvPr id="56" name="Цилиндр 55">
                <a:extLst>
                  <a:ext uri="{FF2B5EF4-FFF2-40B4-BE49-F238E27FC236}">
                    <a16:creationId xmlns:a16="http://schemas.microsoft.com/office/drawing/2014/main" id="{761FE613-1883-1331-2018-389EA6D8497A}"/>
                  </a:ext>
                </a:extLst>
              </p:cNvPr>
              <p:cNvSpPr/>
              <p:nvPr/>
            </p:nvSpPr>
            <p:spPr>
              <a:xfrm>
                <a:off x="1221740" y="5437307"/>
                <a:ext cx="472440" cy="415561"/>
              </a:xfrm>
              <a:prstGeom prst="can">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TextBox 56">
                <a:extLst>
                  <a:ext uri="{FF2B5EF4-FFF2-40B4-BE49-F238E27FC236}">
                    <a16:creationId xmlns:a16="http://schemas.microsoft.com/office/drawing/2014/main" id="{31B644B1-16F7-D33D-F894-6B398CDC531D}"/>
                  </a:ext>
                </a:extLst>
              </p:cNvPr>
              <p:cNvSpPr txBox="1"/>
              <p:nvPr/>
            </p:nvSpPr>
            <p:spPr>
              <a:xfrm>
                <a:off x="1155700" y="5865721"/>
                <a:ext cx="604520" cy="276999"/>
              </a:xfrm>
              <a:prstGeom prst="rect">
                <a:avLst/>
              </a:prstGeom>
              <a:noFill/>
            </p:spPr>
            <p:txBody>
              <a:bodyPr wrap="square">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replica</a:t>
                </a:r>
                <a:endParaRPr lang="ru-RU" sz="1200" dirty="0"/>
              </a:p>
            </p:txBody>
          </p:sp>
        </p:grpSp>
        <p:sp>
          <p:nvSpPr>
            <p:cNvPr id="58" name="Прямоугольник 57">
              <a:extLst>
                <a:ext uri="{FF2B5EF4-FFF2-40B4-BE49-F238E27FC236}">
                  <a16:creationId xmlns:a16="http://schemas.microsoft.com/office/drawing/2014/main" id="{416B6900-CA62-ACE3-47D6-1AE720C0CDA7}"/>
                </a:ext>
              </a:extLst>
            </p:cNvPr>
            <p:cNvSpPr/>
            <p:nvPr/>
          </p:nvSpPr>
          <p:spPr>
            <a:xfrm>
              <a:off x="4051300" y="5267633"/>
              <a:ext cx="2895600" cy="954022"/>
            </a:xfrm>
            <a:prstGeom prst="rect">
              <a:avLst/>
            </a:prstGeom>
            <a:noFill/>
            <a:ln>
              <a:solidFill>
                <a:srgbClr val="296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9" name="Группа 58">
              <a:extLst>
                <a:ext uri="{FF2B5EF4-FFF2-40B4-BE49-F238E27FC236}">
                  <a16:creationId xmlns:a16="http://schemas.microsoft.com/office/drawing/2014/main" id="{EE992456-DA99-18DF-9E1B-6C29874C8FDD}"/>
                </a:ext>
              </a:extLst>
            </p:cNvPr>
            <p:cNvGrpSpPr/>
            <p:nvPr/>
          </p:nvGrpSpPr>
          <p:grpSpPr>
            <a:xfrm>
              <a:off x="4673600" y="5447139"/>
              <a:ext cx="604520" cy="705413"/>
              <a:chOff x="1155700" y="5437307"/>
              <a:chExt cx="604520" cy="705413"/>
            </a:xfrm>
          </p:grpSpPr>
          <p:sp>
            <p:nvSpPr>
              <p:cNvPr id="60" name="Цилиндр 59">
                <a:extLst>
                  <a:ext uri="{FF2B5EF4-FFF2-40B4-BE49-F238E27FC236}">
                    <a16:creationId xmlns:a16="http://schemas.microsoft.com/office/drawing/2014/main" id="{E39FB320-B0AF-B851-CB4B-5F2FEEBAD2DF}"/>
                  </a:ext>
                </a:extLst>
              </p:cNvPr>
              <p:cNvSpPr/>
              <p:nvPr/>
            </p:nvSpPr>
            <p:spPr>
              <a:xfrm>
                <a:off x="1221740" y="5437307"/>
                <a:ext cx="472440" cy="415561"/>
              </a:xfrm>
              <a:prstGeom prst="can">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TextBox 60">
                <a:extLst>
                  <a:ext uri="{FF2B5EF4-FFF2-40B4-BE49-F238E27FC236}">
                    <a16:creationId xmlns:a16="http://schemas.microsoft.com/office/drawing/2014/main" id="{FA2ACEC1-9F64-9195-AD57-44A115B8BA17}"/>
                  </a:ext>
                </a:extLst>
              </p:cNvPr>
              <p:cNvSpPr txBox="1"/>
              <p:nvPr/>
            </p:nvSpPr>
            <p:spPr>
              <a:xfrm>
                <a:off x="1155700" y="5865721"/>
                <a:ext cx="604520" cy="276999"/>
              </a:xfrm>
              <a:prstGeom prst="rect">
                <a:avLst/>
              </a:prstGeom>
              <a:noFill/>
            </p:spPr>
            <p:txBody>
              <a:bodyPr wrap="square">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replica</a:t>
                </a:r>
                <a:endParaRPr lang="ru-RU" sz="1200" dirty="0"/>
              </a:p>
            </p:txBody>
          </p:sp>
        </p:grpSp>
        <p:grpSp>
          <p:nvGrpSpPr>
            <p:cNvPr id="62" name="Группа 61">
              <a:extLst>
                <a:ext uri="{FF2B5EF4-FFF2-40B4-BE49-F238E27FC236}">
                  <a16:creationId xmlns:a16="http://schemas.microsoft.com/office/drawing/2014/main" id="{268574D0-CB14-5FF0-4A4C-197DFEDE70F6}"/>
                </a:ext>
              </a:extLst>
            </p:cNvPr>
            <p:cNvGrpSpPr/>
            <p:nvPr/>
          </p:nvGrpSpPr>
          <p:grpSpPr>
            <a:xfrm>
              <a:off x="5779688" y="5447139"/>
              <a:ext cx="604520" cy="705413"/>
              <a:chOff x="1155700" y="5437307"/>
              <a:chExt cx="604520" cy="705413"/>
            </a:xfrm>
          </p:grpSpPr>
          <p:sp>
            <p:nvSpPr>
              <p:cNvPr id="63" name="Цилиндр 62">
                <a:extLst>
                  <a:ext uri="{FF2B5EF4-FFF2-40B4-BE49-F238E27FC236}">
                    <a16:creationId xmlns:a16="http://schemas.microsoft.com/office/drawing/2014/main" id="{C5E352EF-11D8-56B3-7020-88FB81491A4D}"/>
                  </a:ext>
                </a:extLst>
              </p:cNvPr>
              <p:cNvSpPr/>
              <p:nvPr/>
            </p:nvSpPr>
            <p:spPr>
              <a:xfrm>
                <a:off x="1221740" y="5437307"/>
                <a:ext cx="472440" cy="415561"/>
              </a:xfrm>
              <a:prstGeom prst="can">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48" name="TextBox 2047">
                <a:extLst>
                  <a:ext uri="{FF2B5EF4-FFF2-40B4-BE49-F238E27FC236}">
                    <a16:creationId xmlns:a16="http://schemas.microsoft.com/office/drawing/2014/main" id="{3DF1CF8B-557A-F6D5-72B8-DC6E8814EFC2}"/>
                  </a:ext>
                </a:extLst>
              </p:cNvPr>
              <p:cNvSpPr txBox="1"/>
              <p:nvPr/>
            </p:nvSpPr>
            <p:spPr>
              <a:xfrm>
                <a:off x="1155700" y="5865721"/>
                <a:ext cx="604520" cy="276999"/>
              </a:xfrm>
              <a:prstGeom prst="rect">
                <a:avLst/>
              </a:prstGeom>
              <a:noFill/>
            </p:spPr>
            <p:txBody>
              <a:bodyPr wrap="square">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replica</a:t>
                </a:r>
                <a:endParaRPr lang="ru-RU" sz="1200" dirty="0"/>
              </a:p>
            </p:txBody>
          </p:sp>
        </p:grpSp>
        <p:sp>
          <p:nvSpPr>
            <p:cNvPr id="2049" name="Прямоугольник 2048">
              <a:extLst>
                <a:ext uri="{FF2B5EF4-FFF2-40B4-BE49-F238E27FC236}">
                  <a16:creationId xmlns:a16="http://schemas.microsoft.com/office/drawing/2014/main" id="{5EDD4172-69DA-A1DE-1E04-4C0E4BF2BD38}"/>
                </a:ext>
              </a:extLst>
            </p:cNvPr>
            <p:cNvSpPr/>
            <p:nvPr/>
          </p:nvSpPr>
          <p:spPr>
            <a:xfrm>
              <a:off x="7569200" y="5257801"/>
              <a:ext cx="2895600" cy="954022"/>
            </a:xfrm>
            <a:prstGeom prst="rect">
              <a:avLst/>
            </a:prstGeom>
            <a:noFill/>
            <a:ln>
              <a:solidFill>
                <a:srgbClr val="296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2051" name="Группа 2050">
              <a:extLst>
                <a:ext uri="{FF2B5EF4-FFF2-40B4-BE49-F238E27FC236}">
                  <a16:creationId xmlns:a16="http://schemas.microsoft.com/office/drawing/2014/main" id="{DB4DC475-43F9-FDE6-7A13-D2971B7E420D}"/>
                </a:ext>
              </a:extLst>
            </p:cNvPr>
            <p:cNvGrpSpPr/>
            <p:nvPr/>
          </p:nvGrpSpPr>
          <p:grpSpPr>
            <a:xfrm>
              <a:off x="8191500" y="5437307"/>
              <a:ext cx="604520" cy="705413"/>
              <a:chOff x="1155700" y="5437307"/>
              <a:chExt cx="604520" cy="705413"/>
            </a:xfrm>
          </p:grpSpPr>
          <p:sp>
            <p:nvSpPr>
              <p:cNvPr id="2052" name="Цилиндр 2051">
                <a:extLst>
                  <a:ext uri="{FF2B5EF4-FFF2-40B4-BE49-F238E27FC236}">
                    <a16:creationId xmlns:a16="http://schemas.microsoft.com/office/drawing/2014/main" id="{20F6D3A3-EB0F-AD1A-CC4E-3C5B4C6A2EE1}"/>
                  </a:ext>
                </a:extLst>
              </p:cNvPr>
              <p:cNvSpPr/>
              <p:nvPr/>
            </p:nvSpPr>
            <p:spPr>
              <a:xfrm>
                <a:off x="1221740" y="5437307"/>
                <a:ext cx="472440" cy="415561"/>
              </a:xfrm>
              <a:prstGeom prst="can">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53" name="TextBox 2052">
                <a:extLst>
                  <a:ext uri="{FF2B5EF4-FFF2-40B4-BE49-F238E27FC236}">
                    <a16:creationId xmlns:a16="http://schemas.microsoft.com/office/drawing/2014/main" id="{8EDEF58A-1114-84B3-E480-440319A9302F}"/>
                  </a:ext>
                </a:extLst>
              </p:cNvPr>
              <p:cNvSpPr txBox="1"/>
              <p:nvPr/>
            </p:nvSpPr>
            <p:spPr>
              <a:xfrm>
                <a:off x="1155700" y="5865721"/>
                <a:ext cx="604520" cy="276999"/>
              </a:xfrm>
              <a:prstGeom prst="rect">
                <a:avLst/>
              </a:prstGeom>
              <a:noFill/>
            </p:spPr>
            <p:txBody>
              <a:bodyPr wrap="square">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replica</a:t>
                </a:r>
                <a:endParaRPr lang="ru-RU" sz="1200" dirty="0"/>
              </a:p>
            </p:txBody>
          </p:sp>
        </p:grpSp>
        <p:grpSp>
          <p:nvGrpSpPr>
            <p:cNvPr id="2054" name="Группа 2053">
              <a:extLst>
                <a:ext uri="{FF2B5EF4-FFF2-40B4-BE49-F238E27FC236}">
                  <a16:creationId xmlns:a16="http://schemas.microsoft.com/office/drawing/2014/main" id="{ADF2C6C4-074C-6212-1780-2662757868C9}"/>
                </a:ext>
              </a:extLst>
            </p:cNvPr>
            <p:cNvGrpSpPr/>
            <p:nvPr/>
          </p:nvGrpSpPr>
          <p:grpSpPr>
            <a:xfrm>
              <a:off x="9297588" y="5437307"/>
              <a:ext cx="604520" cy="705413"/>
              <a:chOff x="1155700" y="5437307"/>
              <a:chExt cx="604520" cy="705413"/>
            </a:xfrm>
          </p:grpSpPr>
          <p:sp>
            <p:nvSpPr>
              <p:cNvPr id="2055" name="Цилиндр 2054">
                <a:extLst>
                  <a:ext uri="{FF2B5EF4-FFF2-40B4-BE49-F238E27FC236}">
                    <a16:creationId xmlns:a16="http://schemas.microsoft.com/office/drawing/2014/main" id="{FBB77743-0306-1AC3-FA6F-25F38848B013}"/>
                  </a:ext>
                </a:extLst>
              </p:cNvPr>
              <p:cNvSpPr/>
              <p:nvPr/>
            </p:nvSpPr>
            <p:spPr>
              <a:xfrm>
                <a:off x="1221740" y="5437307"/>
                <a:ext cx="472440" cy="415561"/>
              </a:xfrm>
              <a:prstGeom prst="can">
                <a:avLst/>
              </a:prstGeom>
              <a:solidFill>
                <a:srgbClr val="2964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56" name="TextBox 2055">
                <a:extLst>
                  <a:ext uri="{FF2B5EF4-FFF2-40B4-BE49-F238E27FC236}">
                    <a16:creationId xmlns:a16="http://schemas.microsoft.com/office/drawing/2014/main" id="{43CA3443-1A0A-72FA-097A-F5FC61D02633}"/>
                  </a:ext>
                </a:extLst>
              </p:cNvPr>
              <p:cNvSpPr txBox="1"/>
              <p:nvPr/>
            </p:nvSpPr>
            <p:spPr>
              <a:xfrm>
                <a:off x="1155700" y="5865721"/>
                <a:ext cx="604520" cy="276999"/>
              </a:xfrm>
              <a:prstGeom prst="rect">
                <a:avLst/>
              </a:prstGeom>
              <a:noFill/>
            </p:spPr>
            <p:txBody>
              <a:bodyPr wrap="square">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replica</a:t>
                </a:r>
                <a:endParaRPr lang="ru-RU" sz="1200" dirty="0"/>
              </a:p>
            </p:txBody>
          </p:sp>
        </p:grpSp>
        <p:sp>
          <p:nvSpPr>
            <p:cNvPr id="2057" name="TextBox 2056">
              <a:extLst>
                <a:ext uri="{FF2B5EF4-FFF2-40B4-BE49-F238E27FC236}">
                  <a16:creationId xmlns:a16="http://schemas.microsoft.com/office/drawing/2014/main" id="{8CDA0B7C-3F7F-B5F1-907F-DC40E4BC5858}"/>
                </a:ext>
              </a:extLst>
            </p:cNvPr>
            <p:cNvSpPr txBox="1"/>
            <p:nvPr/>
          </p:nvSpPr>
          <p:spPr>
            <a:xfrm>
              <a:off x="1723308" y="4815342"/>
              <a:ext cx="604520" cy="276999"/>
            </a:xfrm>
            <a:prstGeom prst="rect">
              <a:avLst/>
            </a:prstGeom>
            <a:noFill/>
          </p:spPr>
          <p:txBody>
            <a:bodyPr wrap="square">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shard1</a:t>
              </a:r>
              <a:endParaRPr lang="ru-RU" sz="1200" dirty="0"/>
            </a:p>
          </p:txBody>
        </p:sp>
        <p:sp>
          <p:nvSpPr>
            <p:cNvPr id="2058" name="TextBox 2057">
              <a:extLst>
                <a:ext uri="{FF2B5EF4-FFF2-40B4-BE49-F238E27FC236}">
                  <a16:creationId xmlns:a16="http://schemas.microsoft.com/office/drawing/2014/main" id="{236F638C-97F8-7F8D-CCDC-50B47B971E16}"/>
                </a:ext>
              </a:extLst>
            </p:cNvPr>
            <p:cNvSpPr txBox="1"/>
            <p:nvPr/>
          </p:nvSpPr>
          <p:spPr>
            <a:xfrm>
              <a:off x="5255561" y="4815341"/>
              <a:ext cx="604520" cy="276999"/>
            </a:xfrm>
            <a:prstGeom prst="rect">
              <a:avLst/>
            </a:prstGeom>
            <a:noFill/>
          </p:spPr>
          <p:txBody>
            <a:bodyPr wrap="square">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shard2</a:t>
              </a:r>
              <a:endParaRPr lang="ru-RU" sz="1200" dirty="0"/>
            </a:p>
          </p:txBody>
        </p:sp>
        <p:sp>
          <p:nvSpPr>
            <p:cNvPr id="2059" name="TextBox 2058">
              <a:extLst>
                <a:ext uri="{FF2B5EF4-FFF2-40B4-BE49-F238E27FC236}">
                  <a16:creationId xmlns:a16="http://schemas.microsoft.com/office/drawing/2014/main" id="{569B98EC-4F50-7AC1-A763-25D68A453670}"/>
                </a:ext>
              </a:extLst>
            </p:cNvPr>
            <p:cNvSpPr txBox="1"/>
            <p:nvPr/>
          </p:nvSpPr>
          <p:spPr>
            <a:xfrm>
              <a:off x="8796020" y="4815341"/>
              <a:ext cx="604520" cy="276999"/>
            </a:xfrm>
            <a:prstGeom prst="rect">
              <a:avLst/>
            </a:prstGeom>
            <a:noFill/>
          </p:spPr>
          <p:txBody>
            <a:bodyPr wrap="square">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shard3</a:t>
              </a:r>
              <a:endParaRPr lang="ru-RU" sz="1200" dirty="0"/>
            </a:p>
          </p:txBody>
        </p:sp>
        <p:sp>
          <p:nvSpPr>
            <p:cNvPr id="2060" name="Левая фигурная скобка 2059">
              <a:extLst>
                <a:ext uri="{FF2B5EF4-FFF2-40B4-BE49-F238E27FC236}">
                  <a16:creationId xmlns:a16="http://schemas.microsoft.com/office/drawing/2014/main" id="{1FAD660D-6C68-EFCA-134C-7C88AE509F87}"/>
                </a:ext>
              </a:extLst>
            </p:cNvPr>
            <p:cNvSpPr/>
            <p:nvPr/>
          </p:nvSpPr>
          <p:spPr>
            <a:xfrm rot="5400000">
              <a:off x="5331142" y="-328464"/>
              <a:ext cx="361204" cy="9956687"/>
            </a:xfrm>
            <a:prstGeom prst="leftBrace">
              <a:avLst/>
            </a:prstGeom>
            <a:ln>
              <a:solidFill>
                <a:srgbClr val="296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b="1" dirty="0"/>
            </a:p>
          </p:txBody>
        </p:sp>
        <p:sp>
          <p:nvSpPr>
            <p:cNvPr id="2061" name="TextBox 2060">
              <a:extLst>
                <a:ext uri="{FF2B5EF4-FFF2-40B4-BE49-F238E27FC236}">
                  <a16:creationId xmlns:a16="http://schemas.microsoft.com/office/drawing/2014/main" id="{21B1F95D-211D-3D45-77CA-FE16BB15FECA}"/>
                </a:ext>
              </a:extLst>
            </p:cNvPr>
            <p:cNvSpPr txBox="1"/>
            <p:nvPr/>
          </p:nvSpPr>
          <p:spPr>
            <a:xfrm>
              <a:off x="5004988" y="4075801"/>
              <a:ext cx="1076960" cy="276999"/>
            </a:xfrm>
            <a:prstGeom prst="rect">
              <a:avLst/>
            </a:prstGeom>
            <a:noFill/>
          </p:spPr>
          <p:txBody>
            <a:bodyPr wrap="square">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cluster_name</a:t>
              </a:r>
              <a:endParaRPr lang="ru-RU" sz="1200" dirty="0"/>
            </a:p>
          </p:txBody>
        </p:sp>
      </p:grpSp>
      <p:grpSp>
        <p:nvGrpSpPr>
          <p:cNvPr id="2065" name="Группа 2064">
            <a:extLst>
              <a:ext uri="{FF2B5EF4-FFF2-40B4-BE49-F238E27FC236}">
                <a16:creationId xmlns:a16="http://schemas.microsoft.com/office/drawing/2014/main" id="{FF85FAB1-9381-69F1-A8D9-D11FE94D1992}"/>
              </a:ext>
            </a:extLst>
          </p:cNvPr>
          <p:cNvGrpSpPr/>
          <p:nvPr/>
        </p:nvGrpSpPr>
        <p:grpSpPr>
          <a:xfrm>
            <a:off x="10881312" y="4876800"/>
            <a:ext cx="971133" cy="990384"/>
            <a:chOff x="10817751" y="5072869"/>
            <a:chExt cx="971133" cy="990384"/>
          </a:xfrm>
        </p:grpSpPr>
        <p:sp>
          <p:nvSpPr>
            <p:cNvPr id="2063" name="Блок-схема: несколько документов 2062">
              <a:extLst>
                <a:ext uri="{FF2B5EF4-FFF2-40B4-BE49-F238E27FC236}">
                  <a16:creationId xmlns:a16="http://schemas.microsoft.com/office/drawing/2014/main" id="{560A4B1E-4988-189E-88F8-07F4B0968962}"/>
                </a:ext>
              </a:extLst>
            </p:cNvPr>
            <p:cNvSpPr/>
            <p:nvPr/>
          </p:nvSpPr>
          <p:spPr>
            <a:xfrm>
              <a:off x="10944021" y="5072869"/>
              <a:ext cx="604520" cy="606825"/>
            </a:xfrm>
            <a:prstGeom prst="flowChartMultidocument">
              <a:avLst/>
            </a:prstGeom>
            <a:solidFill>
              <a:srgbClr val="FFFFFF"/>
            </a:solidFill>
            <a:ln>
              <a:solidFill>
                <a:srgbClr val="29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64" name="TextBox 2063">
              <a:extLst>
                <a:ext uri="{FF2B5EF4-FFF2-40B4-BE49-F238E27FC236}">
                  <a16:creationId xmlns:a16="http://schemas.microsoft.com/office/drawing/2014/main" id="{25C1CB83-C2A8-262A-8B26-8CAD57E672F0}"/>
                </a:ext>
              </a:extLst>
            </p:cNvPr>
            <p:cNvSpPr txBox="1"/>
            <p:nvPr/>
          </p:nvSpPr>
          <p:spPr>
            <a:xfrm>
              <a:off x="10817751" y="5786254"/>
              <a:ext cx="971133" cy="276999"/>
            </a:xfrm>
            <a:prstGeom prst="rect">
              <a:avLst/>
            </a:prstGeom>
            <a:noFill/>
          </p:spPr>
          <p:txBody>
            <a:bodyPr wrap="square">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Zookeeper</a:t>
              </a:r>
              <a:endParaRPr lang="ru-RU" sz="1200" dirty="0"/>
            </a:p>
          </p:txBody>
        </p:sp>
      </p:grpSp>
      <p:cxnSp>
        <p:nvCxnSpPr>
          <p:cNvPr id="2067" name="Прямая со стрелкой 2066">
            <a:extLst>
              <a:ext uri="{FF2B5EF4-FFF2-40B4-BE49-F238E27FC236}">
                <a16:creationId xmlns:a16="http://schemas.microsoft.com/office/drawing/2014/main" id="{6A84294E-81CF-E32A-E408-39699E9E2DA6}"/>
              </a:ext>
            </a:extLst>
          </p:cNvPr>
          <p:cNvCxnSpPr/>
          <p:nvPr/>
        </p:nvCxnSpPr>
        <p:spPr>
          <a:xfrm>
            <a:off x="10531827" y="5180212"/>
            <a:ext cx="3014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9" name="Прямая со стрелкой 2068">
            <a:extLst>
              <a:ext uri="{FF2B5EF4-FFF2-40B4-BE49-F238E27FC236}">
                <a16:creationId xmlns:a16="http://schemas.microsoft.com/office/drawing/2014/main" id="{1618E925-14F4-8C04-EA56-B712A5A06083}"/>
              </a:ext>
            </a:extLst>
          </p:cNvPr>
          <p:cNvCxnSpPr/>
          <p:nvPr/>
        </p:nvCxnSpPr>
        <p:spPr>
          <a:xfrm flipH="1">
            <a:off x="10515600" y="5402449"/>
            <a:ext cx="317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bject 21">
            <a:extLst>
              <a:ext uri="{FF2B5EF4-FFF2-40B4-BE49-F238E27FC236}">
                <a16:creationId xmlns:a16="http://schemas.microsoft.com/office/drawing/2014/main" id="{FEC76F0F-D5B4-ACB3-ECBF-121624B0F3F7}"/>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A3041BA3-A496-2615-5ECE-2DE487385FCB}"/>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29</a:t>
            </a:r>
            <a:endParaRPr sz="2400" dirty="0">
              <a:latin typeface="Arial"/>
              <a:cs typeface="Arial"/>
            </a:endParaRPr>
          </a:p>
        </p:txBody>
      </p:sp>
    </p:spTree>
    <p:extLst>
      <p:ext uri="{BB962C8B-B14F-4D97-AF65-F5344CB8AC3E}">
        <p14:creationId xmlns:p14="http://schemas.microsoft.com/office/powerpoint/2010/main" val="311616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object 4">
            <a:extLst>
              <a:ext uri="{FF2B5EF4-FFF2-40B4-BE49-F238E27FC236}">
                <a16:creationId xmlns:a16="http://schemas.microsoft.com/office/drawing/2014/main" id="{26566240-328E-757D-1BCA-E22BF39E5AC9}"/>
              </a:ext>
            </a:extLst>
          </p:cNvPr>
          <p:cNvSpPr/>
          <p:nvPr/>
        </p:nvSpPr>
        <p:spPr>
          <a:xfrm>
            <a:off x="0" y="889149"/>
            <a:ext cx="12192000" cy="2539851"/>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1.6 Репликация и шардирование</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416541C5-ADD5-532D-ED5E-0EBD9C84D23C}"/>
              </a:ext>
            </a:extLst>
          </p:cNvPr>
          <p:cNvSpPr/>
          <p:nvPr/>
        </p:nvSpPr>
        <p:spPr>
          <a:xfrm>
            <a:off x="381000" y="1060721"/>
            <a:ext cx="11086841" cy="369332"/>
          </a:xfrm>
          <a:prstGeom prst="rect">
            <a:avLst/>
          </a:prstGeom>
        </p:spPr>
        <p:txBody>
          <a:bodyPr wrap="square">
            <a:spAutoFit/>
          </a:bodyPr>
          <a:lstStyle/>
          <a:p>
            <a:pPr algn="just" fontAlgn="base"/>
            <a:r>
              <a:rPr lang="ru-RU" b="1" dirty="0">
                <a:latin typeface="Roboto Condensed" panose="02000000000000000000" pitchFamily="2" charset="0"/>
                <a:ea typeface="Roboto Condensed" panose="02000000000000000000" pitchFamily="2" charset="0"/>
                <a:cs typeface="Roboto Condensed" panose="02000000000000000000" pitchFamily="2" charset="0"/>
              </a:rPr>
              <a:t>Репликация данных</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endParaRPr lang="ru-RU"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a:extLst>
              <a:ext uri="{FF2B5EF4-FFF2-40B4-BE49-F238E27FC236}">
                <a16:creationId xmlns:a16="http://schemas.microsoft.com/office/drawing/2014/main" id="{44BC4C66-0C1E-E582-D15F-0B9C202EE364}"/>
              </a:ext>
            </a:extLst>
          </p:cNvPr>
          <p:cNvSpPr txBox="1"/>
          <p:nvPr/>
        </p:nvSpPr>
        <p:spPr>
          <a:xfrm>
            <a:off x="383802" y="1440129"/>
            <a:ext cx="10512798" cy="2031325"/>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Репликация в Atomic работает на уровне отдельных таблиц, а не всего сервера.</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Реплицируются сжатые данные запросов INSERT, ALTER. Запросы CREATE, DROP, ATTACH, DETACH и RENAME выполняются на одном сервере и не реплицируются:</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pP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Запрос CREATE TABLE создает новую реплицируемую таблицу на том сервере, где его выполнили.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Запрос DROP TABLE удаляет реплику, расположенную на том сервере, где выполняется запрос.</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Запрос RENAME переименовывает таблицу на одной из реплик. </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5" name="TextBox 44">
            <a:extLst>
              <a:ext uri="{FF2B5EF4-FFF2-40B4-BE49-F238E27FC236}">
                <a16:creationId xmlns:a16="http://schemas.microsoft.com/office/drawing/2014/main" id="{F63C3D96-3A34-8CAE-50A7-791BD9C1009D}"/>
              </a:ext>
            </a:extLst>
          </p:cNvPr>
          <p:cNvSpPr txBox="1"/>
          <p:nvPr/>
        </p:nvSpPr>
        <p:spPr>
          <a:xfrm>
            <a:off x="377227" y="2930677"/>
            <a:ext cx="9833573" cy="307777"/>
          </a:xfrm>
          <a:prstGeom prst="rect">
            <a:avLst/>
          </a:prstGeom>
          <a:noFill/>
        </p:spPr>
        <p:txBody>
          <a:bodyPr wrap="square">
            <a:spAutoFit/>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Данные реплицируются блоками. При репликации проверяются контрольные суммы блоков.</a:t>
            </a:r>
          </a:p>
        </p:txBody>
      </p:sp>
      <p:grpSp>
        <p:nvGrpSpPr>
          <p:cNvPr id="32" name="Группа 31">
            <a:extLst>
              <a:ext uri="{FF2B5EF4-FFF2-40B4-BE49-F238E27FC236}">
                <a16:creationId xmlns:a16="http://schemas.microsoft.com/office/drawing/2014/main" id="{5F8CA575-2251-D7A9-11D6-FDBF0DDDCABA}"/>
              </a:ext>
            </a:extLst>
          </p:cNvPr>
          <p:cNvGrpSpPr/>
          <p:nvPr/>
        </p:nvGrpSpPr>
        <p:grpSpPr>
          <a:xfrm>
            <a:off x="338042" y="3657600"/>
            <a:ext cx="12768358" cy="2646617"/>
            <a:chOff x="338042" y="3601783"/>
            <a:chExt cx="12768358" cy="2646617"/>
          </a:xfrm>
        </p:grpSpPr>
        <p:pic>
          <p:nvPicPr>
            <p:cNvPr id="29" name="Рисунок 28">
              <a:extLst>
                <a:ext uri="{FF2B5EF4-FFF2-40B4-BE49-F238E27FC236}">
                  <a16:creationId xmlns:a16="http://schemas.microsoft.com/office/drawing/2014/main" id="{DCBBBE44-2A61-1288-9257-7C2F992C5E97}"/>
                </a:ext>
              </a:extLst>
            </p:cNvPr>
            <p:cNvPicPr>
              <a:picLocks noChangeAspect="1"/>
            </p:cNvPicPr>
            <p:nvPr/>
          </p:nvPicPr>
          <p:blipFill>
            <a:blip r:embed="rId7"/>
            <a:stretch>
              <a:fillRect/>
            </a:stretch>
          </p:blipFill>
          <p:spPr>
            <a:xfrm>
              <a:off x="338042" y="4245411"/>
              <a:ext cx="5691716" cy="1394944"/>
            </a:xfrm>
            <a:prstGeom prst="rect">
              <a:avLst/>
            </a:prstGeom>
          </p:spPr>
        </p:pic>
        <p:sp>
          <p:nvSpPr>
            <p:cNvPr id="33" name="TextBox 32">
              <a:extLst>
                <a:ext uri="{FF2B5EF4-FFF2-40B4-BE49-F238E27FC236}">
                  <a16:creationId xmlns:a16="http://schemas.microsoft.com/office/drawing/2014/main" id="{41432A5C-BFC6-6BAF-5BB4-F8433AFF8D42}"/>
                </a:ext>
              </a:extLst>
            </p:cNvPr>
            <p:cNvSpPr txBox="1"/>
            <p:nvPr/>
          </p:nvSpPr>
          <p:spPr>
            <a:xfrm>
              <a:off x="358361" y="3601783"/>
              <a:ext cx="10414629" cy="523220"/>
            </a:xfrm>
            <a:prstGeom prst="rect">
              <a:avLst/>
            </a:prstGeom>
            <a:noFill/>
          </p:spPr>
          <p:txBody>
            <a:bodyPr wrap="square">
              <a:spAutoFit/>
            </a:bodyPr>
            <a:lstStyle/>
            <a:p>
              <a:pPr algn="just">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Для создания реплицируемых таблиц необходимо указать кластер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Zo</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o</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K</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eeper`а. Zoo</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K</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eeper нужен для хранения</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метаинформации относящейся к процессу репликации.</a:t>
              </a:r>
            </a:p>
          </p:txBody>
        </p:sp>
        <p:grpSp>
          <p:nvGrpSpPr>
            <p:cNvPr id="30" name="Группа 29">
              <a:extLst>
                <a:ext uri="{FF2B5EF4-FFF2-40B4-BE49-F238E27FC236}">
                  <a16:creationId xmlns:a16="http://schemas.microsoft.com/office/drawing/2014/main" id="{FD18F72D-67B7-FB0F-2076-896741F3FB6B}"/>
                </a:ext>
              </a:extLst>
            </p:cNvPr>
            <p:cNvGrpSpPr/>
            <p:nvPr/>
          </p:nvGrpSpPr>
          <p:grpSpPr>
            <a:xfrm>
              <a:off x="381000" y="5903977"/>
              <a:ext cx="12725400" cy="344423"/>
              <a:chOff x="990600" y="5983037"/>
              <a:chExt cx="12857346" cy="307777"/>
            </a:xfrm>
          </p:grpSpPr>
          <p:grpSp>
            <p:nvGrpSpPr>
              <p:cNvPr id="28" name="Группа 27">
                <a:extLst>
                  <a:ext uri="{FF2B5EF4-FFF2-40B4-BE49-F238E27FC236}">
                    <a16:creationId xmlns:a16="http://schemas.microsoft.com/office/drawing/2014/main" id="{C25685D5-3A0E-AFEF-63EA-ECC8BAE4ABEE}"/>
                  </a:ext>
                </a:extLst>
              </p:cNvPr>
              <p:cNvGrpSpPr/>
              <p:nvPr/>
            </p:nvGrpSpPr>
            <p:grpSpPr>
              <a:xfrm>
                <a:off x="4038600" y="5983037"/>
                <a:ext cx="9809346" cy="307777"/>
                <a:chOff x="358361" y="5983037"/>
                <a:chExt cx="9809346" cy="307777"/>
              </a:xfrm>
            </p:grpSpPr>
            <p:sp>
              <p:nvSpPr>
                <p:cNvPr id="31" name="TextBox 30">
                  <a:extLst>
                    <a:ext uri="{FF2B5EF4-FFF2-40B4-BE49-F238E27FC236}">
                      <a16:creationId xmlns:a16="http://schemas.microsoft.com/office/drawing/2014/main" id="{699031D2-686E-1F99-7FA1-DB1597CE927C}"/>
                    </a:ext>
                  </a:extLst>
                </p:cNvPr>
                <p:cNvSpPr txBox="1"/>
                <p:nvPr/>
              </p:nvSpPr>
              <p:spPr>
                <a:xfrm>
                  <a:off x="358361" y="5983037"/>
                  <a:ext cx="9809346" cy="307777"/>
                </a:xfrm>
                <a:prstGeom prst="rect">
                  <a:avLst/>
                </a:prstGeom>
                <a:noFill/>
              </p:spPr>
              <p:txBody>
                <a:bodyPr wrap="square">
                  <a:spAutoFit/>
                </a:bodyPr>
                <a:lstStyle/>
                <a:p>
                  <a:pPr marL="285750" indent="-285750">
                    <a:spcBef>
                      <a:spcPts val="300"/>
                    </a:spcBef>
                    <a:buClr>
                      <a:srgbClr val="2964FF"/>
                    </a:buClr>
                    <a:buFont typeface="Arial" panose="020B0604020202020204" pitchFamily="34" charset="0"/>
                    <a:buChar char="•"/>
                  </a:pPr>
                  <a:r>
                    <a:rPr lang="ru-RU" sz="1400" dirty="0" err="1">
                      <a:latin typeface="Roboto Condensed" panose="02000000000000000000" pitchFamily="2" charset="0"/>
                      <a:ea typeface="Roboto Condensed" panose="02000000000000000000" pitchFamily="2" charset="0"/>
                      <a:cs typeface="Roboto Condensed" panose="02000000000000000000" pitchFamily="2" charset="0"/>
                    </a:rPr>
                    <a:t>zoo_path</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 путь к таблице в ZooKeeper.</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a:extLst>
                    <a:ext uri="{FF2B5EF4-FFF2-40B4-BE49-F238E27FC236}">
                      <a16:creationId xmlns:a16="http://schemas.microsoft.com/office/drawing/2014/main" id="{6474B0D5-142E-559A-4A75-5C92D3041F3D}"/>
                    </a:ext>
                  </a:extLst>
                </p:cNvPr>
                <p:cNvSpPr txBox="1"/>
                <p:nvPr/>
              </p:nvSpPr>
              <p:spPr>
                <a:xfrm>
                  <a:off x="3886200" y="5983845"/>
                  <a:ext cx="3736879" cy="306969"/>
                </a:xfrm>
                <a:prstGeom prst="rect">
                  <a:avLst/>
                </a:prstGeom>
                <a:noFill/>
              </p:spPr>
              <p:txBody>
                <a:bodyPr wrap="square">
                  <a:spAutoFit/>
                </a:bodyPr>
                <a:lstStyle/>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replica_name — имя реплики в ZooKeeper.</a:t>
                  </a:r>
                </a:p>
              </p:txBody>
            </p:sp>
          </p:grpSp>
          <p:sp>
            <p:nvSpPr>
              <p:cNvPr id="26" name="TextBox 25">
                <a:extLst>
                  <a:ext uri="{FF2B5EF4-FFF2-40B4-BE49-F238E27FC236}">
                    <a16:creationId xmlns:a16="http://schemas.microsoft.com/office/drawing/2014/main" id="{E475E7C8-532E-3D46-EBBE-AFD4005312A3}"/>
                  </a:ext>
                </a:extLst>
              </p:cNvPr>
              <p:cNvSpPr txBox="1"/>
              <p:nvPr/>
            </p:nvSpPr>
            <p:spPr>
              <a:xfrm>
                <a:off x="990600" y="5983037"/>
                <a:ext cx="6096000" cy="307777"/>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Параметры ReplicatedMergeTree:</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sp>
        <p:nvSpPr>
          <p:cNvPr id="2" name="object 21">
            <a:extLst>
              <a:ext uri="{FF2B5EF4-FFF2-40B4-BE49-F238E27FC236}">
                <a16:creationId xmlns:a16="http://schemas.microsoft.com/office/drawing/2014/main" id="{EF046854-9390-0189-549A-37E429E5A75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5" name="object 27">
            <a:extLst>
              <a:ext uri="{FF2B5EF4-FFF2-40B4-BE49-F238E27FC236}">
                <a16:creationId xmlns:a16="http://schemas.microsoft.com/office/drawing/2014/main" id="{2724874D-3A79-9DAC-BC4D-300E0F07CA9B}"/>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30</a:t>
            </a:r>
            <a:endParaRPr sz="2400" dirty="0">
              <a:latin typeface="Arial"/>
              <a:cs typeface="Arial"/>
            </a:endParaRPr>
          </a:p>
        </p:txBody>
      </p:sp>
    </p:spTree>
    <p:extLst>
      <p:ext uri="{BB962C8B-B14F-4D97-AF65-F5344CB8AC3E}">
        <p14:creationId xmlns:p14="http://schemas.microsoft.com/office/powerpoint/2010/main" val="4021053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object 4">
            <a:extLst>
              <a:ext uri="{FF2B5EF4-FFF2-40B4-BE49-F238E27FC236}">
                <a16:creationId xmlns:a16="http://schemas.microsoft.com/office/drawing/2014/main" id="{26566240-328E-757D-1BCA-E22BF39E5AC9}"/>
              </a:ext>
            </a:extLst>
          </p:cNvPr>
          <p:cNvSpPr/>
          <p:nvPr/>
        </p:nvSpPr>
        <p:spPr>
          <a:xfrm>
            <a:off x="0" y="889149"/>
            <a:ext cx="12192000" cy="2539851"/>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1.6 Репликация и шардирование</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Прямоугольник 19">
            <a:extLst>
              <a:ext uri="{FF2B5EF4-FFF2-40B4-BE49-F238E27FC236}">
                <a16:creationId xmlns:a16="http://schemas.microsoft.com/office/drawing/2014/main" id="{416541C5-ADD5-532D-ED5E-0EBD9C84D23C}"/>
              </a:ext>
            </a:extLst>
          </p:cNvPr>
          <p:cNvSpPr/>
          <p:nvPr/>
        </p:nvSpPr>
        <p:spPr>
          <a:xfrm>
            <a:off x="381000" y="1060721"/>
            <a:ext cx="11086841" cy="369332"/>
          </a:xfrm>
          <a:prstGeom prst="rect">
            <a:avLst/>
          </a:prstGeom>
        </p:spPr>
        <p:txBody>
          <a:bodyPr wrap="square">
            <a:spAutoFit/>
          </a:bodyPr>
          <a:lstStyle/>
          <a:p>
            <a:pPr algn="just" fontAlgn="base"/>
            <a:r>
              <a:rPr lang="ru-RU" b="1" dirty="0">
                <a:latin typeface="Roboto Condensed" panose="02000000000000000000" pitchFamily="2" charset="0"/>
                <a:ea typeface="Roboto Condensed" panose="02000000000000000000" pitchFamily="2" charset="0"/>
                <a:cs typeface="Roboto Condensed" panose="02000000000000000000" pitchFamily="2" charset="0"/>
              </a:rPr>
              <a:t>Репликация данных</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endParaRPr lang="ru-RU"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a:extLst>
              <a:ext uri="{FF2B5EF4-FFF2-40B4-BE49-F238E27FC236}">
                <a16:creationId xmlns:a16="http://schemas.microsoft.com/office/drawing/2014/main" id="{44BC4C66-0C1E-E582-D15F-0B9C202EE364}"/>
              </a:ext>
            </a:extLst>
          </p:cNvPr>
          <p:cNvSpPr txBox="1"/>
          <p:nvPr/>
        </p:nvSpPr>
        <p:spPr>
          <a:xfrm>
            <a:off x="383802" y="1440129"/>
            <a:ext cx="10512798" cy="2031325"/>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Репликация в Atomic работает на уровне отдельных таблиц, а не всего сервера.</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Реплицируются сжатые данные запросов INSERT, ALTER. Запросы CREATE, DROP, ATTACH, DETACH и RENAME выполняются на одном сервере и не реплицируются:</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pP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Запрос CREATE TABLE создает новую реплицируемую таблицу на том сервере, где его выполнили.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Запрос DROP TABLE удаляет реплику, расположенную на том сервере, где выполняется запрос.</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Запрос RENAME переименовывает таблицу на одной из реплик. </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5" name="TextBox 44">
            <a:extLst>
              <a:ext uri="{FF2B5EF4-FFF2-40B4-BE49-F238E27FC236}">
                <a16:creationId xmlns:a16="http://schemas.microsoft.com/office/drawing/2014/main" id="{F63C3D96-3A34-8CAE-50A7-791BD9C1009D}"/>
              </a:ext>
            </a:extLst>
          </p:cNvPr>
          <p:cNvSpPr txBox="1"/>
          <p:nvPr/>
        </p:nvSpPr>
        <p:spPr>
          <a:xfrm>
            <a:off x="377227" y="2930677"/>
            <a:ext cx="9833573" cy="307777"/>
          </a:xfrm>
          <a:prstGeom prst="rect">
            <a:avLst/>
          </a:prstGeom>
          <a:noFill/>
        </p:spPr>
        <p:txBody>
          <a:bodyPr wrap="square">
            <a:spAutoFit/>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Данные реплицируются блоками. При репликации проверяются контрольные суммы блоков.</a:t>
            </a:r>
          </a:p>
        </p:txBody>
      </p:sp>
      <p:grpSp>
        <p:nvGrpSpPr>
          <p:cNvPr id="35" name="Группа 34">
            <a:extLst>
              <a:ext uri="{FF2B5EF4-FFF2-40B4-BE49-F238E27FC236}">
                <a16:creationId xmlns:a16="http://schemas.microsoft.com/office/drawing/2014/main" id="{93CC801D-B914-9DD0-AD05-CE712FC9CC35}"/>
              </a:ext>
            </a:extLst>
          </p:cNvPr>
          <p:cNvGrpSpPr/>
          <p:nvPr/>
        </p:nvGrpSpPr>
        <p:grpSpPr>
          <a:xfrm>
            <a:off x="358361" y="3657600"/>
            <a:ext cx="9623839" cy="2594627"/>
            <a:chOff x="358361" y="3657600"/>
            <a:chExt cx="9623839" cy="2594627"/>
          </a:xfrm>
        </p:grpSpPr>
        <p:sp>
          <p:nvSpPr>
            <p:cNvPr id="33" name="TextBox 32">
              <a:extLst>
                <a:ext uri="{FF2B5EF4-FFF2-40B4-BE49-F238E27FC236}">
                  <a16:creationId xmlns:a16="http://schemas.microsoft.com/office/drawing/2014/main" id="{41432A5C-BFC6-6BAF-5BB4-F8433AFF8D42}"/>
                </a:ext>
              </a:extLst>
            </p:cNvPr>
            <p:cNvSpPr txBox="1"/>
            <p:nvPr/>
          </p:nvSpPr>
          <p:spPr>
            <a:xfrm>
              <a:off x="358361" y="3657600"/>
              <a:ext cx="9623839" cy="523220"/>
            </a:xfrm>
            <a:prstGeom prst="rect">
              <a:avLst/>
            </a:prstGeom>
            <a:noFill/>
          </p:spPr>
          <p:txBody>
            <a:bodyPr wrap="square">
              <a:spAutoFit/>
            </a:bodyPr>
            <a:lstStyle/>
            <a:p>
              <a:pPr algn="just">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В </a:t>
              </a:r>
              <a:r>
                <a:rPr lang="ru-RU" sz="1400" dirty="0" err="1">
                  <a:latin typeface="Roboto Condensed" panose="02000000000000000000" pitchFamily="2" charset="0"/>
                  <a:ea typeface="Roboto Condensed" panose="02000000000000000000" pitchFamily="2" charset="0"/>
                  <a:cs typeface="Roboto Condensed" panose="02000000000000000000" pitchFamily="2" charset="0"/>
                </a:rPr>
                <a:t>zoo_path</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и replica_name используются переменные в фигурных скобках – макросы. Для каждого сервера они задаются в его</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конфигурационном файле.</a:t>
              </a:r>
            </a:p>
          </p:txBody>
        </p:sp>
        <p:pic>
          <p:nvPicPr>
            <p:cNvPr id="25" name="Рисунок 24">
              <a:extLst>
                <a:ext uri="{FF2B5EF4-FFF2-40B4-BE49-F238E27FC236}">
                  <a16:creationId xmlns:a16="http://schemas.microsoft.com/office/drawing/2014/main" id="{1EC234CD-2615-C5F5-F91C-146F70CEF2A5}"/>
                </a:ext>
              </a:extLst>
            </p:cNvPr>
            <p:cNvPicPr>
              <a:picLocks noChangeAspect="1"/>
            </p:cNvPicPr>
            <p:nvPr/>
          </p:nvPicPr>
          <p:blipFill>
            <a:blip r:embed="rId7"/>
            <a:stretch>
              <a:fillRect/>
            </a:stretch>
          </p:blipFill>
          <p:spPr>
            <a:xfrm>
              <a:off x="383802" y="4472034"/>
              <a:ext cx="2743438" cy="1181202"/>
            </a:xfrm>
            <a:prstGeom prst="rect">
              <a:avLst/>
            </a:prstGeom>
          </p:spPr>
        </p:pic>
        <p:sp>
          <p:nvSpPr>
            <p:cNvPr id="34" name="TextBox 33">
              <a:extLst>
                <a:ext uri="{FF2B5EF4-FFF2-40B4-BE49-F238E27FC236}">
                  <a16:creationId xmlns:a16="http://schemas.microsoft.com/office/drawing/2014/main" id="{A6866A6C-8A43-BF71-2A44-C138D1B63FF8}"/>
                </a:ext>
              </a:extLst>
            </p:cNvPr>
            <p:cNvSpPr txBox="1"/>
            <p:nvPr/>
          </p:nvSpPr>
          <p:spPr>
            <a:xfrm>
              <a:off x="358361" y="5944450"/>
              <a:ext cx="9547639" cy="307777"/>
            </a:xfrm>
            <a:prstGeom prst="rect">
              <a:avLst/>
            </a:prstGeom>
            <a:noFill/>
          </p:spPr>
          <p:txBody>
            <a:bodyPr wrap="square">
              <a:spAutoFit/>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Можно посмотреть макросы для хоста, выбрав данные из системной таблицы system.macros.</a:t>
              </a:r>
            </a:p>
          </p:txBody>
        </p:sp>
      </p:grpSp>
      <p:sp>
        <p:nvSpPr>
          <p:cNvPr id="2" name="object 21">
            <a:extLst>
              <a:ext uri="{FF2B5EF4-FFF2-40B4-BE49-F238E27FC236}">
                <a16:creationId xmlns:a16="http://schemas.microsoft.com/office/drawing/2014/main" id="{E2EF73BE-7E2C-EF51-F4FF-0CE09E08A79F}"/>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A74E4A97-FF2D-8568-A008-F0B4AD608FAD}"/>
              </a:ext>
            </a:extLst>
          </p:cNvPr>
          <p:cNvSpPr txBox="1"/>
          <p:nvPr/>
        </p:nvSpPr>
        <p:spPr>
          <a:xfrm>
            <a:off x="11567112"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31</a:t>
            </a:r>
            <a:endParaRPr sz="2400" dirty="0">
              <a:latin typeface="Arial"/>
              <a:cs typeface="Arial"/>
            </a:endParaRPr>
          </a:p>
        </p:txBody>
      </p:sp>
    </p:spTree>
    <p:extLst>
      <p:ext uri="{BB962C8B-B14F-4D97-AF65-F5344CB8AC3E}">
        <p14:creationId xmlns:p14="http://schemas.microsoft.com/office/powerpoint/2010/main" val="3328140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object 4">
            <a:extLst>
              <a:ext uri="{FF2B5EF4-FFF2-40B4-BE49-F238E27FC236}">
                <a16:creationId xmlns:a16="http://schemas.microsoft.com/office/drawing/2014/main" id="{09EECAB2-B531-8B9A-0AD2-C88B7EFD61F9}"/>
              </a:ext>
            </a:extLst>
          </p:cNvPr>
          <p:cNvSpPr/>
          <p:nvPr/>
        </p:nvSpPr>
        <p:spPr>
          <a:xfrm>
            <a:off x="0" y="889150"/>
            <a:ext cx="12192000" cy="37590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1.6 Репликация и шардирование</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Прямоугольник 1">
            <a:extLst>
              <a:ext uri="{FF2B5EF4-FFF2-40B4-BE49-F238E27FC236}">
                <a16:creationId xmlns:a16="http://schemas.microsoft.com/office/drawing/2014/main" id="{70E876CB-36E1-6B18-EB76-A7B939B20129}"/>
              </a:ext>
            </a:extLst>
          </p:cNvPr>
          <p:cNvSpPr/>
          <p:nvPr/>
        </p:nvSpPr>
        <p:spPr>
          <a:xfrm>
            <a:off x="381000" y="1060721"/>
            <a:ext cx="11086841" cy="369332"/>
          </a:xfrm>
          <a:prstGeom prst="rect">
            <a:avLst/>
          </a:prstGeom>
        </p:spPr>
        <p:txBody>
          <a:bodyPr wrap="square">
            <a:spAutoFit/>
          </a:bodyPr>
          <a:lstStyle/>
          <a:p>
            <a:pPr algn="just" fontAlgn="base"/>
            <a:r>
              <a:rPr lang="ru-RU" b="1" dirty="0">
                <a:latin typeface="Roboto Condensed" panose="02000000000000000000" pitchFamily="2" charset="0"/>
                <a:ea typeface="Roboto Condensed" panose="02000000000000000000" pitchFamily="2" charset="0"/>
                <a:cs typeface="Roboto Condensed" panose="02000000000000000000" pitchFamily="2" charset="0"/>
              </a:rPr>
              <a:t>Распределенное хранение данных</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endParaRPr lang="ru-RU"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CA887378-BA41-38C5-8DF0-7E54CBA3C80A}"/>
              </a:ext>
            </a:extLst>
          </p:cNvPr>
          <p:cNvSpPr txBox="1"/>
          <p:nvPr/>
        </p:nvSpPr>
        <p:spPr>
          <a:xfrm>
            <a:off x="381000" y="1440129"/>
            <a:ext cx="10512798" cy="3647152"/>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Шардирование данных между таблицами реализуется при помощи движка Distributed. Таблицы с движком Distributed не хранят данные, а позволяют обрабатывать запросы распределенно, на нескольких серверах.</a:t>
            </a:r>
          </a:p>
          <a:p>
            <a:pPr>
              <a:spcBef>
                <a:spcPts val="300"/>
              </a:spcBef>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Движок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Distributed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принимает параметры:</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кластера в конфигурационном файле сервера.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базы данных.</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таблицы.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Ключ шардирования (не обязательно). </a:t>
            </a:r>
          </a:p>
          <a:p>
            <a:pPr>
              <a:spcBef>
                <a:spcPts val="300"/>
              </a:spcBef>
              <a:buClr>
                <a:srgbClr val="2964FF"/>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Distributed(default_cluster,database, table_name [, sharding_key])</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Если ключ распределения не указан, то вы не сможете вставлять данные через distributed-таблицу.</a:t>
            </a:r>
          </a:p>
          <a:p>
            <a:pPr algn="just" fontAlgn="base">
              <a:spcBef>
                <a:spcPts val="600"/>
              </a:spcBef>
              <a:buClr>
                <a:srgbClr val="160B4D"/>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16861722-2520-351B-70FF-2D45E981539A}"/>
              </a:ext>
            </a:extLst>
          </p:cNvPr>
          <p:cNvSpPr txBox="1"/>
          <p:nvPr/>
        </p:nvSpPr>
        <p:spPr>
          <a:xfrm>
            <a:off x="381000" y="4804820"/>
            <a:ext cx="6324600" cy="1246495"/>
          </a:xfrm>
          <a:prstGeom prst="rect">
            <a:avLst/>
          </a:prstGeom>
          <a:noFill/>
        </p:spPr>
        <p:txBody>
          <a:bodyPr wrap="square">
            <a:spAutoFit/>
          </a:bodyPr>
          <a:lstStyle/>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 реализации:</a:t>
            </a:r>
          </a:p>
          <a:p>
            <a:pPr>
              <a:spcBef>
                <a:spcPts val="300"/>
              </a:spcBef>
              <a:buClr>
                <a:srgbClr val="2964FF"/>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1. Кластер в конфигурационном файле - это логическая сущность объединяющая хосты. Таких кластеров для одной машины может быть сколько угодно. Таким образом достигается гибкость распределения данных между хостами.</a:t>
            </a:r>
          </a:p>
        </p:txBody>
      </p:sp>
      <p:sp>
        <p:nvSpPr>
          <p:cNvPr id="22" name="object 21">
            <a:extLst>
              <a:ext uri="{FF2B5EF4-FFF2-40B4-BE49-F238E27FC236}">
                <a16:creationId xmlns:a16="http://schemas.microsoft.com/office/drawing/2014/main" id="{B3664C71-C4A5-AB3C-2637-AAB3F0A97F3E}"/>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5" name="object 27">
            <a:extLst>
              <a:ext uri="{FF2B5EF4-FFF2-40B4-BE49-F238E27FC236}">
                <a16:creationId xmlns:a16="http://schemas.microsoft.com/office/drawing/2014/main" id="{1B34EC11-9CBA-3213-CCCA-767552FA1FCE}"/>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32</a:t>
            </a:r>
            <a:endParaRPr sz="2400" dirty="0">
              <a:latin typeface="Arial"/>
              <a:cs typeface="Arial"/>
            </a:endParaRPr>
          </a:p>
        </p:txBody>
      </p:sp>
    </p:spTree>
    <p:extLst>
      <p:ext uri="{BB962C8B-B14F-4D97-AF65-F5344CB8AC3E}">
        <p14:creationId xmlns:p14="http://schemas.microsoft.com/office/powerpoint/2010/main" val="4072706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object 4">
            <a:extLst>
              <a:ext uri="{FF2B5EF4-FFF2-40B4-BE49-F238E27FC236}">
                <a16:creationId xmlns:a16="http://schemas.microsoft.com/office/drawing/2014/main" id="{09EECAB2-B531-8B9A-0AD2-C88B7EFD61F9}"/>
              </a:ext>
            </a:extLst>
          </p:cNvPr>
          <p:cNvSpPr/>
          <p:nvPr/>
        </p:nvSpPr>
        <p:spPr>
          <a:xfrm>
            <a:off x="0" y="889150"/>
            <a:ext cx="12192000" cy="37590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1.6 Репликация и шардирование</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Прямоугольник 1">
            <a:extLst>
              <a:ext uri="{FF2B5EF4-FFF2-40B4-BE49-F238E27FC236}">
                <a16:creationId xmlns:a16="http://schemas.microsoft.com/office/drawing/2014/main" id="{70E876CB-36E1-6B18-EB76-A7B939B20129}"/>
              </a:ext>
            </a:extLst>
          </p:cNvPr>
          <p:cNvSpPr/>
          <p:nvPr/>
        </p:nvSpPr>
        <p:spPr>
          <a:xfrm>
            <a:off x="381000" y="1060721"/>
            <a:ext cx="11086841" cy="369332"/>
          </a:xfrm>
          <a:prstGeom prst="rect">
            <a:avLst/>
          </a:prstGeom>
        </p:spPr>
        <p:txBody>
          <a:bodyPr wrap="square">
            <a:spAutoFit/>
          </a:bodyPr>
          <a:lstStyle/>
          <a:p>
            <a:pPr algn="just" fontAlgn="base"/>
            <a:r>
              <a:rPr lang="ru-RU" b="1" dirty="0">
                <a:latin typeface="Roboto Condensed" panose="02000000000000000000" pitchFamily="2" charset="0"/>
                <a:ea typeface="Roboto Condensed" panose="02000000000000000000" pitchFamily="2" charset="0"/>
                <a:cs typeface="Roboto Condensed" panose="02000000000000000000" pitchFamily="2" charset="0"/>
              </a:rPr>
              <a:t>Распределенное хранение данных</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endParaRPr lang="ru-RU"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CA887378-BA41-38C5-8DF0-7E54CBA3C80A}"/>
              </a:ext>
            </a:extLst>
          </p:cNvPr>
          <p:cNvSpPr txBox="1"/>
          <p:nvPr/>
        </p:nvSpPr>
        <p:spPr>
          <a:xfrm>
            <a:off x="381000" y="1440129"/>
            <a:ext cx="10512798" cy="3647152"/>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Шардирование данных между таблицами реализуется при помощи движка Distributed. Таблицы с движком Distributed не хранят данные, а позволяют обрабатывать запросы распределенно, на нескольких серверах.</a:t>
            </a:r>
          </a:p>
          <a:p>
            <a:pPr>
              <a:spcBef>
                <a:spcPts val="300"/>
              </a:spcBef>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Движок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Distributed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принимает параметры:</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кластера в конфигурационном файле сервера.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базы данных.</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таблицы.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Ключ шардирования (не обязательно). </a:t>
            </a:r>
          </a:p>
          <a:p>
            <a:pPr>
              <a:spcBef>
                <a:spcPts val="300"/>
              </a:spcBef>
              <a:buClr>
                <a:srgbClr val="2964FF"/>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Distributed(default_cluster,database, table_name [, sharding_key])</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Если ключ распределения не указан, то вы не сможете вставлять данные через distributed-таблицу.</a:t>
            </a:r>
          </a:p>
          <a:p>
            <a:pPr algn="just" fontAlgn="base">
              <a:spcBef>
                <a:spcPts val="600"/>
              </a:spcBef>
              <a:buClr>
                <a:srgbClr val="160B4D"/>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16861722-2520-351B-70FF-2D45E981539A}"/>
              </a:ext>
            </a:extLst>
          </p:cNvPr>
          <p:cNvSpPr txBox="1"/>
          <p:nvPr/>
        </p:nvSpPr>
        <p:spPr>
          <a:xfrm>
            <a:off x="381000" y="4804820"/>
            <a:ext cx="6096000" cy="1846659"/>
          </a:xfrm>
          <a:prstGeom prst="rect">
            <a:avLst/>
          </a:prstGeom>
          <a:noFill/>
        </p:spPr>
        <p:txBody>
          <a:bodyPr wrap="square">
            <a:spAutoFit/>
          </a:bodyPr>
          <a:lstStyle/>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 реализации:</a:t>
            </a:r>
          </a:p>
          <a:p>
            <a:pPr>
              <a:spcBef>
                <a:spcPts val="300"/>
              </a:spcBef>
              <a:buClr>
                <a:srgbClr val="2964FF"/>
              </a:buClr>
            </a:pPr>
            <a:endParaRPr lang="ru-RU" sz="1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2. В системной таблице clusters можно посмотреть устройство созданных кластеров. Кластеры описываются в конфигурации сервера. </a:t>
            </a:r>
          </a:p>
          <a:p>
            <a:pPr algn="just">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На иллюстрации присутствуют два кластера:</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default_cluster - 2 шарда, в каждом по две реплики.</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flat_cluster - 4 шарда по 1 реплике.</a:t>
            </a:r>
          </a:p>
          <a:p>
            <a:pPr algn="just">
              <a:spcBef>
                <a:spcPts val="300"/>
              </a:spcBef>
              <a:buClr>
                <a:srgbClr val="2964FF"/>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8" name="Рисунок 27">
            <a:extLst>
              <a:ext uri="{FF2B5EF4-FFF2-40B4-BE49-F238E27FC236}">
                <a16:creationId xmlns:a16="http://schemas.microsoft.com/office/drawing/2014/main" id="{3C3A1542-9455-E3AA-5CFD-AA629E61D120}"/>
              </a:ext>
            </a:extLst>
          </p:cNvPr>
          <p:cNvPicPr>
            <a:picLocks noChangeAspect="1"/>
          </p:cNvPicPr>
          <p:nvPr/>
        </p:nvPicPr>
        <p:blipFill>
          <a:blip r:embed="rId7"/>
          <a:stretch>
            <a:fillRect/>
          </a:stretch>
        </p:blipFill>
        <p:spPr>
          <a:xfrm>
            <a:off x="7010400" y="4839772"/>
            <a:ext cx="4046571" cy="1691787"/>
          </a:xfrm>
          <a:prstGeom prst="rect">
            <a:avLst/>
          </a:prstGeom>
        </p:spPr>
      </p:pic>
      <p:sp>
        <p:nvSpPr>
          <p:cNvPr id="22" name="object 21">
            <a:extLst>
              <a:ext uri="{FF2B5EF4-FFF2-40B4-BE49-F238E27FC236}">
                <a16:creationId xmlns:a16="http://schemas.microsoft.com/office/drawing/2014/main" id="{4CE3FEF6-BBF1-C5ED-CDCE-D475E775B2AA}"/>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5" name="object 27">
            <a:extLst>
              <a:ext uri="{FF2B5EF4-FFF2-40B4-BE49-F238E27FC236}">
                <a16:creationId xmlns:a16="http://schemas.microsoft.com/office/drawing/2014/main" id="{DA16813D-EFA3-D6B3-4974-71411947D261}"/>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33</a:t>
            </a:r>
            <a:endParaRPr sz="2400" dirty="0">
              <a:latin typeface="Arial"/>
              <a:cs typeface="Arial"/>
            </a:endParaRPr>
          </a:p>
        </p:txBody>
      </p:sp>
    </p:spTree>
    <p:extLst>
      <p:ext uri="{BB962C8B-B14F-4D97-AF65-F5344CB8AC3E}">
        <p14:creationId xmlns:p14="http://schemas.microsoft.com/office/powerpoint/2010/main" val="37788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3</a:t>
            </a:r>
            <a:endParaRPr sz="2400" dirty="0">
              <a:latin typeface="Arial"/>
              <a:cs typeface="Arial"/>
            </a:endParaRPr>
          </a:p>
        </p:txBody>
      </p:sp>
      <p:sp>
        <p:nvSpPr>
          <p:cNvPr id="25" name="TextBox 24">
            <a:extLst>
              <a:ext uri="{FF2B5EF4-FFF2-40B4-BE49-F238E27FC236}">
                <a16:creationId xmlns:a16="http://schemas.microsoft.com/office/drawing/2014/main" id="{B530BDE6-B9F3-69F0-B513-1F8177844CC9}"/>
              </a:ext>
            </a:extLst>
          </p:cNvPr>
          <p:cNvSpPr txBox="1"/>
          <p:nvPr/>
        </p:nvSpPr>
        <p:spPr>
          <a:xfrm>
            <a:off x="5290506" y="2192492"/>
            <a:ext cx="6672894" cy="3939540"/>
          </a:xfrm>
          <a:prstGeom prst="rect">
            <a:avLst/>
          </a:prstGeom>
          <a:noFill/>
        </p:spPr>
        <p:txBody>
          <a:bodyPr wrap="square">
            <a:spAutoFit/>
          </a:bodyPr>
          <a:lstStyle/>
          <a:p>
            <a:r>
              <a:rPr lang="ru-RU" sz="2000" b="1" dirty="0">
                <a:latin typeface="Roboto Condensed" panose="02000000000000000000" pitchFamily="2" charset="0"/>
                <a:ea typeface="Roboto Condensed" panose="02000000000000000000" pitchFamily="2" charset="0"/>
                <a:cs typeface="Roboto Condensed" panose="02000000000000000000" pitchFamily="2" charset="0"/>
              </a:rPr>
              <a:t>Greenplum </a:t>
            </a:r>
          </a:p>
          <a:p>
            <a:endParaRPr lang="en-US" sz="20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Роль</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Подходит для КХД, так как может </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хранить и обрабатывать данные </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из разных слоёв.</a:t>
            </a:r>
          </a:p>
          <a:p>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Плюсы:</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Настоящая MPP-система.</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Совместим с ANSI SQL 2008. </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Postgres-совместим. Могут быть подключены типовые BI и ETL системы.</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Транзакционный.</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Локальные и распределенные джойны.</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Хорошо справляется с ELT (ETL с интеграцией слоёв данных для КХД).</a:t>
            </a:r>
          </a:p>
          <a:p>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Минусы:</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Большая латентность</a:t>
            </a:r>
          </a:p>
        </p:txBody>
      </p:sp>
      <p:sp>
        <p:nvSpPr>
          <p:cNvPr id="29" name="TextBox 28">
            <a:extLst>
              <a:ext uri="{FF2B5EF4-FFF2-40B4-BE49-F238E27FC236}">
                <a16:creationId xmlns:a16="http://schemas.microsoft.com/office/drawing/2014/main" id="{096E73AA-3745-89CA-8EC3-2EDF56596F6E}"/>
              </a:ext>
            </a:extLst>
          </p:cNvPr>
          <p:cNvSpPr txBox="1"/>
          <p:nvPr/>
        </p:nvSpPr>
        <p:spPr>
          <a:xfrm>
            <a:off x="685800" y="2192492"/>
            <a:ext cx="3962400" cy="4154984"/>
          </a:xfrm>
          <a:prstGeom prst="rect">
            <a:avLst/>
          </a:prstGeom>
          <a:noFill/>
        </p:spPr>
        <p:txBody>
          <a:bodyPr wrap="square">
            <a:spAutoFit/>
          </a:bodyPr>
          <a:lstStyle/>
          <a:p>
            <a:r>
              <a:rPr lang="ru-RU" sz="2000" b="1" dirty="0">
                <a:latin typeface="Roboto Condensed" panose="02000000000000000000" pitchFamily="2" charset="0"/>
                <a:ea typeface="Roboto Condensed" panose="02000000000000000000" pitchFamily="2" charset="0"/>
                <a:cs typeface="Roboto Condensed" panose="02000000000000000000" pitchFamily="2" charset="0"/>
              </a:rPr>
              <a:t>ClickHouse </a:t>
            </a:r>
            <a:endParaRPr lang="en-US" sz="2000" b="1" dirty="0">
              <a:latin typeface="Roboto Condensed" panose="02000000000000000000" pitchFamily="2" charset="0"/>
              <a:ea typeface="Roboto Condensed" panose="02000000000000000000" pitchFamily="2" charset="0"/>
              <a:cs typeface="Roboto Condensed" panose="02000000000000000000" pitchFamily="2" charset="0"/>
            </a:endParaRPr>
          </a:p>
          <a:p>
            <a:endParaRPr lang="ru-RU" sz="2000" b="1"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Роль:</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Выдача готовых данных большому числу</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пользователей. Подходит для быстрых запросов к широким таблицам фактов и к витринам.</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Плюсы</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Очень быстро работает с where</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условиями и строит агрегаты тоже </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очень быстро.</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Позволяет гибко задавать логические </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схемы шардирования и </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зеркалирования.</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400" b="1" dirty="0">
                <a:latin typeface="Roboto Condensed" panose="02000000000000000000" pitchFamily="2" charset="0"/>
                <a:ea typeface="Roboto Condensed" panose="02000000000000000000" pitchFamily="2" charset="0"/>
                <a:cs typeface="Roboto Condensed" panose="02000000000000000000" pitchFamily="2" charset="0"/>
              </a:rPr>
              <a:t>Минусы:</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Особенности джойнов.</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 Нет транзакций.</a:t>
            </a:r>
          </a:p>
        </p:txBody>
      </p:sp>
      <p:sp>
        <p:nvSpPr>
          <p:cNvPr id="2" name="object 2">
            <a:extLst>
              <a:ext uri="{FF2B5EF4-FFF2-40B4-BE49-F238E27FC236}">
                <a16:creationId xmlns:a16="http://schemas.microsoft.com/office/drawing/2014/main" id="{47D7C024-13CB-4F43-5B06-AB7ED08E3661}"/>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1.1 Обзор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Clickhouse</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3074" name="Picture 2" descr="Открытая аналитическая СУБД — Arenadata documentation">
            <a:extLst>
              <a:ext uri="{FF2B5EF4-FFF2-40B4-BE49-F238E27FC236}">
                <a16:creationId xmlns:a16="http://schemas.microsoft.com/office/drawing/2014/main" id="{4DA5C6C2-E1E0-00DE-6CB2-490A5C709A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90506" y="1209890"/>
            <a:ext cx="3151058" cy="7545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DQM — Arenadata documentation">
            <a:extLst>
              <a:ext uri="{FF2B5EF4-FFF2-40B4-BE49-F238E27FC236}">
                <a16:creationId xmlns:a16="http://schemas.microsoft.com/office/drawing/2014/main" id="{B778B0C8-9369-FBBA-C823-68FB2ECA49C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5800" y="1180716"/>
            <a:ext cx="3151058" cy="800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420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object 4">
            <a:extLst>
              <a:ext uri="{FF2B5EF4-FFF2-40B4-BE49-F238E27FC236}">
                <a16:creationId xmlns:a16="http://schemas.microsoft.com/office/drawing/2014/main" id="{09EECAB2-B531-8B9A-0AD2-C88B7EFD61F9}"/>
              </a:ext>
            </a:extLst>
          </p:cNvPr>
          <p:cNvSpPr/>
          <p:nvPr/>
        </p:nvSpPr>
        <p:spPr>
          <a:xfrm>
            <a:off x="0" y="889150"/>
            <a:ext cx="12192000" cy="37590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1.6 Репликация и шардирование</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Прямоугольник 1">
            <a:extLst>
              <a:ext uri="{FF2B5EF4-FFF2-40B4-BE49-F238E27FC236}">
                <a16:creationId xmlns:a16="http://schemas.microsoft.com/office/drawing/2014/main" id="{70E876CB-36E1-6B18-EB76-A7B939B20129}"/>
              </a:ext>
            </a:extLst>
          </p:cNvPr>
          <p:cNvSpPr/>
          <p:nvPr/>
        </p:nvSpPr>
        <p:spPr>
          <a:xfrm>
            <a:off x="381000" y="1060721"/>
            <a:ext cx="11086841" cy="369332"/>
          </a:xfrm>
          <a:prstGeom prst="rect">
            <a:avLst/>
          </a:prstGeom>
        </p:spPr>
        <p:txBody>
          <a:bodyPr wrap="square">
            <a:spAutoFit/>
          </a:bodyPr>
          <a:lstStyle/>
          <a:p>
            <a:pPr algn="just" fontAlgn="base"/>
            <a:r>
              <a:rPr lang="ru-RU" b="1" dirty="0">
                <a:latin typeface="Roboto Condensed" panose="02000000000000000000" pitchFamily="2" charset="0"/>
                <a:ea typeface="Roboto Condensed" panose="02000000000000000000" pitchFamily="2" charset="0"/>
                <a:cs typeface="Roboto Condensed" panose="02000000000000000000" pitchFamily="2" charset="0"/>
              </a:rPr>
              <a:t>Распределенное хранение данных</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endParaRPr lang="ru-RU"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CA887378-BA41-38C5-8DF0-7E54CBA3C80A}"/>
              </a:ext>
            </a:extLst>
          </p:cNvPr>
          <p:cNvSpPr txBox="1"/>
          <p:nvPr/>
        </p:nvSpPr>
        <p:spPr>
          <a:xfrm>
            <a:off x="381000" y="1440129"/>
            <a:ext cx="10512798" cy="3647152"/>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Шардирование данных между таблицами реализуется при помощи движка Distributed. Таблицы с движком Distributed не хранят данные, а позволяют обрабатывать запросы распределенно, на нескольких серверах.</a:t>
            </a:r>
          </a:p>
          <a:p>
            <a:pPr>
              <a:spcBef>
                <a:spcPts val="300"/>
              </a:spcBef>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Движок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Distributed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принимает параметры:</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кластера в конфигурационном файле сервера.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базы данных.</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таблицы.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Ключ шардирования (не обязательно). </a:t>
            </a:r>
          </a:p>
          <a:p>
            <a:pPr>
              <a:spcBef>
                <a:spcPts val="300"/>
              </a:spcBef>
              <a:buClr>
                <a:srgbClr val="2964FF"/>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Distributed(default_cluster,database, table_name [, sharding_key])</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Если ключ распределения не указан, то вы не сможете вставлять данные через distributed-таблицу.</a:t>
            </a:r>
          </a:p>
          <a:p>
            <a:pPr algn="just" fontAlgn="base">
              <a:spcBef>
                <a:spcPts val="600"/>
              </a:spcBef>
              <a:buClr>
                <a:srgbClr val="160B4D"/>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16861722-2520-351B-70FF-2D45E981539A}"/>
              </a:ext>
            </a:extLst>
          </p:cNvPr>
          <p:cNvSpPr txBox="1"/>
          <p:nvPr/>
        </p:nvSpPr>
        <p:spPr>
          <a:xfrm>
            <a:off x="381000" y="4804820"/>
            <a:ext cx="5029200" cy="1192634"/>
          </a:xfrm>
          <a:prstGeom prst="rect">
            <a:avLst/>
          </a:prstGeom>
          <a:noFill/>
        </p:spPr>
        <p:txBody>
          <a:bodyPr wrap="square">
            <a:spAutoFit/>
          </a:bodyPr>
          <a:lstStyle/>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 реализации:</a:t>
            </a:r>
          </a:p>
          <a:p>
            <a:pPr>
              <a:spcBef>
                <a:spcPts val="300"/>
              </a:spcBef>
              <a:buClr>
                <a:srgbClr val="2964FF"/>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buClr>
                <a:srgbClr val="2964FF"/>
              </a:buClr>
            </a:pP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3. Создадим на кластере default_cluster (2х2) распределённую таблицу с данными. Для начала, создадим локальные таблицы:</a:t>
            </a:r>
          </a:p>
        </p:txBody>
      </p:sp>
      <p:pic>
        <p:nvPicPr>
          <p:cNvPr id="25" name="Рисунок 24">
            <a:extLst>
              <a:ext uri="{FF2B5EF4-FFF2-40B4-BE49-F238E27FC236}">
                <a16:creationId xmlns:a16="http://schemas.microsoft.com/office/drawing/2014/main" id="{4E68569B-65BF-83C6-1323-C1B9360C5364}"/>
              </a:ext>
            </a:extLst>
          </p:cNvPr>
          <p:cNvPicPr>
            <a:picLocks noChangeAspect="1"/>
          </p:cNvPicPr>
          <p:nvPr/>
        </p:nvPicPr>
        <p:blipFill rotWithShape="1">
          <a:blip r:embed="rId7"/>
          <a:srcRect t="3780"/>
          <a:stretch/>
        </p:blipFill>
        <p:spPr>
          <a:xfrm>
            <a:off x="5845153" y="5105400"/>
            <a:ext cx="5483565" cy="1182623"/>
          </a:xfrm>
          <a:prstGeom prst="rect">
            <a:avLst/>
          </a:prstGeom>
        </p:spPr>
      </p:pic>
      <p:sp>
        <p:nvSpPr>
          <p:cNvPr id="22" name="object 21">
            <a:extLst>
              <a:ext uri="{FF2B5EF4-FFF2-40B4-BE49-F238E27FC236}">
                <a16:creationId xmlns:a16="http://schemas.microsoft.com/office/drawing/2014/main" id="{35B510D0-0F84-D141-0955-837E7C348353}"/>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8" name="object 27">
            <a:extLst>
              <a:ext uri="{FF2B5EF4-FFF2-40B4-BE49-F238E27FC236}">
                <a16:creationId xmlns:a16="http://schemas.microsoft.com/office/drawing/2014/main" id="{913E086D-963D-A330-646D-B71BBD1139A7}"/>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34</a:t>
            </a:r>
            <a:endParaRPr sz="2400" dirty="0">
              <a:latin typeface="Arial"/>
              <a:cs typeface="Arial"/>
            </a:endParaRPr>
          </a:p>
        </p:txBody>
      </p:sp>
    </p:spTree>
    <p:extLst>
      <p:ext uri="{BB962C8B-B14F-4D97-AF65-F5344CB8AC3E}">
        <p14:creationId xmlns:p14="http://schemas.microsoft.com/office/powerpoint/2010/main" val="2540985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object 4">
            <a:extLst>
              <a:ext uri="{FF2B5EF4-FFF2-40B4-BE49-F238E27FC236}">
                <a16:creationId xmlns:a16="http://schemas.microsoft.com/office/drawing/2014/main" id="{09EECAB2-B531-8B9A-0AD2-C88B7EFD61F9}"/>
              </a:ext>
            </a:extLst>
          </p:cNvPr>
          <p:cNvSpPr/>
          <p:nvPr/>
        </p:nvSpPr>
        <p:spPr>
          <a:xfrm>
            <a:off x="0" y="889150"/>
            <a:ext cx="12192000" cy="37590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1.6 Репликация и шардирование</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Прямоугольник 1">
            <a:extLst>
              <a:ext uri="{FF2B5EF4-FFF2-40B4-BE49-F238E27FC236}">
                <a16:creationId xmlns:a16="http://schemas.microsoft.com/office/drawing/2014/main" id="{70E876CB-36E1-6B18-EB76-A7B939B20129}"/>
              </a:ext>
            </a:extLst>
          </p:cNvPr>
          <p:cNvSpPr/>
          <p:nvPr/>
        </p:nvSpPr>
        <p:spPr>
          <a:xfrm>
            <a:off x="381000" y="1060721"/>
            <a:ext cx="11086841" cy="369332"/>
          </a:xfrm>
          <a:prstGeom prst="rect">
            <a:avLst/>
          </a:prstGeom>
        </p:spPr>
        <p:txBody>
          <a:bodyPr wrap="square">
            <a:spAutoFit/>
          </a:bodyPr>
          <a:lstStyle/>
          <a:p>
            <a:pPr algn="just" fontAlgn="base"/>
            <a:r>
              <a:rPr lang="ru-RU" b="1" dirty="0">
                <a:latin typeface="Roboto Condensed" panose="02000000000000000000" pitchFamily="2" charset="0"/>
                <a:ea typeface="Roboto Condensed" panose="02000000000000000000" pitchFamily="2" charset="0"/>
                <a:cs typeface="Roboto Condensed" panose="02000000000000000000" pitchFamily="2" charset="0"/>
              </a:rPr>
              <a:t>Распределенное хранение данных</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endParaRPr lang="ru-RU"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CA887378-BA41-38C5-8DF0-7E54CBA3C80A}"/>
              </a:ext>
            </a:extLst>
          </p:cNvPr>
          <p:cNvSpPr txBox="1"/>
          <p:nvPr/>
        </p:nvSpPr>
        <p:spPr>
          <a:xfrm>
            <a:off x="381000" y="1440129"/>
            <a:ext cx="10512798" cy="3647152"/>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Шардирование данных между таблицами реализуется при помощи движка Distributed. Таблицы с движком Distributed не хранят данные, а позволяют обрабатывать запросы распределенно, на нескольких серверах.</a:t>
            </a:r>
          </a:p>
          <a:p>
            <a:pPr>
              <a:spcBef>
                <a:spcPts val="300"/>
              </a:spcBef>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Движок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Distributed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принимает параметры:</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кластера в конфигурационном файле сервера.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базы данных.</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таблицы.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Ключ шардирования (не обязательно). </a:t>
            </a:r>
          </a:p>
          <a:p>
            <a:pPr>
              <a:spcBef>
                <a:spcPts val="300"/>
              </a:spcBef>
              <a:buClr>
                <a:srgbClr val="2964FF"/>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Distributed(default_cluster,database, table_name [, sharding_key])</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Если ключ распределения не указан, то вы не сможете вставлять данные через distributed-таблицу.</a:t>
            </a:r>
          </a:p>
          <a:p>
            <a:pPr algn="just" fontAlgn="base">
              <a:spcBef>
                <a:spcPts val="600"/>
              </a:spcBef>
              <a:buClr>
                <a:srgbClr val="160B4D"/>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16861722-2520-351B-70FF-2D45E981539A}"/>
              </a:ext>
            </a:extLst>
          </p:cNvPr>
          <p:cNvSpPr txBox="1"/>
          <p:nvPr/>
        </p:nvSpPr>
        <p:spPr>
          <a:xfrm>
            <a:off x="381000" y="4804820"/>
            <a:ext cx="5029200" cy="1007968"/>
          </a:xfrm>
          <a:prstGeom prst="rect">
            <a:avLst/>
          </a:prstGeom>
          <a:noFill/>
        </p:spPr>
        <p:txBody>
          <a:bodyPr wrap="square">
            <a:spAutoFit/>
          </a:bodyPr>
          <a:lstStyle/>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 реализации:</a:t>
            </a:r>
          </a:p>
          <a:p>
            <a:pPr>
              <a:spcBef>
                <a:spcPts val="300"/>
              </a:spcBef>
              <a:buClr>
                <a:srgbClr val="2964FF"/>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buClr>
                <a:srgbClr val="2964FF"/>
              </a:buClr>
            </a:pPr>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4</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Создадим распределённую таблицу</a:t>
            </a:r>
          </a:p>
        </p:txBody>
      </p:sp>
      <p:pic>
        <p:nvPicPr>
          <p:cNvPr id="28" name="Рисунок 27">
            <a:extLst>
              <a:ext uri="{FF2B5EF4-FFF2-40B4-BE49-F238E27FC236}">
                <a16:creationId xmlns:a16="http://schemas.microsoft.com/office/drawing/2014/main" id="{3DA497AC-CDC6-8E02-C583-235A152F9373}"/>
              </a:ext>
            </a:extLst>
          </p:cNvPr>
          <p:cNvPicPr>
            <a:picLocks noChangeAspect="1"/>
          </p:cNvPicPr>
          <p:nvPr/>
        </p:nvPicPr>
        <p:blipFill>
          <a:blip r:embed="rId7"/>
          <a:stretch>
            <a:fillRect/>
          </a:stretch>
        </p:blipFill>
        <p:spPr>
          <a:xfrm>
            <a:off x="5141769" y="5483090"/>
            <a:ext cx="5765268" cy="329698"/>
          </a:xfrm>
          <a:prstGeom prst="rect">
            <a:avLst/>
          </a:prstGeom>
        </p:spPr>
      </p:pic>
      <p:sp>
        <p:nvSpPr>
          <p:cNvPr id="22" name="object 21">
            <a:extLst>
              <a:ext uri="{FF2B5EF4-FFF2-40B4-BE49-F238E27FC236}">
                <a16:creationId xmlns:a16="http://schemas.microsoft.com/office/drawing/2014/main" id="{A88030B1-376A-8089-8463-81B9047232C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5" name="object 27">
            <a:extLst>
              <a:ext uri="{FF2B5EF4-FFF2-40B4-BE49-F238E27FC236}">
                <a16:creationId xmlns:a16="http://schemas.microsoft.com/office/drawing/2014/main" id="{6029EEB2-AADC-788F-701C-A253EEAF2AED}"/>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35</a:t>
            </a:r>
            <a:endParaRPr sz="2400" dirty="0">
              <a:latin typeface="Arial"/>
              <a:cs typeface="Arial"/>
            </a:endParaRPr>
          </a:p>
        </p:txBody>
      </p:sp>
    </p:spTree>
    <p:extLst>
      <p:ext uri="{BB962C8B-B14F-4D97-AF65-F5344CB8AC3E}">
        <p14:creationId xmlns:p14="http://schemas.microsoft.com/office/powerpoint/2010/main" val="80087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object 4">
            <a:extLst>
              <a:ext uri="{FF2B5EF4-FFF2-40B4-BE49-F238E27FC236}">
                <a16:creationId xmlns:a16="http://schemas.microsoft.com/office/drawing/2014/main" id="{09EECAB2-B531-8B9A-0AD2-C88B7EFD61F9}"/>
              </a:ext>
            </a:extLst>
          </p:cNvPr>
          <p:cNvSpPr/>
          <p:nvPr/>
        </p:nvSpPr>
        <p:spPr>
          <a:xfrm>
            <a:off x="0" y="889150"/>
            <a:ext cx="12192000" cy="37590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1.6 Репликация и шардирование</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Прямоугольник 1">
            <a:extLst>
              <a:ext uri="{FF2B5EF4-FFF2-40B4-BE49-F238E27FC236}">
                <a16:creationId xmlns:a16="http://schemas.microsoft.com/office/drawing/2014/main" id="{70E876CB-36E1-6B18-EB76-A7B939B20129}"/>
              </a:ext>
            </a:extLst>
          </p:cNvPr>
          <p:cNvSpPr/>
          <p:nvPr/>
        </p:nvSpPr>
        <p:spPr>
          <a:xfrm>
            <a:off x="381000" y="1060721"/>
            <a:ext cx="11086841" cy="369332"/>
          </a:xfrm>
          <a:prstGeom prst="rect">
            <a:avLst/>
          </a:prstGeom>
        </p:spPr>
        <p:txBody>
          <a:bodyPr wrap="square">
            <a:spAutoFit/>
          </a:bodyPr>
          <a:lstStyle/>
          <a:p>
            <a:pPr algn="just" fontAlgn="base"/>
            <a:r>
              <a:rPr lang="ru-RU" b="1" dirty="0">
                <a:latin typeface="Roboto Condensed" panose="02000000000000000000" pitchFamily="2" charset="0"/>
                <a:ea typeface="Roboto Condensed" panose="02000000000000000000" pitchFamily="2" charset="0"/>
                <a:cs typeface="Roboto Condensed" panose="02000000000000000000" pitchFamily="2" charset="0"/>
              </a:rPr>
              <a:t>Распределенное хранение данных</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endParaRPr lang="ru-RU"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CA887378-BA41-38C5-8DF0-7E54CBA3C80A}"/>
              </a:ext>
            </a:extLst>
          </p:cNvPr>
          <p:cNvSpPr txBox="1"/>
          <p:nvPr/>
        </p:nvSpPr>
        <p:spPr>
          <a:xfrm>
            <a:off x="381000" y="1440129"/>
            <a:ext cx="10512798" cy="3647152"/>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Шардирование данных между таблицами реализуется при помощи движка Distributed. Таблицы с движком Distributed не хранят данные, а позволяют обрабатывать запросы распределенно, на нескольких серверах.</a:t>
            </a:r>
          </a:p>
          <a:p>
            <a:pPr>
              <a:spcBef>
                <a:spcPts val="300"/>
              </a:spcBef>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Движок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Distributed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принимает параметры:</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кластера в конфигурационном файле сервера.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базы данных.</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таблицы.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Ключ шардирования (не обязательно). </a:t>
            </a:r>
          </a:p>
          <a:p>
            <a:pPr>
              <a:spcBef>
                <a:spcPts val="300"/>
              </a:spcBef>
              <a:buClr>
                <a:srgbClr val="2964FF"/>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Distributed(default_cluster,database, table_name [, sharding_key])</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Если ключ распределения не указан, то вы не сможете вставлять данные через distributed-таблицу.</a:t>
            </a:r>
          </a:p>
          <a:p>
            <a:pPr algn="just" fontAlgn="base">
              <a:spcBef>
                <a:spcPts val="600"/>
              </a:spcBef>
              <a:buClr>
                <a:srgbClr val="160B4D"/>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16861722-2520-351B-70FF-2D45E981539A}"/>
              </a:ext>
            </a:extLst>
          </p:cNvPr>
          <p:cNvSpPr txBox="1"/>
          <p:nvPr/>
        </p:nvSpPr>
        <p:spPr>
          <a:xfrm>
            <a:off x="381000" y="4804820"/>
            <a:ext cx="4724400" cy="1261884"/>
          </a:xfrm>
          <a:prstGeom prst="rect">
            <a:avLst/>
          </a:prstGeom>
          <a:noFill/>
        </p:spPr>
        <p:txBody>
          <a:bodyPr wrap="square">
            <a:spAutoFit/>
          </a:bodyPr>
          <a:lstStyle/>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 реализации:</a:t>
            </a:r>
          </a:p>
          <a:p>
            <a:pPr>
              <a:spcBef>
                <a:spcPts val="300"/>
              </a:spcBef>
              <a:buClr>
                <a:srgbClr val="2964FF"/>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buClr>
                <a:srgbClr val="2964FF"/>
              </a:buClr>
            </a:pPr>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5</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Вставим в неё 5 миллионов строк</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Обратите внимание на заполнение поля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X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ключа шардирования).</a:t>
            </a:r>
          </a:p>
        </p:txBody>
      </p:sp>
      <p:pic>
        <p:nvPicPr>
          <p:cNvPr id="25" name="Рисунок 24">
            <a:extLst>
              <a:ext uri="{FF2B5EF4-FFF2-40B4-BE49-F238E27FC236}">
                <a16:creationId xmlns:a16="http://schemas.microsoft.com/office/drawing/2014/main" id="{9307ECFC-8273-CD57-B14D-E4CAE204F06E}"/>
              </a:ext>
            </a:extLst>
          </p:cNvPr>
          <p:cNvPicPr>
            <a:picLocks noChangeAspect="1"/>
          </p:cNvPicPr>
          <p:nvPr/>
        </p:nvPicPr>
        <p:blipFill>
          <a:blip r:embed="rId7"/>
          <a:stretch>
            <a:fillRect/>
          </a:stretch>
        </p:blipFill>
        <p:spPr>
          <a:xfrm>
            <a:off x="6519071" y="4941165"/>
            <a:ext cx="3691729" cy="1535835"/>
          </a:xfrm>
          <a:prstGeom prst="rect">
            <a:avLst/>
          </a:prstGeom>
        </p:spPr>
      </p:pic>
      <p:sp>
        <p:nvSpPr>
          <p:cNvPr id="29" name="object 21">
            <a:extLst>
              <a:ext uri="{FF2B5EF4-FFF2-40B4-BE49-F238E27FC236}">
                <a16:creationId xmlns:a16="http://schemas.microsoft.com/office/drawing/2014/main" id="{48EE8BA9-E6C1-C5F1-6836-F6D4AF9B2EC1}"/>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0" name="object 27">
            <a:extLst>
              <a:ext uri="{FF2B5EF4-FFF2-40B4-BE49-F238E27FC236}">
                <a16:creationId xmlns:a16="http://schemas.microsoft.com/office/drawing/2014/main" id="{431BF24B-DA20-6011-2F32-0F810446ECCE}"/>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36</a:t>
            </a:r>
            <a:endParaRPr sz="2400" dirty="0">
              <a:latin typeface="Arial"/>
              <a:cs typeface="Arial"/>
            </a:endParaRPr>
          </a:p>
        </p:txBody>
      </p:sp>
    </p:spTree>
    <p:extLst>
      <p:ext uri="{BB962C8B-B14F-4D97-AF65-F5344CB8AC3E}">
        <p14:creationId xmlns:p14="http://schemas.microsoft.com/office/powerpoint/2010/main" val="1832714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object 4">
            <a:extLst>
              <a:ext uri="{FF2B5EF4-FFF2-40B4-BE49-F238E27FC236}">
                <a16:creationId xmlns:a16="http://schemas.microsoft.com/office/drawing/2014/main" id="{09EECAB2-B531-8B9A-0AD2-C88B7EFD61F9}"/>
              </a:ext>
            </a:extLst>
          </p:cNvPr>
          <p:cNvSpPr/>
          <p:nvPr/>
        </p:nvSpPr>
        <p:spPr>
          <a:xfrm>
            <a:off x="0" y="889150"/>
            <a:ext cx="12192000" cy="37590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1.6 Репликация и шардирование</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Прямоугольник 1">
            <a:extLst>
              <a:ext uri="{FF2B5EF4-FFF2-40B4-BE49-F238E27FC236}">
                <a16:creationId xmlns:a16="http://schemas.microsoft.com/office/drawing/2014/main" id="{70E876CB-36E1-6B18-EB76-A7B939B20129}"/>
              </a:ext>
            </a:extLst>
          </p:cNvPr>
          <p:cNvSpPr/>
          <p:nvPr/>
        </p:nvSpPr>
        <p:spPr>
          <a:xfrm>
            <a:off x="381000" y="1060721"/>
            <a:ext cx="11086841" cy="369332"/>
          </a:xfrm>
          <a:prstGeom prst="rect">
            <a:avLst/>
          </a:prstGeom>
        </p:spPr>
        <p:txBody>
          <a:bodyPr wrap="square">
            <a:spAutoFit/>
          </a:bodyPr>
          <a:lstStyle/>
          <a:p>
            <a:pPr algn="just" fontAlgn="base"/>
            <a:r>
              <a:rPr lang="ru-RU" b="1" dirty="0">
                <a:latin typeface="Roboto Condensed" panose="02000000000000000000" pitchFamily="2" charset="0"/>
                <a:ea typeface="Roboto Condensed" panose="02000000000000000000" pitchFamily="2" charset="0"/>
                <a:cs typeface="Roboto Condensed" panose="02000000000000000000" pitchFamily="2" charset="0"/>
              </a:rPr>
              <a:t>Распределенное хранение данных</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endParaRPr lang="ru-RU"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CA887378-BA41-38C5-8DF0-7E54CBA3C80A}"/>
              </a:ext>
            </a:extLst>
          </p:cNvPr>
          <p:cNvSpPr txBox="1"/>
          <p:nvPr/>
        </p:nvSpPr>
        <p:spPr>
          <a:xfrm>
            <a:off x="381000" y="1440129"/>
            <a:ext cx="10512798" cy="3647152"/>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Шардирование данных между таблицами реализуется при помощи движка Distributed. Таблицы с движком Distributed не хранят данные, а позволяют обрабатывать запросы распределенно, на нескольких серверах.</a:t>
            </a:r>
          </a:p>
          <a:p>
            <a:pPr>
              <a:spcBef>
                <a:spcPts val="300"/>
              </a:spcBef>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Движок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Distributed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принимает параметры:</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кластера в конфигурационном файле сервера.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базы данных.</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таблицы.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Ключ шардирования (не обязательно). </a:t>
            </a:r>
          </a:p>
          <a:p>
            <a:pPr>
              <a:spcBef>
                <a:spcPts val="300"/>
              </a:spcBef>
              <a:buClr>
                <a:srgbClr val="2964FF"/>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Distributed(default_cluster,database, table_name [, sharding_key])</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Если ключ распределения не указан, то вы не сможете вставлять данные через distributed-таблицу.</a:t>
            </a:r>
          </a:p>
          <a:p>
            <a:pPr algn="just" fontAlgn="base">
              <a:spcBef>
                <a:spcPts val="600"/>
              </a:spcBef>
              <a:buClr>
                <a:srgbClr val="160B4D"/>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16861722-2520-351B-70FF-2D45E981539A}"/>
              </a:ext>
            </a:extLst>
          </p:cNvPr>
          <p:cNvSpPr txBox="1"/>
          <p:nvPr/>
        </p:nvSpPr>
        <p:spPr>
          <a:xfrm>
            <a:off x="381000" y="4804820"/>
            <a:ext cx="5105400" cy="1000274"/>
          </a:xfrm>
          <a:prstGeom prst="rect">
            <a:avLst/>
          </a:prstGeom>
          <a:noFill/>
        </p:spPr>
        <p:txBody>
          <a:bodyPr wrap="square">
            <a:spAutoFit/>
          </a:bodyPr>
          <a:lstStyle/>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 реализации:</a:t>
            </a:r>
          </a:p>
          <a:p>
            <a:pPr>
              <a:spcBef>
                <a:spcPts val="300"/>
              </a:spcBef>
              <a:buClr>
                <a:srgbClr val="2964FF"/>
              </a:buClr>
            </a:pPr>
            <a:endParaRPr lang="ru-RU" sz="26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6</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Проверим, как система записала данные:</a:t>
            </a:r>
          </a:p>
        </p:txBody>
      </p:sp>
      <p:pic>
        <p:nvPicPr>
          <p:cNvPr id="28" name="Рисунок 27">
            <a:extLst>
              <a:ext uri="{FF2B5EF4-FFF2-40B4-BE49-F238E27FC236}">
                <a16:creationId xmlns:a16="http://schemas.microsoft.com/office/drawing/2014/main" id="{E0E214FC-6E6C-B80E-DC80-9CBDA498CFE3}"/>
              </a:ext>
            </a:extLst>
          </p:cNvPr>
          <p:cNvPicPr>
            <a:picLocks noChangeAspect="1"/>
          </p:cNvPicPr>
          <p:nvPr/>
        </p:nvPicPr>
        <p:blipFill>
          <a:blip r:embed="rId7"/>
          <a:stretch>
            <a:fillRect/>
          </a:stretch>
        </p:blipFill>
        <p:spPr>
          <a:xfrm>
            <a:off x="5943624" y="4988014"/>
            <a:ext cx="1750118" cy="376369"/>
          </a:xfrm>
          <a:prstGeom prst="rect">
            <a:avLst/>
          </a:prstGeom>
        </p:spPr>
      </p:pic>
      <p:pic>
        <p:nvPicPr>
          <p:cNvPr id="30" name="Рисунок 29">
            <a:extLst>
              <a:ext uri="{FF2B5EF4-FFF2-40B4-BE49-F238E27FC236}">
                <a16:creationId xmlns:a16="http://schemas.microsoft.com/office/drawing/2014/main" id="{F8D931B7-714E-AAAA-9AD3-75AF1C378A1F}"/>
              </a:ext>
            </a:extLst>
          </p:cNvPr>
          <p:cNvPicPr>
            <a:picLocks noChangeAspect="1"/>
          </p:cNvPicPr>
          <p:nvPr/>
        </p:nvPicPr>
        <p:blipFill>
          <a:blip r:embed="rId8"/>
          <a:stretch>
            <a:fillRect/>
          </a:stretch>
        </p:blipFill>
        <p:spPr>
          <a:xfrm>
            <a:off x="5943624" y="5609529"/>
            <a:ext cx="1205483" cy="553336"/>
          </a:xfrm>
          <a:prstGeom prst="rect">
            <a:avLst/>
          </a:prstGeom>
        </p:spPr>
      </p:pic>
      <p:pic>
        <p:nvPicPr>
          <p:cNvPr id="32" name="Рисунок 31">
            <a:extLst>
              <a:ext uri="{FF2B5EF4-FFF2-40B4-BE49-F238E27FC236}">
                <a16:creationId xmlns:a16="http://schemas.microsoft.com/office/drawing/2014/main" id="{85E50A71-CEF7-0E87-2DF0-405606C768F2}"/>
              </a:ext>
            </a:extLst>
          </p:cNvPr>
          <p:cNvPicPr>
            <a:picLocks noChangeAspect="1"/>
          </p:cNvPicPr>
          <p:nvPr/>
        </p:nvPicPr>
        <p:blipFill>
          <a:blip r:embed="rId9"/>
          <a:stretch>
            <a:fillRect/>
          </a:stretch>
        </p:blipFill>
        <p:spPr>
          <a:xfrm>
            <a:off x="8521700" y="5004033"/>
            <a:ext cx="1689100" cy="336003"/>
          </a:xfrm>
          <a:prstGeom prst="rect">
            <a:avLst/>
          </a:prstGeom>
        </p:spPr>
      </p:pic>
      <p:pic>
        <p:nvPicPr>
          <p:cNvPr id="34" name="Рисунок 33">
            <a:extLst>
              <a:ext uri="{FF2B5EF4-FFF2-40B4-BE49-F238E27FC236}">
                <a16:creationId xmlns:a16="http://schemas.microsoft.com/office/drawing/2014/main" id="{EFA6684F-9EAD-CBFC-0614-FC672BD2F91D}"/>
              </a:ext>
            </a:extLst>
          </p:cNvPr>
          <p:cNvPicPr>
            <a:picLocks noChangeAspect="1"/>
          </p:cNvPicPr>
          <p:nvPr/>
        </p:nvPicPr>
        <p:blipFill>
          <a:blip r:embed="rId10"/>
          <a:stretch>
            <a:fillRect/>
          </a:stretch>
        </p:blipFill>
        <p:spPr>
          <a:xfrm>
            <a:off x="8598286" y="5583900"/>
            <a:ext cx="1215363" cy="553336"/>
          </a:xfrm>
          <a:prstGeom prst="rect">
            <a:avLst/>
          </a:prstGeom>
        </p:spPr>
      </p:pic>
      <p:sp>
        <p:nvSpPr>
          <p:cNvPr id="22" name="object 21">
            <a:extLst>
              <a:ext uri="{FF2B5EF4-FFF2-40B4-BE49-F238E27FC236}">
                <a16:creationId xmlns:a16="http://schemas.microsoft.com/office/drawing/2014/main" id="{AB0A8FDD-8315-740C-16FD-64F54C22C943}"/>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5" name="object 27">
            <a:extLst>
              <a:ext uri="{FF2B5EF4-FFF2-40B4-BE49-F238E27FC236}">
                <a16:creationId xmlns:a16="http://schemas.microsoft.com/office/drawing/2014/main" id="{3B723B4B-1959-98E0-E476-ECFFA7F0CA0F}"/>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37</a:t>
            </a:r>
            <a:endParaRPr sz="2400" dirty="0">
              <a:latin typeface="Arial"/>
              <a:cs typeface="Arial"/>
            </a:endParaRPr>
          </a:p>
        </p:txBody>
      </p:sp>
    </p:spTree>
    <p:extLst>
      <p:ext uri="{BB962C8B-B14F-4D97-AF65-F5344CB8AC3E}">
        <p14:creationId xmlns:p14="http://schemas.microsoft.com/office/powerpoint/2010/main" val="2713483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object 4">
            <a:extLst>
              <a:ext uri="{FF2B5EF4-FFF2-40B4-BE49-F238E27FC236}">
                <a16:creationId xmlns:a16="http://schemas.microsoft.com/office/drawing/2014/main" id="{09EECAB2-B531-8B9A-0AD2-C88B7EFD61F9}"/>
              </a:ext>
            </a:extLst>
          </p:cNvPr>
          <p:cNvSpPr/>
          <p:nvPr/>
        </p:nvSpPr>
        <p:spPr>
          <a:xfrm>
            <a:off x="0" y="889150"/>
            <a:ext cx="12192000" cy="37590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1.6 Репликация и шардирование</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Прямоугольник 1">
            <a:extLst>
              <a:ext uri="{FF2B5EF4-FFF2-40B4-BE49-F238E27FC236}">
                <a16:creationId xmlns:a16="http://schemas.microsoft.com/office/drawing/2014/main" id="{70E876CB-36E1-6B18-EB76-A7B939B20129}"/>
              </a:ext>
            </a:extLst>
          </p:cNvPr>
          <p:cNvSpPr/>
          <p:nvPr/>
        </p:nvSpPr>
        <p:spPr>
          <a:xfrm>
            <a:off x="381000" y="1060721"/>
            <a:ext cx="11086841" cy="369332"/>
          </a:xfrm>
          <a:prstGeom prst="rect">
            <a:avLst/>
          </a:prstGeom>
        </p:spPr>
        <p:txBody>
          <a:bodyPr wrap="square">
            <a:spAutoFit/>
          </a:bodyPr>
          <a:lstStyle/>
          <a:p>
            <a:pPr algn="just" fontAlgn="base"/>
            <a:r>
              <a:rPr lang="ru-RU" b="1" dirty="0">
                <a:latin typeface="Roboto Condensed" panose="02000000000000000000" pitchFamily="2" charset="0"/>
                <a:ea typeface="Roboto Condensed" panose="02000000000000000000" pitchFamily="2" charset="0"/>
                <a:cs typeface="Roboto Condensed" panose="02000000000000000000" pitchFamily="2" charset="0"/>
              </a:rPr>
              <a:t>Распределенное хранение данных</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endParaRPr lang="ru-RU"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CA887378-BA41-38C5-8DF0-7E54CBA3C80A}"/>
              </a:ext>
            </a:extLst>
          </p:cNvPr>
          <p:cNvSpPr txBox="1"/>
          <p:nvPr/>
        </p:nvSpPr>
        <p:spPr>
          <a:xfrm>
            <a:off x="381000" y="1440129"/>
            <a:ext cx="10512798" cy="3647152"/>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Шардирование данных между таблицами реализуется при помощи движка Distributed. Таблицы с движком Distributed не хранят данные, а позволяют обрабатывать запросы распределенно, на нескольких серверах.</a:t>
            </a:r>
          </a:p>
          <a:p>
            <a:pPr>
              <a:spcBef>
                <a:spcPts val="300"/>
              </a:spcBef>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Движок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Distributed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принимает параметры:</a:t>
            </a: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кластера в конфигурационном файле сервера.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базы данных.</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Имя удалённой таблицы. </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Ключ шардирования (не обязательно). </a:t>
            </a:r>
          </a:p>
          <a:p>
            <a:pPr>
              <a:spcBef>
                <a:spcPts val="300"/>
              </a:spcBef>
              <a:buClr>
                <a:srgbClr val="2964FF"/>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Distributed(default_cluster,database, table_name [, sharding_key])</a:t>
            </a:r>
          </a:p>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Если ключ распределения не указан, то вы не сможете вставлять данные через distributed-таблицу.</a:t>
            </a:r>
          </a:p>
          <a:p>
            <a:pPr algn="just" fontAlgn="base">
              <a:spcBef>
                <a:spcPts val="600"/>
              </a:spcBef>
              <a:buClr>
                <a:srgbClr val="160B4D"/>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16861722-2520-351B-70FF-2D45E981539A}"/>
              </a:ext>
            </a:extLst>
          </p:cNvPr>
          <p:cNvSpPr txBox="1"/>
          <p:nvPr/>
        </p:nvSpPr>
        <p:spPr>
          <a:xfrm>
            <a:off x="381000" y="4804820"/>
            <a:ext cx="5105400" cy="1308050"/>
          </a:xfrm>
          <a:prstGeom prst="rect">
            <a:avLst/>
          </a:prstGeom>
          <a:noFill/>
        </p:spPr>
        <p:txBody>
          <a:bodyPr wrap="square">
            <a:spAutoFit/>
          </a:bodyPr>
          <a:lstStyle/>
          <a:p>
            <a:pPr>
              <a:spcBef>
                <a:spcPts val="300"/>
              </a:spcBef>
              <a:buClr>
                <a:srgbClr val="2964FF"/>
              </a:buCl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Пример реализации:</a:t>
            </a:r>
          </a:p>
          <a:p>
            <a:pPr>
              <a:spcBef>
                <a:spcPts val="300"/>
              </a:spcBef>
              <a:buClr>
                <a:srgbClr val="2964FF"/>
              </a:buClr>
            </a:pPr>
            <a:endParaRPr lang="ru-RU"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7</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Ожидается, что каждый второй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X</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 (ключ шардирования) попадёт на локальную таблицу первого шарда. Вторая половина значений x попадёт на второй шард.</a:t>
            </a:r>
          </a:p>
        </p:txBody>
      </p:sp>
      <p:pic>
        <p:nvPicPr>
          <p:cNvPr id="25" name="Рисунок 24">
            <a:extLst>
              <a:ext uri="{FF2B5EF4-FFF2-40B4-BE49-F238E27FC236}">
                <a16:creationId xmlns:a16="http://schemas.microsoft.com/office/drawing/2014/main" id="{E930697A-99BD-40AF-5FA6-19897B707A19}"/>
              </a:ext>
            </a:extLst>
          </p:cNvPr>
          <p:cNvPicPr>
            <a:picLocks noChangeAspect="1"/>
          </p:cNvPicPr>
          <p:nvPr/>
        </p:nvPicPr>
        <p:blipFill>
          <a:blip r:embed="rId7"/>
          <a:stretch>
            <a:fillRect/>
          </a:stretch>
        </p:blipFill>
        <p:spPr>
          <a:xfrm>
            <a:off x="5674517" y="4988014"/>
            <a:ext cx="1747500" cy="555195"/>
          </a:xfrm>
          <a:prstGeom prst="rect">
            <a:avLst/>
          </a:prstGeom>
        </p:spPr>
      </p:pic>
      <p:pic>
        <p:nvPicPr>
          <p:cNvPr id="29" name="Рисунок 28">
            <a:extLst>
              <a:ext uri="{FF2B5EF4-FFF2-40B4-BE49-F238E27FC236}">
                <a16:creationId xmlns:a16="http://schemas.microsoft.com/office/drawing/2014/main" id="{58BD275B-AB09-0FD2-A603-A8F008689EC6}"/>
              </a:ext>
            </a:extLst>
          </p:cNvPr>
          <p:cNvPicPr>
            <a:picLocks noChangeAspect="1"/>
          </p:cNvPicPr>
          <p:nvPr/>
        </p:nvPicPr>
        <p:blipFill>
          <a:blip r:embed="rId8"/>
          <a:stretch>
            <a:fillRect/>
          </a:stretch>
        </p:blipFill>
        <p:spPr>
          <a:xfrm>
            <a:off x="7603512" y="4985098"/>
            <a:ext cx="1692888" cy="555194"/>
          </a:xfrm>
          <a:prstGeom prst="rect">
            <a:avLst/>
          </a:prstGeom>
        </p:spPr>
      </p:pic>
      <p:pic>
        <p:nvPicPr>
          <p:cNvPr id="31" name="Рисунок 30">
            <a:extLst>
              <a:ext uri="{FF2B5EF4-FFF2-40B4-BE49-F238E27FC236}">
                <a16:creationId xmlns:a16="http://schemas.microsoft.com/office/drawing/2014/main" id="{0CFB4A09-A858-8520-5BA1-3B8B86F826E0}"/>
              </a:ext>
            </a:extLst>
          </p:cNvPr>
          <p:cNvPicPr>
            <a:picLocks noChangeAspect="1"/>
          </p:cNvPicPr>
          <p:nvPr/>
        </p:nvPicPr>
        <p:blipFill>
          <a:blip r:embed="rId9"/>
          <a:stretch>
            <a:fillRect/>
          </a:stretch>
        </p:blipFill>
        <p:spPr>
          <a:xfrm>
            <a:off x="9493219" y="4985098"/>
            <a:ext cx="1693340" cy="555194"/>
          </a:xfrm>
          <a:prstGeom prst="rect">
            <a:avLst/>
          </a:prstGeom>
        </p:spPr>
      </p:pic>
      <p:pic>
        <p:nvPicPr>
          <p:cNvPr id="33" name="Рисунок 32">
            <a:extLst>
              <a:ext uri="{FF2B5EF4-FFF2-40B4-BE49-F238E27FC236}">
                <a16:creationId xmlns:a16="http://schemas.microsoft.com/office/drawing/2014/main" id="{496BBF62-ED57-2EBC-B66A-7E0CE470AF47}"/>
              </a:ext>
            </a:extLst>
          </p:cNvPr>
          <p:cNvPicPr>
            <a:picLocks noChangeAspect="1"/>
          </p:cNvPicPr>
          <p:nvPr/>
        </p:nvPicPr>
        <p:blipFill>
          <a:blip r:embed="rId10"/>
          <a:stretch>
            <a:fillRect/>
          </a:stretch>
        </p:blipFill>
        <p:spPr>
          <a:xfrm>
            <a:off x="5839865" y="5714478"/>
            <a:ext cx="1219446" cy="555195"/>
          </a:xfrm>
          <a:prstGeom prst="rect">
            <a:avLst/>
          </a:prstGeom>
        </p:spPr>
      </p:pic>
      <p:pic>
        <p:nvPicPr>
          <p:cNvPr id="34" name="Рисунок 33">
            <a:extLst>
              <a:ext uri="{FF2B5EF4-FFF2-40B4-BE49-F238E27FC236}">
                <a16:creationId xmlns:a16="http://schemas.microsoft.com/office/drawing/2014/main" id="{B8C91F77-E79E-ADDF-A90A-7856633E5BAB}"/>
              </a:ext>
            </a:extLst>
          </p:cNvPr>
          <p:cNvPicPr>
            <a:picLocks noChangeAspect="1"/>
          </p:cNvPicPr>
          <p:nvPr/>
        </p:nvPicPr>
        <p:blipFill>
          <a:blip r:embed="rId10"/>
          <a:stretch>
            <a:fillRect/>
          </a:stretch>
        </p:blipFill>
        <p:spPr>
          <a:xfrm>
            <a:off x="9543046" y="5712815"/>
            <a:ext cx="1219446" cy="555195"/>
          </a:xfrm>
          <a:prstGeom prst="rect">
            <a:avLst/>
          </a:prstGeom>
        </p:spPr>
      </p:pic>
      <p:pic>
        <p:nvPicPr>
          <p:cNvPr id="36" name="Рисунок 35">
            <a:extLst>
              <a:ext uri="{FF2B5EF4-FFF2-40B4-BE49-F238E27FC236}">
                <a16:creationId xmlns:a16="http://schemas.microsoft.com/office/drawing/2014/main" id="{7626538F-FBDC-58AE-A319-8F1C5B9ABBD2}"/>
              </a:ext>
            </a:extLst>
          </p:cNvPr>
          <p:cNvPicPr>
            <a:picLocks noChangeAspect="1"/>
          </p:cNvPicPr>
          <p:nvPr/>
        </p:nvPicPr>
        <p:blipFill>
          <a:blip r:embed="rId11"/>
          <a:stretch>
            <a:fillRect/>
          </a:stretch>
        </p:blipFill>
        <p:spPr>
          <a:xfrm>
            <a:off x="7695954" y="5718260"/>
            <a:ext cx="1219446" cy="549750"/>
          </a:xfrm>
          <a:prstGeom prst="rect">
            <a:avLst/>
          </a:prstGeom>
        </p:spPr>
      </p:pic>
      <p:sp>
        <p:nvSpPr>
          <p:cNvPr id="22" name="object 21">
            <a:extLst>
              <a:ext uri="{FF2B5EF4-FFF2-40B4-BE49-F238E27FC236}">
                <a16:creationId xmlns:a16="http://schemas.microsoft.com/office/drawing/2014/main" id="{EA708050-26EC-CAC6-7037-C4898D0897CB}"/>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8" name="object 27">
            <a:extLst>
              <a:ext uri="{FF2B5EF4-FFF2-40B4-BE49-F238E27FC236}">
                <a16:creationId xmlns:a16="http://schemas.microsoft.com/office/drawing/2014/main" id="{E6D9C56F-B793-C031-C203-668D49F73DDC}"/>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38</a:t>
            </a:r>
            <a:endParaRPr sz="2400" dirty="0">
              <a:latin typeface="Arial"/>
              <a:cs typeface="Arial"/>
            </a:endParaRPr>
          </a:p>
        </p:txBody>
      </p:sp>
    </p:spTree>
    <p:extLst>
      <p:ext uri="{BB962C8B-B14F-4D97-AF65-F5344CB8AC3E}">
        <p14:creationId xmlns:p14="http://schemas.microsoft.com/office/powerpoint/2010/main" val="1315578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E6E0FC7D-0891-4B83-EA30-975244DC7740}"/>
              </a:ext>
            </a:extLst>
          </p:cNvPr>
          <p:cNvSpPr txBox="1"/>
          <p:nvPr/>
        </p:nvSpPr>
        <p:spPr>
          <a:xfrm>
            <a:off x="507623" y="1045845"/>
            <a:ext cx="10512798" cy="4847481"/>
          </a:xfrm>
          <a:prstGeom prst="rect">
            <a:avLst/>
          </a:prstGeom>
          <a:noFill/>
        </p:spPr>
        <p:txBody>
          <a:bodyPr wrap="square">
            <a:spAutoFit/>
          </a:bodyPr>
          <a:lstStyle/>
          <a:p>
            <a:pPr marL="342900" indent="-342900">
              <a:spcBef>
                <a:spcPts val="300"/>
              </a:spcBef>
              <a:buAutoNum type="arabicPeriod"/>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В директории имеется файл, содержимое которого можно посмотреть, выполнив в консоли команду</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p>
          <a:p>
            <a:pPr marL="342900" indent="-342900">
              <a:spcBef>
                <a:spcPts val="300"/>
              </a:spcBef>
              <a:buAutoNum type="arabicPeriod"/>
            </a:pPr>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spcBef>
                <a:spcPts val="300"/>
              </a:spcBef>
              <a:buAutoNum type="arabicPeriod"/>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spcBef>
                <a:spcPts val="300"/>
              </a:spcBef>
              <a:buFont typeface="+mj-lt"/>
              <a:buAutoNum type="arabicPeriod" startAt="2"/>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Имеется простая таблица с одной колонкой:</a:t>
            </a:r>
          </a:p>
          <a:p>
            <a:pPr algn="just" fontAlgn="base">
              <a:spcBef>
                <a:spcPts val="600"/>
              </a:spcBef>
              <a:buClr>
                <a:srgbClr val="160B4D"/>
              </a:buClr>
            </a:pPr>
            <a:endParaRPr lang="ru-RU" sz="105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05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050" dirty="0">
              <a:latin typeface="Roboto Condensed" panose="02000000000000000000" pitchFamily="2" charset="0"/>
              <a:ea typeface="Roboto Condensed" panose="02000000000000000000" pitchFamily="2" charset="0"/>
              <a:cs typeface="Roboto Condensed" panose="02000000000000000000" pitchFamily="2" charset="0"/>
            </a:endParaRPr>
          </a:p>
          <a:p>
            <a:pPr algn="just" fontAlgn="base">
              <a:spcBef>
                <a:spcPts val="600"/>
              </a:spcBef>
              <a:buClr>
                <a:srgbClr val="160B4D"/>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rgbClr val="160B4D"/>
              </a:buClr>
              <a:buFont typeface="+mj-lt"/>
              <a:buAutoNum type="arabicPeriod" startAt="3"/>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Производим вставку данных из файла в таблицу:</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rgbClr val="160B4D"/>
              </a:buClr>
              <a:buFont typeface="+mj-lt"/>
              <a:buAutoNum type="arabicPeriod" startAt="4"/>
            </a:pPr>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rgbClr val="160B4D"/>
              </a:buClr>
              <a:buFont typeface="+mj-lt"/>
              <a:buAutoNum type="arabicPeriod" startAt="4"/>
            </a:pPr>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rgbClr val="160B4D"/>
              </a:buClr>
              <a:buFont typeface="+mj-lt"/>
              <a:buAutoNum type="arabicPeriod" startAt="4"/>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Проверяем вставку:</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rgbClr val="160B4D"/>
              </a:buClr>
              <a:buFont typeface="+mj-lt"/>
              <a:buAutoNum type="arabicPeriod" startAt="5"/>
            </a:pP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rgbClr val="160B4D"/>
              </a:buClr>
              <a:buFont typeface="+mj-lt"/>
              <a:buAutoNum type="arabicPeriod" startAt="5"/>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Можно также выгрузить данные из системы в файл</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p>
          <a:p>
            <a:pPr marL="342900" indent="-342900" algn="just" fontAlgn="base">
              <a:spcBef>
                <a:spcPts val="600"/>
              </a:spcBef>
              <a:buClr>
                <a:srgbClr val="160B4D"/>
              </a:buClr>
              <a:buFont typeface="+mj-lt"/>
              <a:buAutoNum type="arabicPeriod" startAt="6"/>
            </a:pP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rgbClr val="160B4D"/>
              </a:buClr>
              <a:buFont typeface="+mj-lt"/>
              <a:buAutoNum type="arabicPeriod" startAt="6"/>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Секция INTO OUTFILE в запросе SELECT перенаправляет результат запроса в файл на стороне клиента</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p>
          <a:p>
            <a:pPr algn="just" fontAlgn="base">
              <a:spcBef>
                <a:spcPts val="600"/>
              </a:spcBef>
              <a:buClr>
                <a:srgbClr val="160B4D"/>
              </a:buClr>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lgn="just" fontAlgn="base">
              <a:spcBef>
                <a:spcPts val="600"/>
              </a:spcBef>
              <a:buClr>
                <a:srgbClr val="160B4D"/>
              </a:buClr>
              <a:buFont typeface="+mj-lt"/>
              <a:buAutoNum type="arabicPeriod" startAt="4"/>
            </a:pP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8" y="315422"/>
            <a:ext cx="8405631"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1.7 Загрузка и выгрузка данных через консольный клиент</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Рисунок 24">
            <a:extLst>
              <a:ext uri="{FF2B5EF4-FFF2-40B4-BE49-F238E27FC236}">
                <a16:creationId xmlns:a16="http://schemas.microsoft.com/office/drawing/2014/main" id="{FF6713E4-95C4-2E7E-7394-886803264256}"/>
              </a:ext>
            </a:extLst>
          </p:cNvPr>
          <p:cNvPicPr>
            <a:picLocks noChangeAspect="1"/>
          </p:cNvPicPr>
          <p:nvPr/>
        </p:nvPicPr>
        <p:blipFill>
          <a:blip r:embed="rId7"/>
          <a:stretch>
            <a:fillRect/>
          </a:stretch>
        </p:blipFill>
        <p:spPr>
          <a:xfrm>
            <a:off x="956255" y="2011703"/>
            <a:ext cx="1634545" cy="960097"/>
          </a:xfrm>
          <a:prstGeom prst="rect">
            <a:avLst/>
          </a:prstGeom>
        </p:spPr>
      </p:pic>
      <p:grpSp>
        <p:nvGrpSpPr>
          <p:cNvPr id="32" name="Группа 31">
            <a:extLst>
              <a:ext uri="{FF2B5EF4-FFF2-40B4-BE49-F238E27FC236}">
                <a16:creationId xmlns:a16="http://schemas.microsoft.com/office/drawing/2014/main" id="{5EE00F9C-93F2-6973-6E1F-8A0EA7B2AD59}"/>
              </a:ext>
            </a:extLst>
          </p:cNvPr>
          <p:cNvGrpSpPr/>
          <p:nvPr/>
        </p:nvGrpSpPr>
        <p:grpSpPr>
          <a:xfrm>
            <a:off x="990600" y="1371600"/>
            <a:ext cx="6172200" cy="276999"/>
            <a:chOff x="990600" y="1419324"/>
            <a:chExt cx="6172200" cy="276999"/>
          </a:xfrm>
        </p:grpSpPr>
        <p:sp>
          <p:nvSpPr>
            <p:cNvPr id="26" name="Прямоугольник: скругленные углы 25">
              <a:extLst>
                <a:ext uri="{FF2B5EF4-FFF2-40B4-BE49-F238E27FC236}">
                  <a16:creationId xmlns:a16="http://schemas.microsoft.com/office/drawing/2014/main" id="{D753A371-FB7A-F2FA-A56B-616A33B118F2}"/>
                </a:ext>
              </a:extLst>
            </p:cNvPr>
            <p:cNvSpPr/>
            <p:nvPr/>
          </p:nvSpPr>
          <p:spPr>
            <a:xfrm>
              <a:off x="990600" y="1443524"/>
              <a:ext cx="685800" cy="2286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TextBox 28">
              <a:extLst>
                <a:ext uri="{FF2B5EF4-FFF2-40B4-BE49-F238E27FC236}">
                  <a16:creationId xmlns:a16="http://schemas.microsoft.com/office/drawing/2014/main" id="{6ABEA80F-98CE-029F-8AAE-5B7FBC70BFED}"/>
                </a:ext>
              </a:extLst>
            </p:cNvPr>
            <p:cNvSpPr txBox="1"/>
            <p:nvPr/>
          </p:nvSpPr>
          <p:spPr>
            <a:xfrm>
              <a:off x="1066800" y="1419324"/>
              <a:ext cx="6096000" cy="276999"/>
            </a:xfrm>
            <a:prstGeom prst="rect">
              <a:avLst/>
            </a:prstGeom>
            <a:noFill/>
          </p:spPr>
          <p:txBody>
            <a:bodyPr wrap="square">
              <a:spAutoFit/>
            </a:bodyPr>
            <a:lstStyle/>
            <a:p>
              <a:pPr>
                <a:spcBef>
                  <a:spcPts val="300"/>
                </a:spcBef>
              </a:pPr>
              <a:r>
                <a:rPr lang="en-US"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cat ./1</a:t>
              </a:r>
              <a:endParaRPr lang="ru-RU"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nvGrpSpPr>
          <p:cNvPr id="47" name="Группа 46">
            <a:extLst>
              <a:ext uri="{FF2B5EF4-FFF2-40B4-BE49-F238E27FC236}">
                <a16:creationId xmlns:a16="http://schemas.microsoft.com/office/drawing/2014/main" id="{45C48E08-C38A-DDCC-17D3-BD5E8E540494}"/>
              </a:ext>
            </a:extLst>
          </p:cNvPr>
          <p:cNvGrpSpPr/>
          <p:nvPr/>
        </p:nvGrpSpPr>
        <p:grpSpPr>
          <a:xfrm>
            <a:off x="988405" y="3343232"/>
            <a:ext cx="6174394" cy="277000"/>
            <a:chOff x="990600" y="3326473"/>
            <a:chExt cx="6174394" cy="277000"/>
          </a:xfrm>
        </p:grpSpPr>
        <p:sp>
          <p:nvSpPr>
            <p:cNvPr id="30" name="Прямоугольник: скругленные углы 29">
              <a:extLst>
                <a:ext uri="{FF2B5EF4-FFF2-40B4-BE49-F238E27FC236}">
                  <a16:creationId xmlns:a16="http://schemas.microsoft.com/office/drawing/2014/main" id="{F72C327C-2E7E-E49C-F730-F408BE01D4A0}"/>
                </a:ext>
              </a:extLst>
            </p:cNvPr>
            <p:cNvSpPr/>
            <p:nvPr/>
          </p:nvSpPr>
          <p:spPr>
            <a:xfrm>
              <a:off x="990600" y="3356547"/>
              <a:ext cx="3886200" cy="22860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TextBox 30">
              <a:extLst>
                <a:ext uri="{FF2B5EF4-FFF2-40B4-BE49-F238E27FC236}">
                  <a16:creationId xmlns:a16="http://schemas.microsoft.com/office/drawing/2014/main" id="{90AF085B-19A9-21F1-AB68-2D9C1688EF30}"/>
                </a:ext>
              </a:extLst>
            </p:cNvPr>
            <p:cNvSpPr txBox="1"/>
            <p:nvPr/>
          </p:nvSpPr>
          <p:spPr>
            <a:xfrm>
              <a:off x="1068995" y="3326473"/>
              <a:ext cx="6095999" cy="277000"/>
            </a:xfrm>
            <a:prstGeom prst="rect">
              <a:avLst/>
            </a:prstGeom>
            <a:noFill/>
          </p:spPr>
          <p:txBody>
            <a:bodyPr wrap="square">
              <a:spAutoFit/>
            </a:bodyPr>
            <a:lstStyle/>
            <a:p>
              <a:pPr>
                <a:spcBef>
                  <a:spcPts val="300"/>
                </a:spcBef>
              </a:pPr>
              <a:r>
                <a:rPr lang="en-US"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clickhouse-client  --query “insert into test format CSV” &lt; ./1</a:t>
              </a:r>
              <a:endParaRPr lang="ru-RU"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nvGrpSpPr>
          <p:cNvPr id="46" name="Группа 45">
            <a:extLst>
              <a:ext uri="{FF2B5EF4-FFF2-40B4-BE49-F238E27FC236}">
                <a16:creationId xmlns:a16="http://schemas.microsoft.com/office/drawing/2014/main" id="{1B77FB7E-F917-0E55-45AD-09BA7543A799}"/>
              </a:ext>
            </a:extLst>
          </p:cNvPr>
          <p:cNvGrpSpPr/>
          <p:nvPr/>
        </p:nvGrpSpPr>
        <p:grpSpPr>
          <a:xfrm>
            <a:off x="605550" y="4007032"/>
            <a:ext cx="4656300" cy="276999"/>
            <a:chOff x="613048" y="3982778"/>
            <a:chExt cx="4656300" cy="276999"/>
          </a:xfrm>
        </p:grpSpPr>
        <p:sp>
          <p:nvSpPr>
            <p:cNvPr id="35" name="Прямоугольник: скругленные углы 34">
              <a:extLst>
                <a:ext uri="{FF2B5EF4-FFF2-40B4-BE49-F238E27FC236}">
                  <a16:creationId xmlns:a16="http://schemas.microsoft.com/office/drawing/2014/main" id="{E223A222-5D50-6905-0C6B-C58E278D97FF}"/>
                </a:ext>
              </a:extLst>
            </p:cNvPr>
            <p:cNvSpPr/>
            <p:nvPr/>
          </p:nvSpPr>
          <p:spPr>
            <a:xfrm>
              <a:off x="994009" y="4006978"/>
              <a:ext cx="2968391" cy="2286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TextBox 35">
              <a:extLst>
                <a:ext uri="{FF2B5EF4-FFF2-40B4-BE49-F238E27FC236}">
                  <a16:creationId xmlns:a16="http://schemas.microsoft.com/office/drawing/2014/main" id="{A9D66DC3-F874-F0EB-9265-6DEA2E747ACF}"/>
                </a:ext>
              </a:extLst>
            </p:cNvPr>
            <p:cNvSpPr txBox="1"/>
            <p:nvPr/>
          </p:nvSpPr>
          <p:spPr>
            <a:xfrm>
              <a:off x="613048" y="3982778"/>
              <a:ext cx="4656300" cy="276999"/>
            </a:xfrm>
            <a:prstGeom prst="rect">
              <a:avLst/>
            </a:prstGeom>
            <a:noFill/>
          </p:spPr>
          <p:txBody>
            <a:bodyPr wrap="square">
              <a:spAutoFit/>
            </a:bodyPr>
            <a:lstStyle/>
            <a:p>
              <a:pPr lvl="1" algn="just" fontAlgn="base">
                <a:spcBef>
                  <a:spcPts val="600"/>
                </a:spcBef>
                <a:buClr>
                  <a:srgbClr val="160B4D"/>
                </a:buClr>
              </a:pPr>
              <a:r>
                <a:rPr lang="en-US"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clickhouse-client  --query “select * from test”</a:t>
              </a:r>
            </a:p>
          </p:txBody>
        </p:sp>
      </p:grpSp>
      <p:grpSp>
        <p:nvGrpSpPr>
          <p:cNvPr id="39" name="Группа 38">
            <a:extLst>
              <a:ext uri="{FF2B5EF4-FFF2-40B4-BE49-F238E27FC236}">
                <a16:creationId xmlns:a16="http://schemas.microsoft.com/office/drawing/2014/main" id="{E253587C-C336-99D9-229C-C8779960FC9F}"/>
              </a:ext>
            </a:extLst>
          </p:cNvPr>
          <p:cNvGrpSpPr/>
          <p:nvPr/>
        </p:nvGrpSpPr>
        <p:grpSpPr>
          <a:xfrm>
            <a:off x="613048" y="4655464"/>
            <a:ext cx="6549752" cy="276999"/>
            <a:chOff x="623208" y="3689230"/>
            <a:chExt cx="6321152" cy="276999"/>
          </a:xfrm>
        </p:grpSpPr>
        <p:sp>
          <p:nvSpPr>
            <p:cNvPr id="40" name="Прямоугольник: скругленные углы 39">
              <a:extLst>
                <a:ext uri="{FF2B5EF4-FFF2-40B4-BE49-F238E27FC236}">
                  <a16:creationId xmlns:a16="http://schemas.microsoft.com/office/drawing/2014/main" id="{0AD4A693-C762-B823-7B5E-54F1CB8FDF3F}"/>
                </a:ext>
              </a:extLst>
            </p:cNvPr>
            <p:cNvSpPr/>
            <p:nvPr/>
          </p:nvSpPr>
          <p:spPr>
            <a:xfrm>
              <a:off x="990600" y="3715373"/>
              <a:ext cx="3886200" cy="2286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D358E73-E3D1-4863-6B39-D673A8F96032}"/>
                </a:ext>
              </a:extLst>
            </p:cNvPr>
            <p:cNvSpPr txBox="1"/>
            <p:nvPr/>
          </p:nvSpPr>
          <p:spPr>
            <a:xfrm>
              <a:off x="623208" y="3689230"/>
              <a:ext cx="6321152" cy="276999"/>
            </a:xfrm>
            <a:prstGeom prst="rect">
              <a:avLst/>
            </a:prstGeom>
            <a:noFill/>
          </p:spPr>
          <p:txBody>
            <a:bodyPr wrap="square">
              <a:spAutoFit/>
            </a:bodyPr>
            <a:lstStyle/>
            <a:p>
              <a:pPr lvl="1" algn="just" fontAlgn="base">
                <a:spcBef>
                  <a:spcPts val="600"/>
                </a:spcBef>
                <a:buClr>
                  <a:srgbClr val="160B4D"/>
                </a:buClr>
              </a:pPr>
              <a:r>
                <a:rPr lang="en-US"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clickhouse-client  --query “select * from test format CSV” &gt; ./2</a:t>
              </a:r>
            </a:p>
          </p:txBody>
        </p:sp>
      </p:grpSp>
      <p:grpSp>
        <p:nvGrpSpPr>
          <p:cNvPr id="45" name="Группа 44">
            <a:extLst>
              <a:ext uri="{FF2B5EF4-FFF2-40B4-BE49-F238E27FC236}">
                <a16:creationId xmlns:a16="http://schemas.microsoft.com/office/drawing/2014/main" id="{D067B172-BD07-A6A8-046E-3064205FCEA2}"/>
              </a:ext>
            </a:extLst>
          </p:cNvPr>
          <p:cNvGrpSpPr/>
          <p:nvPr/>
        </p:nvGrpSpPr>
        <p:grpSpPr>
          <a:xfrm>
            <a:off x="613048" y="5285371"/>
            <a:ext cx="7849724" cy="275090"/>
            <a:chOff x="613048" y="5743183"/>
            <a:chExt cx="7849724" cy="275090"/>
          </a:xfrm>
        </p:grpSpPr>
        <p:sp>
          <p:nvSpPr>
            <p:cNvPr id="43" name="Прямоугольник: скругленные углы 42">
              <a:extLst>
                <a:ext uri="{FF2B5EF4-FFF2-40B4-BE49-F238E27FC236}">
                  <a16:creationId xmlns:a16="http://schemas.microsoft.com/office/drawing/2014/main" id="{3B2A5DE1-1074-CA9D-F65B-31A27FC82EE6}"/>
                </a:ext>
              </a:extLst>
            </p:cNvPr>
            <p:cNvSpPr/>
            <p:nvPr/>
          </p:nvSpPr>
          <p:spPr>
            <a:xfrm>
              <a:off x="961358" y="5767216"/>
              <a:ext cx="6277642" cy="22702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TextBox 43">
              <a:extLst>
                <a:ext uri="{FF2B5EF4-FFF2-40B4-BE49-F238E27FC236}">
                  <a16:creationId xmlns:a16="http://schemas.microsoft.com/office/drawing/2014/main" id="{3EAFB18C-800F-B3F0-A709-7B2F89ECD66F}"/>
                </a:ext>
              </a:extLst>
            </p:cNvPr>
            <p:cNvSpPr txBox="1"/>
            <p:nvPr/>
          </p:nvSpPr>
          <p:spPr>
            <a:xfrm>
              <a:off x="613048" y="5743183"/>
              <a:ext cx="7849724" cy="275090"/>
            </a:xfrm>
            <a:prstGeom prst="rect">
              <a:avLst/>
            </a:prstGeom>
            <a:noFill/>
          </p:spPr>
          <p:txBody>
            <a:bodyPr wrap="square">
              <a:spAutoFit/>
            </a:bodyPr>
            <a:lstStyle/>
            <a:p>
              <a:pPr lvl="1" algn="just" fontAlgn="base">
                <a:spcBef>
                  <a:spcPts val="600"/>
                </a:spcBef>
                <a:buClr>
                  <a:srgbClr val="160B4D"/>
                </a:buClr>
              </a:pPr>
              <a:r>
                <a:rPr lang="en-US"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clickhouse-client  --query “select field_1, field_2 from other_test into outfile ‘file_name’ format CSV”</a:t>
              </a:r>
            </a:p>
          </p:txBody>
        </p:sp>
      </p:grpSp>
      <p:sp>
        <p:nvSpPr>
          <p:cNvPr id="2" name="object 21">
            <a:extLst>
              <a:ext uri="{FF2B5EF4-FFF2-40B4-BE49-F238E27FC236}">
                <a16:creationId xmlns:a16="http://schemas.microsoft.com/office/drawing/2014/main" id="{8DDF01E3-AE88-03D2-B643-BB7D77F8814D}"/>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215D346D-52A7-EFEB-12A4-A558311A684E}"/>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39</a:t>
            </a:r>
            <a:endParaRPr sz="2400" dirty="0">
              <a:latin typeface="Arial"/>
              <a:cs typeface="Arial"/>
            </a:endParaRPr>
          </a:p>
        </p:txBody>
      </p:sp>
    </p:spTree>
    <p:extLst>
      <p:ext uri="{BB962C8B-B14F-4D97-AF65-F5344CB8AC3E}">
        <p14:creationId xmlns:p14="http://schemas.microsoft.com/office/powerpoint/2010/main" val="3687975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object 4">
            <a:extLst>
              <a:ext uri="{FF2B5EF4-FFF2-40B4-BE49-F238E27FC236}">
                <a16:creationId xmlns:a16="http://schemas.microsoft.com/office/drawing/2014/main" id="{E4DD55FD-4E2F-FCF9-34D6-2801218AE341}"/>
              </a:ext>
            </a:extLst>
          </p:cNvPr>
          <p:cNvSpPr/>
          <p:nvPr/>
        </p:nvSpPr>
        <p:spPr>
          <a:xfrm>
            <a:off x="0" y="889150"/>
            <a:ext cx="12192000" cy="33018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65E7D7B3-4603-B4E6-DC53-7539012AD9B9}"/>
              </a:ext>
            </a:extLst>
          </p:cNvPr>
          <p:cNvSpPr txBox="1"/>
          <p:nvPr/>
        </p:nvSpPr>
        <p:spPr>
          <a:xfrm>
            <a:off x="547185" y="1143000"/>
            <a:ext cx="10165479" cy="892552"/>
          </a:xfrm>
          <a:prstGeom prst="rect">
            <a:avLst/>
          </a:prstGeom>
          <a:noFill/>
        </p:spPr>
        <p:txBody>
          <a:bodyPr wrap="square">
            <a:spAutoFit/>
          </a:bodyPr>
          <a:lstStyle/>
          <a:p>
            <a:pPr algn="just"/>
            <a:r>
              <a:rPr lang="ru-RU" sz="1700" b="1" dirty="0">
                <a:latin typeface="Roboto Condensed" panose="02000000000000000000" pitchFamily="2" charset="0"/>
                <a:ea typeface="Roboto Condensed" panose="02000000000000000000" pitchFamily="2" charset="0"/>
                <a:cs typeface="Roboto Condensed" panose="02000000000000000000" pitchFamily="2" charset="0"/>
              </a:rPr>
              <a:t>Словарь</a:t>
            </a:r>
            <a:r>
              <a:rPr lang="ru-RU" sz="1700" dirty="0">
                <a:latin typeface="Roboto Condensed" panose="02000000000000000000" pitchFamily="2" charset="0"/>
                <a:ea typeface="Roboto Condensed" panose="02000000000000000000" pitchFamily="2" charset="0"/>
                <a:cs typeface="Roboto Condensed" panose="02000000000000000000" pitchFamily="2" charset="0"/>
              </a:rPr>
              <a:t> — это отображение данных в виде «ключ -&gt; атрибуты», которое удобно использовать для различного вида справочников.</a:t>
            </a:r>
          </a:p>
          <a:p>
            <a:pPr algn="just"/>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a:extLst>
              <a:ext uri="{FF2B5EF4-FFF2-40B4-BE49-F238E27FC236}">
                <a16:creationId xmlns:a16="http://schemas.microsoft.com/office/drawing/2014/main" id="{7EF15067-D214-4CF4-FE2E-05D0ACA428F4}"/>
              </a:ext>
            </a:extLst>
          </p:cNvPr>
          <p:cNvSpPr txBox="1"/>
          <p:nvPr/>
        </p:nvSpPr>
        <p:spPr>
          <a:xfrm>
            <a:off x="547111" y="1905000"/>
            <a:ext cx="10939990" cy="1846659"/>
          </a:xfrm>
          <a:prstGeom prst="rect">
            <a:avLst/>
          </a:prstGeom>
          <a:noFill/>
        </p:spPr>
        <p:txBody>
          <a:bodyPr wrap="square">
            <a:spAutoFit/>
          </a:bodyPr>
          <a:lstStyle/>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поддерживает специальные функции для работы со словарями, которые можно использовать в запросах.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Проще и эффективнее вызывать в</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SQL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запросах словари, чем выполнять JOIN</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ы с таблицами-справочниками.</a:t>
            </a:r>
          </a:p>
          <a:p>
            <a:pPr algn="just"/>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Существует возможность создавать собственные словари из различных источников данных.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      Источником данных для словаря может быть локальный текстовый/исполняемый файл, HTTP(s) ресурс или другая СУБД.</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полностью или частично хранит словари в оперативной памяти, периодически обновляет их и динамически подгружает отсутствующие значения, позволяет создавать внешние словари с помощью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XML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-файлов или DDL-запросов.</a:t>
            </a:r>
          </a:p>
        </p:txBody>
      </p:sp>
      <p:sp>
        <p:nvSpPr>
          <p:cNvPr id="28" name="TextBox 27">
            <a:extLst>
              <a:ext uri="{FF2B5EF4-FFF2-40B4-BE49-F238E27FC236}">
                <a16:creationId xmlns:a16="http://schemas.microsoft.com/office/drawing/2014/main" id="{EB8A7D53-B7F9-E759-B06F-44CAED80F1BD}"/>
              </a:ext>
            </a:extLst>
          </p:cNvPr>
          <p:cNvSpPr txBox="1"/>
          <p:nvPr/>
        </p:nvSpPr>
        <p:spPr>
          <a:xfrm>
            <a:off x="914400" y="4460090"/>
            <a:ext cx="6096000" cy="1703030"/>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Источником данных для словаря может быть:</a:t>
            </a:r>
          </a:p>
          <a:p>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Локальный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Исполняемый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HTTP(s).</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СУБД: ODBC, MySQL, ClickHouse, MongoDB, Redis.</a:t>
            </a:r>
          </a:p>
        </p:txBody>
      </p:sp>
      <p:sp>
        <p:nvSpPr>
          <p:cNvPr id="29" name="TextBox 28">
            <a:extLst>
              <a:ext uri="{FF2B5EF4-FFF2-40B4-BE49-F238E27FC236}">
                <a16:creationId xmlns:a16="http://schemas.microsoft.com/office/drawing/2014/main" id="{BBC4E9C7-687B-FEE3-B599-1C34E1E14127}"/>
              </a:ext>
            </a:extLst>
          </p:cNvPr>
          <p:cNvSpPr txBox="1"/>
          <p:nvPr/>
        </p:nvSpPr>
        <p:spPr>
          <a:xfrm>
            <a:off x="6017106" y="4460090"/>
            <a:ext cx="5346537" cy="1661993"/>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Способы хранения словарей:</a:t>
            </a:r>
          </a:p>
          <a:p>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600" b="1" dirty="0">
                <a:latin typeface="Roboto Condensed" panose="02000000000000000000" pitchFamily="2" charset="0"/>
                <a:ea typeface="Roboto Condensed" panose="02000000000000000000" pitchFamily="2" charset="0"/>
                <a:cs typeface="Roboto Condensed" panose="02000000000000000000" pitchFamily="2" charset="0"/>
              </a:rPr>
              <a:t>flat:</a:t>
            </a:r>
          </a:p>
          <a:p>
            <a:pPr algn="just"/>
            <a:r>
              <a:rPr lang="ru-RU" sz="1400" dirty="0">
                <a:latin typeface="Roboto Condensed" panose="02000000000000000000" pitchFamily="2" charset="0"/>
                <a:ea typeface="Roboto Condensed" panose="02000000000000000000" pitchFamily="2" charset="0"/>
                <a:cs typeface="Roboto Condensed" panose="02000000000000000000" pitchFamily="2" charset="0"/>
              </a:rPr>
              <a:t>Словарь полностью хранится в оперативной памяти в виде плоских массивов. Объём памяти, занимаемой словарём пропорционален размеру самого большого по размеру ключа. Ключ словаря имеет тип UInt64 и его величина ограничена 500 000.</a:t>
            </a:r>
          </a:p>
        </p:txBody>
      </p:sp>
      <p:sp>
        <p:nvSpPr>
          <p:cNvPr id="26" name="object 21">
            <a:extLst>
              <a:ext uri="{FF2B5EF4-FFF2-40B4-BE49-F238E27FC236}">
                <a16:creationId xmlns:a16="http://schemas.microsoft.com/office/drawing/2014/main" id="{B67C11EA-B910-8682-4FD2-BE61C31FCEF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0" name="object 27">
            <a:extLst>
              <a:ext uri="{FF2B5EF4-FFF2-40B4-BE49-F238E27FC236}">
                <a16:creationId xmlns:a16="http://schemas.microsoft.com/office/drawing/2014/main" id="{F377C14F-88AD-FAC1-0408-0619783FAA24}"/>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40</a:t>
            </a:r>
            <a:endParaRPr sz="2400" dirty="0">
              <a:latin typeface="Arial"/>
              <a:cs typeface="Arial"/>
            </a:endParaRPr>
          </a:p>
        </p:txBody>
      </p:sp>
    </p:spTree>
    <p:extLst>
      <p:ext uri="{BB962C8B-B14F-4D97-AF65-F5344CB8AC3E}">
        <p14:creationId xmlns:p14="http://schemas.microsoft.com/office/powerpoint/2010/main" val="2732059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object 4">
            <a:extLst>
              <a:ext uri="{FF2B5EF4-FFF2-40B4-BE49-F238E27FC236}">
                <a16:creationId xmlns:a16="http://schemas.microsoft.com/office/drawing/2014/main" id="{E4DD55FD-4E2F-FCF9-34D6-2801218AE341}"/>
              </a:ext>
            </a:extLst>
          </p:cNvPr>
          <p:cNvSpPr/>
          <p:nvPr/>
        </p:nvSpPr>
        <p:spPr>
          <a:xfrm>
            <a:off x="0" y="889150"/>
            <a:ext cx="12192000" cy="33018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65E7D7B3-4603-B4E6-DC53-7539012AD9B9}"/>
              </a:ext>
            </a:extLst>
          </p:cNvPr>
          <p:cNvSpPr txBox="1"/>
          <p:nvPr/>
        </p:nvSpPr>
        <p:spPr>
          <a:xfrm>
            <a:off x="547185" y="1143000"/>
            <a:ext cx="10165479" cy="892552"/>
          </a:xfrm>
          <a:prstGeom prst="rect">
            <a:avLst/>
          </a:prstGeom>
          <a:noFill/>
        </p:spPr>
        <p:txBody>
          <a:bodyPr wrap="square">
            <a:spAutoFit/>
          </a:bodyPr>
          <a:lstStyle/>
          <a:p>
            <a:pPr algn="just"/>
            <a:r>
              <a:rPr lang="ru-RU" sz="1700" b="1" dirty="0">
                <a:latin typeface="Roboto Condensed" panose="02000000000000000000" pitchFamily="2" charset="0"/>
                <a:ea typeface="Roboto Condensed" panose="02000000000000000000" pitchFamily="2" charset="0"/>
                <a:cs typeface="Roboto Condensed" panose="02000000000000000000" pitchFamily="2" charset="0"/>
              </a:rPr>
              <a:t>Словарь</a:t>
            </a:r>
            <a:r>
              <a:rPr lang="ru-RU" sz="1700" dirty="0">
                <a:latin typeface="Roboto Condensed" panose="02000000000000000000" pitchFamily="2" charset="0"/>
                <a:ea typeface="Roboto Condensed" panose="02000000000000000000" pitchFamily="2" charset="0"/>
                <a:cs typeface="Roboto Condensed" panose="02000000000000000000" pitchFamily="2" charset="0"/>
              </a:rPr>
              <a:t> — это отображение данных в виде «ключ -&gt; атрибуты», которое удобно использовать для различного вида справочников.</a:t>
            </a:r>
          </a:p>
          <a:p>
            <a:pPr algn="just"/>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a:extLst>
              <a:ext uri="{FF2B5EF4-FFF2-40B4-BE49-F238E27FC236}">
                <a16:creationId xmlns:a16="http://schemas.microsoft.com/office/drawing/2014/main" id="{7EF15067-D214-4CF4-FE2E-05D0ACA428F4}"/>
              </a:ext>
            </a:extLst>
          </p:cNvPr>
          <p:cNvSpPr txBox="1"/>
          <p:nvPr/>
        </p:nvSpPr>
        <p:spPr>
          <a:xfrm>
            <a:off x="547111" y="1905000"/>
            <a:ext cx="10939990" cy="1846659"/>
          </a:xfrm>
          <a:prstGeom prst="rect">
            <a:avLst/>
          </a:prstGeom>
          <a:noFill/>
        </p:spPr>
        <p:txBody>
          <a:bodyPr wrap="square">
            <a:spAutoFit/>
          </a:bodyPr>
          <a:lstStyle/>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поддерживает специальные функции для работы со словарями, которые можно использовать в запросах.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Проще и эффективнее вызывать в</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SQL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запросах словари, чем выполнять JOIN</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ы с таблицами-справочниками.</a:t>
            </a:r>
          </a:p>
          <a:p>
            <a:pPr algn="just"/>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Существует возможность создавать собственные словари из различных источников данных.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      Источником данных для словаря может быть локальный текстовый/исполняемый файл, HTTP(s) ресурс или другая СУБД.</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полностью или частично хранит словари в оперативной памяти, периодически обновляет их и динамически подгружает отсутствующие значения, позволяет создавать внешние словари с помощью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XML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-файлов или DDL-запросов.</a:t>
            </a:r>
          </a:p>
        </p:txBody>
      </p:sp>
      <p:sp>
        <p:nvSpPr>
          <p:cNvPr id="28" name="TextBox 27">
            <a:extLst>
              <a:ext uri="{FF2B5EF4-FFF2-40B4-BE49-F238E27FC236}">
                <a16:creationId xmlns:a16="http://schemas.microsoft.com/office/drawing/2014/main" id="{EB8A7D53-B7F9-E759-B06F-44CAED80F1BD}"/>
              </a:ext>
            </a:extLst>
          </p:cNvPr>
          <p:cNvSpPr txBox="1"/>
          <p:nvPr/>
        </p:nvSpPr>
        <p:spPr>
          <a:xfrm>
            <a:off x="914400" y="4460090"/>
            <a:ext cx="6096000" cy="1703030"/>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Источником данных для словаря может быть:</a:t>
            </a:r>
          </a:p>
          <a:p>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Локальный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Исполняемый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HTTP(s).</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СУБД: ODBC, MySQL, ClickHouse, MongoDB, Redis.</a:t>
            </a:r>
          </a:p>
        </p:txBody>
      </p:sp>
      <p:sp>
        <p:nvSpPr>
          <p:cNvPr id="29" name="TextBox 28">
            <a:extLst>
              <a:ext uri="{FF2B5EF4-FFF2-40B4-BE49-F238E27FC236}">
                <a16:creationId xmlns:a16="http://schemas.microsoft.com/office/drawing/2014/main" id="{BBC4E9C7-687B-FEE3-B599-1C34E1E14127}"/>
              </a:ext>
            </a:extLst>
          </p:cNvPr>
          <p:cNvSpPr txBox="1"/>
          <p:nvPr/>
        </p:nvSpPr>
        <p:spPr>
          <a:xfrm>
            <a:off x="6017106" y="4460090"/>
            <a:ext cx="5346537" cy="1661993"/>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Способы хранения словарей:</a:t>
            </a:r>
          </a:p>
          <a:p>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600" b="1" dirty="0">
                <a:latin typeface="Roboto Condensed" panose="02000000000000000000" pitchFamily="2" charset="0"/>
                <a:ea typeface="Roboto Condensed" panose="02000000000000000000" pitchFamily="2" charset="0"/>
                <a:cs typeface="Roboto Condensed" panose="02000000000000000000" pitchFamily="2" charset="0"/>
              </a:rPr>
              <a:t>flat:</a:t>
            </a:r>
          </a:p>
          <a:p>
            <a:pPr algn="just"/>
            <a:r>
              <a:rPr lang="ru-RU" sz="1400" dirty="0">
                <a:latin typeface="Roboto Condensed" panose="02000000000000000000" pitchFamily="2" charset="0"/>
                <a:ea typeface="Roboto Condensed" panose="02000000000000000000" pitchFamily="2" charset="0"/>
                <a:cs typeface="Roboto Condensed" panose="02000000000000000000" pitchFamily="2" charset="0"/>
              </a:rPr>
              <a:t>Словарь полностью хранится в оперативной памяти в виде плоских массивов. Объём памяти, занимаемой словарём пропорционален размеру самого большого по размеру ключа. Ключ словаря имеет тип UInt64 и его величина ограничена 500 000.</a:t>
            </a:r>
          </a:p>
        </p:txBody>
      </p:sp>
      <p:sp>
        <p:nvSpPr>
          <p:cNvPr id="26" name="object 21">
            <a:extLst>
              <a:ext uri="{FF2B5EF4-FFF2-40B4-BE49-F238E27FC236}">
                <a16:creationId xmlns:a16="http://schemas.microsoft.com/office/drawing/2014/main" id="{B67C11EA-B910-8682-4FD2-BE61C31FCEF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0" name="object 27">
            <a:extLst>
              <a:ext uri="{FF2B5EF4-FFF2-40B4-BE49-F238E27FC236}">
                <a16:creationId xmlns:a16="http://schemas.microsoft.com/office/drawing/2014/main" id="{F377C14F-88AD-FAC1-0408-0619783FAA24}"/>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40</a:t>
            </a:r>
            <a:endParaRPr sz="2400" dirty="0">
              <a:latin typeface="Arial"/>
              <a:cs typeface="Arial"/>
            </a:endParaRPr>
          </a:p>
        </p:txBody>
      </p:sp>
      <p:sp>
        <p:nvSpPr>
          <p:cNvPr id="2" name="TextBox 1">
            <a:extLst>
              <a:ext uri="{FF2B5EF4-FFF2-40B4-BE49-F238E27FC236}">
                <a16:creationId xmlns:a16="http://schemas.microsoft.com/office/drawing/2014/main" id="{6C283837-0EE4-1347-57B7-F04CDF5FDF8E}"/>
              </a:ext>
            </a:extLst>
          </p:cNvPr>
          <p:cNvSpPr txBox="1"/>
          <p:nvPr/>
        </p:nvSpPr>
        <p:spPr>
          <a:xfrm>
            <a:off x="833400" y="3796020"/>
            <a:ext cx="10977600" cy="276999"/>
          </a:xfrm>
          <a:prstGeom prst="rect">
            <a:avLst/>
          </a:prstGeom>
          <a:noFill/>
        </p:spPr>
        <p:txBody>
          <a:bodyPr wrap="square">
            <a:spAutoFit/>
          </a:bodyPr>
          <a:lstStyle/>
          <a:p>
            <a:r>
              <a:rPr lang="ru-RU" sz="1200" dirty="0">
                <a:effectLst/>
                <a:latin typeface="Roboto Condensed" panose="02000000000000000000" pitchFamily="2" charset="0"/>
                <a:ea typeface="Roboto Condensed" panose="02000000000000000000" pitchFamily="2" charset="0"/>
                <a:cs typeface="Roboto Condensed" panose="02000000000000000000" pitchFamily="2" charset="0"/>
              </a:rPr>
              <a:t>dictionaries_config – настройка для указания пути к конфигурации словарей        </a:t>
            </a:r>
            <a:r>
              <a:rPr lang="en-US" sz="1200" dirty="0">
                <a:effectLst/>
                <a:latin typeface="Roboto Condensed" panose="02000000000000000000" pitchFamily="2" charset="0"/>
                <a:ea typeface="Roboto Condensed" panose="02000000000000000000" pitchFamily="2" charset="0"/>
                <a:cs typeface="Roboto Condensed" panose="02000000000000000000" pitchFamily="2" charset="0"/>
              </a:rPr>
              <a:t>dictionaries_lazy_load – </a:t>
            </a:r>
            <a:r>
              <a:rPr lang="ru-RU" sz="1200" dirty="0">
                <a:effectLst/>
                <a:latin typeface="Roboto Condensed" panose="02000000000000000000" pitchFamily="2" charset="0"/>
                <a:ea typeface="Roboto Condensed" panose="02000000000000000000" pitchFamily="2" charset="0"/>
                <a:cs typeface="Roboto Condensed" panose="02000000000000000000" pitchFamily="2" charset="0"/>
              </a:rPr>
              <a:t>настройка по способу </a:t>
            </a:r>
            <a:r>
              <a:rPr lang="en-US" sz="1200" dirty="0">
                <a:effectLst/>
                <a:latin typeface="Roboto Condensed" panose="02000000000000000000" pitchFamily="2" charset="0"/>
                <a:ea typeface="Roboto Condensed" panose="02000000000000000000" pitchFamily="2" charset="0"/>
                <a:cs typeface="Roboto Condensed" panose="02000000000000000000" pitchFamily="2" charset="0"/>
              </a:rPr>
              <a:t>загрузк</a:t>
            </a:r>
            <a:r>
              <a:rPr lang="ru-RU" sz="1200" dirty="0">
                <a:effectLst/>
                <a:latin typeface="Roboto Condensed" panose="02000000000000000000" pitchFamily="2" charset="0"/>
                <a:ea typeface="Roboto Condensed" panose="02000000000000000000" pitchFamily="2" charset="0"/>
                <a:cs typeface="Roboto Condensed" panose="02000000000000000000" pitchFamily="2" charset="0"/>
              </a:rPr>
              <a:t>и</a:t>
            </a:r>
            <a:r>
              <a:rPr lang="en-US" sz="1200" dirty="0">
                <a:effectLst/>
                <a:latin typeface="Roboto Condensed" panose="02000000000000000000" pitchFamily="2" charset="0"/>
                <a:ea typeface="Roboto Condensed" panose="02000000000000000000" pitchFamily="2" charset="0"/>
                <a:cs typeface="Roboto Condensed" panose="02000000000000000000" pitchFamily="2" charset="0"/>
              </a:rPr>
              <a:t> словар</a:t>
            </a:r>
            <a:r>
              <a:rPr lang="ru-RU" sz="1200" dirty="0">
                <a:effectLst/>
                <a:latin typeface="Roboto Condensed" panose="02000000000000000000" pitchFamily="2" charset="0"/>
                <a:ea typeface="Roboto Condensed" panose="02000000000000000000" pitchFamily="2" charset="0"/>
                <a:cs typeface="Roboto Condensed" panose="02000000000000000000" pitchFamily="2" charset="0"/>
              </a:rPr>
              <a:t>ей</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4067252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object 4">
            <a:extLst>
              <a:ext uri="{FF2B5EF4-FFF2-40B4-BE49-F238E27FC236}">
                <a16:creationId xmlns:a16="http://schemas.microsoft.com/office/drawing/2014/main" id="{E4DD55FD-4E2F-FCF9-34D6-2801218AE341}"/>
              </a:ext>
            </a:extLst>
          </p:cNvPr>
          <p:cNvSpPr/>
          <p:nvPr/>
        </p:nvSpPr>
        <p:spPr>
          <a:xfrm>
            <a:off x="0" y="889150"/>
            <a:ext cx="12192000" cy="33018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EB8A7D53-B7F9-E759-B06F-44CAED80F1BD}"/>
              </a:ext>
            </a:extLst>
          </p:cNvPr>
          <p:cNvSpPr txBox="1"/>
          <p:nvPr/>
        </p:nvSpPr>
        <p:spPr>
          <a:xfrm>
            <a:off x="914400" y="4460090"/>
            <a:ext cx="6096000" cy="1703030"/>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Источником данных для словаря может быть:</a:t>
            </a:r>
          </a:p>
          <a:p>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Локальный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Исполняемый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HTTP(s).</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СУБД: ODBC, MySQL, ClickHouse, MongoDB, Redis.</a:t>
            </a:r>
          </a:p>
        </p:txBody>
      </p:sp>
      <p:sp>
        <p:nvSpPr>
          <p:cNvPr id="29" name="TextBox 28">
            <a:extLst>
              <a:ext uri="{FF2B5EF4-FFF2-40B4-BE49-F238E27FC236}">
                <a16:creationId xmlns:a16="http://schemas.microsoft.com/office/drawing/2014/main" id="{BBC4E9C7-687B-FEE3-B599-1C34E1E14127}"/>
              </a:ext>
            </a:extLst>
          </p:cNvPr>
          <p:cNvSpPr txBox="1"/>
          <p:nvPr/>
        </p:nvSpPr>
        <p:spPr>
          <a:xfrm>
            <a:off x="6017106" y="4460090"/>
            <a:ext cx="4472981" cy="1446550"/>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Способы хранения словарей:</a:t>
            </a:r>
          </a:p>
          <a:p>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600" b="1" dirty="0">
                <a:latin typeface="Roboto Condensed" panose="02000000000000000000" pitchFamily="2" charset="0"/>
                <a:ea typeface="Roboto Condensed" panose="02000000000000000000" pitchFamily="2" charset="0"/>
                <a:cs typeface="Roboto Condensed" panose="02000000000000000000" pitchFamily="2" charset="0"/>
              </a:rPr>
              <a:t>hashed:</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Словарь полностью хранится в оперативной памяти в виде хэш-таблиц. Для каждой колонки создаётся своя хеш-таблица.</a:t>
            </a:r>
          </a:p>
        </p:txBody>
      </p:sp>
      <p:sp>
        <p:nvSpPr>
          <p:cNvPr id="2" name="TextBox 1">
            <a:extLst>
              <a:ext uri="{FF2B5EF4-FFF2-40B4-BE49-F238E27FC236}">
                <a16:creationId xmlns:a16="http://schemas.microsoft.com/office/drawing/2014/main" id="{E2697C3C-AF91-773D-F91D-D915AFE83078}"/>
              </a:ext>
            </a:extLst>
          </p:cNvPr>
          <p:cNvSpPr txBox="1"/>
          <p:nvPr/>
        </p:nvSpPr>
        <p:spPr>
          <a:xfrm>
            <a:off x="547185" y="1143000"/>
            <a:ext cx="10165479" cy="892552"/>
          </a:xfrm>
          <a:prstGeom prst="rect">
            <a:avLst/>
          </a:prstGeom>
          <a:noFill/>
        </p:spPr>
        <p:txBody>
          <a:bodyPr wrap="square">
            <a:spAutoFit/>
          </a:bodyPr>
          <a:lstStyle/>
          <a:p>
            <a:pPr algn="just"/>
            <a:r>
              <a:rPr lang="ru-RU" sz="1700" b="1" dirty="0">
                <a:latin typeface="Roboto Condensed" panose="02000000000000000000" pitchFamily="2" charset="0"/>
                <a:ea typeface="Roboto Condensed" panose="02000000000000000000" pitchFamily="2" charset="0"/>
                <a:cs typeface="Roboto Condensed" panose="02000000000000000000" pitchFamily="2" charset="0"/>
              </a:rPr>
              <a:t>Словарь</a:t>
            </a:r>
            <a:r>
              <a:rPr lang="ru-RU" sz="1700" dirty="0">
                <a:latin typeface="Roboto Condensed" panose="02000000000000000000" pitchFamily="2" charset="0"/>
                <a:ea typeface="Roboto Condensed" panose="02000000000000000000" pitchFamily="2" charset="0"/>
                <a:cs typeface="Roboto Condensed" panose="02000000000000000000" pitchFamily="2" charset="0"/>
              </a:rPr>
              <a:t> — это отображение данных в виде «ключ -&gt; атрибуты», которое удобно использовать для различного вида справочников.</a:t>
            </a:r>
          </a:p>
          <a:p>
            <a:pPr algn="just"/>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744D1F5D-119A-FA6D-9D45-92B3A54B14A3}"/>
              </a:ext>
            </a:extLst>
          </p:cNvPr>
          <p:cNvSpPr txBox="1"/>
          <p:nvPr/>
        </p:nvSpPr>
        <p:spPr>
          <a:xfrm>
            <a:off x="547111" y="1905000"/>
            <a:ext cx="10939990" cy="1846659"/>
          </a:xfrm>
          <a:prstGeom prst="rect">
            <a:avLst/>
          </a:prstGeom>
          <a:noFill/>
        </p:spPr>
        <p:txBody>
          <a:bodyPr wrap="square">
            <a:spAutoFit/>
          </a:bodyPr>
          <a:lstStyle/>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поддерживает специальные функции для работы со словарями, которые можно использовать в запросах.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Проще и эффективнее вызывать в</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SQL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запросах словари, чем выполнять JOIN</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ы с таблицами-справочниками.</a:t>
            </a:r>
          </a:p>
          <a:p>
            <a:pPr algn="just"/>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Существует возможность создавать собственные словари из различных источников данных.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      Источником данных для словаря может быть локальный текстовый/исполняемый файл, HTTP(s) ресурс или другая СУБД.</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полностью или частично хранит словари в оперативной памяти, периодически обновляет их и динамически подгружает отсутствующие значения, позволяет создавать внешние словари с помощью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XML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-файлов или DDL-запросов.</a:t>
            </a:r>
          </a:p>
        </p:txBody>
      </p:sp>
      <p:sp>
        <p:nvSpPr>
          <p:cNvPr id="30" name="object 21">
            <a:extLst>
              <a:ext uri="{FF2B5EF4-FFF2-40B4-BE49-F238E27FC236}">
                <a16:creationId xmlns:a16="http://schemas.microsoft.com/office/drawing/2014/main" id="{C60E3B1E-E1BD-B69C-72D0-84C51B13E17F}"/>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1" name="object 27">
            <a:extLst>
              <a:ext uri="{FF2B5EF4-FFF2-40B4-BE49-F238E27FC236}">
                <a16:creationId xmlns:a16="http://schemas.microsoft.com/office/drawing/2014/main" id="{F32D9EFC-8B0B-842D-D860-84853063BC48}"/>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40</a:t>
            </a:r>
            <a:endParaRPr sz="2400" dirty="0">
              <a:latin typeface="Arial"/>
              <a:cs typeface="Arial"/>
            </a:endParaRPr>
          </a:p>
        </p:txBody>
      </p:sp>
    </p:spTree>
    <p:extLst>
      <p:ext uri="{BB962C8B-B14F-4D97-AF65-F5344CB8AC3E}">
        <p14:creationId xmlns:p14="http://schemas.microsoft.com/office/powerpoint/2010/main" val="2755090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object 4">
            <a:extLst>
              <a:ext uri="{FF2B5EF4-FFF2-40B4-BE49-F238E27FC236}">
                <a16:creationId xmlns:a16="http://schemas.microsoft.com/office/drawing/2014/main" id="{E4DD55FD-4E2F-FCF9-34D6-2801218AE341}"/>
              </a:ext>
            </a:extLst>
          </p:cNvPr>
          <p:cNvSpPr/>
          <p:nvPr/>
        </p:nvSpPr>
        <p:spPr>
          <a:xfrm>
            <a:off x="0" y="889150"/>
            <a:ext cx="12192000" cy="33018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EB8A7D53-B7F9-E759-B06F-44CAED80F1BD}"/>
              </a:ext>
            </a:extLst>
          </p:cNvPr>
          <p:cNvSpPr txBox="1"/>
          <p:nvPr/>
        </p:nvSpPr>
        <p:spPr>
          <a:xfrm>
            <a:off x="914400" y="4460090"/>
            <a:ext cx="6096000" cy="1703030"/>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Источником данных для словаря может быть:</a:t>
            </a:r>
          </a:p>
          <a:p>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Локальный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Исполняемый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HTTP(s).</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СУБД: ODBC, MySQL, ClickHouse, MongoDB, Redis.</a:t>
            </a:r>
          </a:p>
        </p:txBody>
      </p:sp>
      <p:sp>
        <p:nvSpPr>
          <p:cNvPr id="29" name="TextBox 28">
            <a:extLst>
              <a:ext uri="{FF2B5EF4-FFF2-40B4-BE49-F238E27FC236}">
                <a16:creationId xmlns:a16="http://schemas.microsoft.com/office/drawing/2014/main" id="{BBC4E9C7-687B-FEE3-B599-1C34E1E14127}"/>
              </a:ext>
            </a:extLst>
          </p:cNvPr>
          <p:cNvSpPr txBox="1"/>
          <p:nvPr/>
        </p:nvSpPr>
        <p:spPr>
          <a:xfrm>
            <a:off x="6017106" y="4460090"/>
            <a:ext cx="5343678" cy="1708160"/>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Способы хранения словарей:</a:t>
            </a:r>
          </a:p>
          <a:p>
            <a:endParaRPr lang="ru-RU" sz="3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600" b="1" dirty="0">
                <a:latin typeface="Roboto Condensed" panose="02000000000000000000" pitchFamily="2" charset="0"/>
                <a:ea typeface="Roboto Condensed" panose="02000000000000000000" pitchFamily="2" charset="0"/>
                <a:cs typeface="Roboto Condensed" panose="02000000000000000000" pitchFamily="2" charset="0"/>
              </a:rPr>
              <a:t>cache:</a:t>
            </a:r>
          </a:p>
          <a:p>
            <a:pPr algn="just"/>
            <a:r>
              <a:rPr lang="ru-RU" sz="1400" dirty="0">
                <a:latin typeface="Roboto Condensed" panose="02000000000000000000" pitchFamily="2" charset="0"/>
                <a:ea typeface="Roboto Condensed" panose="02000000000000000000" pitchFamily="2" charset="0"/>
                <a:cs typeface="Roboto Condensed" panose="02000000000000000000" pitchFamily="2" charset="0"/>
              </a:rPr>
              <a:t>Такой словарь хранится в кэше, состоящем из фиксированного количества ячеек. Ячейки содержат часто используемые элементы. Словарь типа cache показывает высокую производительность лишь при достаточно больших hit rate-ах (рекомендуется 99% и выше). Посмотреть средний hit rate можно в таблице system.dictionaries.</a:t>
            </a:r>
          </a:p>
        </p:txBody>
      </p:sp>
      <p:sp>
        <p:nvSpPr>
          <p:cNvPr id="2" name="TextBox 1">
            <a:extLst>
              <a:ext uri="{FF2B5EF4-FFF2-40B4-BE49-F238E27FC236}">
                <a16:creationId xmlns:a16="http://schemas.microsoft.com/office/drawing/2014/main" id="{4C728E57-D299-5EC4-B34A-448A9FCE24C9}"/>
              </a:ext>
            </a:extLst>
          </p:cNvPr>
          <p:cNvSpPr txBox="1"/>
          <p:nvPr/>
        </p:nvSpPr>
        <p:spPr>
          <a:xfrm>
            <a:off x="547185" y="1143000"/>
            <a:ext cx="10165479" cy="892552"/>
          </a:xfrm>
          <a:prstGeom prst="rect">
            <a:avLst/>
          </a:prstGeom>
          <a:noFill/>
        </p:spPr>
        <p:txBody>
          <a:bodyPr wrap="square">
            <a:spAutoFit/>
          </a:bodyPr>
          <a:lstStyle/>
          <a:p>
            <a:pPr algn="just"/>
            <a:r>
              <a:rPr lang="ru-RU" sz="1700" b="1" dirty="0">
                <a:latin typeface="Roboto Condensed" panose="02000000000000000000" pitchFamily="2" charset="0"/>
                <a:ea typeface="Roboto Condensed" panose="02000000000000000000" pitchFamily="2" charset="0"/>
                <a:cs typeface="Roboto Condensed" panose="02000000000000000000" pitchFamily="2" charset="0"/>
              </a:rPr>
              <a:t>Словарь</a:t>
            </a:r>
            <a:r>
              <a:rPr lang="ru-RU" sz="1700" dirty="0">
                <a:latin typeface="Roboto Condensed" panose="02000000000000000000" pitchFamily="2" charset="0"/>
                <a:ea typeface="Roboto Condensed" panose="02000000000000000000" pitchFamily="2" charset="0"/>
                <a:cs typeface="Roboto Condensed" panose="02000000000000000000" pitchFamily="2" charset="0"/>
              </a:rPr>
              <a:t> — это отображение данных в виде «ключ -&gt; атрибуты», которое удобно использовать для различного вида справочников.</a:t>
            </a:r>
          </a:p>
          <a:p>
            <a:pPr algn="just"/>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1C0F51B2-3F22-6C38-7D88-A52FFF76A1C6}"/>
              </a:ext>
            </a:extLst>
          </p:cNvPr>
          <p:cNvSpPr txBox="1"/>
          <p:nvPr/>
        </p:nvSpPr>
        <p:spPr>
          <a:xfrm>
            <a:off x="547111" y="1905000"/>
            <a:ext cx="10939990" cy="1846659"/>
          </a:xfrm>
          <a:prstGeom prst="rect">
            <a:avLst/>
          </a:prstGeom>
          <a:noFill/>
        </p:spPr>
        <p:txBody>
          <a:bodyPr wrap="square">
            <a:spAutoFit/>
          </a:bodyPr>
          <a:lstStyle/>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поддерживает специальные функции для работы со словарями, которые можно использовать в запросах.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Проще и эффективнее вызывать в</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SQL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запросах словари, чем выполнять JOIN</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ы с таблицами-справочниками.</a:t>
            </a:r>
          </a:p>
          <a:p>
            <a:pPr algn="just"/>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Существует возможность создавать собственные словари из различных источников данных.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      Источником данных для словаря может быть локальный текстовый/исполняемый файл, HTTP(s) ресурс или другая СУБД.</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полностью или частично хранит словари в оперативной памяти, периодически обновляет их и динамически подгружает отсутствующие значения, позволяет создавать внешние словари с помощью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XML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-файлов или DDL-запросов.</a:t>
            </a:r>
          </a:p>
        </p:txBody>
      </p:sp>
      <p:sp>
        <p:nvSpPr>
          <p:cNvPr id="30" name="object 21">
            <a:extLst>
              <a:ext uri="{FF2B5EF4-FFF2-40B4-BE49-F238E27FC236}">
                <a16:creationId xmlns:a16="http://schemas.microsoft.com/office/drawing/2014/main" id="{7FB3E1D7-54D6-8B79-0BC7-D05393657FD0}"/>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1" name="object 27">
            <a:extLst>
              <a:ext uri="{FF2B5EF4-FFF2-40B4-BE49-F238E27FC236}">
                <a16:creationId xmlns:a16="http://schemas.microsoft.com/office/drawing/2014/main" id="{E09F7A67-043A-2B20-6077-EFB1BA4F3ED1}"/>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40</a:t>
            </a:r>
            <a:endParaRPr sz="2400" dirty="0">
              <a:latin typeface="Arial"/>
              <a:cs typeface="Arial"/>
            </a:endParaRPr>
          </a:p>
        </p:txBody>
      </p:sp>
    </p:spTree>
    <p:extLst>
      <p:ext uri="{BB962C8B-B14F-4D97-AF65-F5344CB8AC3E}">
        <p14:creationId xmlns:p14="http://schemas.microsoft.com/office/powerpoint/2010/main" val="3233192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4</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Базы данных </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 name="Таблица 21">
            <a:extLst>
              <a:ext uri="{FF2B5EF4-FFF2-40B4-BE49-F238E27FC236}">
                <a16:creationId xmlns:a16="http://schemas.microsoft.com/office/drawing/2014/main" id="{6DBC5E1B-3291-B836-9095-D1C6AE2084C9}"/>
              </a:ext>
            </a:extLst>
          </p:cNvPr>
          <p:cNvGraphicFramePr>
            <a:graphicFrameLocks noGrp="1"/>
          </p:cNvGraphicFramePr>
          <p:nvPr>
            <p:extLst>
              <p:ext uri="{D42A27DB-BD31-4B8C-83A1-F6EECF244321}">
                <p14:modId xmlns:p14="http://schemas.microsoft.com/office/powerpoint/2010/main" val="1928234868"/>
              </p:ext>
            </p:extLst>
          </p:nvPr>
        </p:nvGraphicFramePr>
        <p:xfrm>
          <a:off x="613049" y="2626374"/>
          <a:ext cx="9229451" cy="3355589"/>
        </p:xfrm>
        <a:graphic>
          <a:graphicData uri="http://schemas.openxmlformats.org/drawingml/2006/table">
            <a:tbl>
              <a:tblPr firstRow="1" bandRow="1">
                <a:tableStyleId>{5C22544A-7EE6-4342-B048-85BDC9FD1C3A}</a:tableStyleId>
              </a:tblPr>
              <a:tblGrid>
                <a:gridCol w="1732264">
                  <a:extLst>
                    <a:ext uri="{9D8B030D-6E8A-4147-A177-3AD203B41FA5}">
                      <a16:colId xmlns:a16="http://schemas.microsoft.com/office/drawing/2014/main" val="1422282762"/>
                    </a:ext>
                  </a:extLst>
                </a:gridCol>
                <a:gridCol w="7497187">
                  <a:extLst>
                    <a:ext uri="{9D8B030D-6E8A-4147-A177-3AD203B41FA5}">
                      <a16:colId xmlns:a16="http://schemas.microsoft.com/office/drawing/2014/main" val="2128394089"/>
                    </a:ext>
                  </a:extLst>
                </a:gridCol>
              </a:tblGrid>
              <a:tr h="330449">
                <a:tc>
                  <a:txBody>
                    <a:bodyPr/>
                    <a:lstStyle/>
                    <a:p>
                      <a:r>
                        <a:rPr lang="ru-RU" sz="1400" b="0" dirty="0">
                          <a:latin typeface="Roboto Condensed" panose="02000000000000000000" pitchFamily="2" charset="0"/>
                          <a:ea typeface="Roboto Condensed" panose="02000000000000000000" pitchFamily="2" charset="0"/>
                          <a:cs typeface="Roboto Condensed" panose="02000000000000000000" pitchFamily="2" charset="0"/>
                        </a:rPr>
                        <a:t>Движок базы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64FF"/>
                    </a:solidFill>
                  </a:tcPr>
                </a:tc>
                <a:tc>
                  <a:txBody>
                    <a:bodyPr/>
                    <a:lstStyle/>
                    <a:p>
                      <a:r>
                        <a:rPr lang="ru-RU" sz="1400" b="0" dirty="0">
                          <a:latin typeface="Roboto Condensed" panose="02000000000000000000" pitchFamily="2" charset="0"/>
                          <a:ea typeface="Roboto Condensed" panose="02000000000000000000" pitchFamily="2" charset="0"/>
                          <a:cs typeface="Roboto Condensed" panose="02000000000000000000" pitchFamily="2" charset="0"/>
                        </a:rPr>
                        <a:t>Описание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64FF"/>
                    </a:solidFill>
                  </a:tcPr>
                </a:tc>
                <a:extLst>
                  <a:ext uri="{0D108BD9-81ED-4DB2-BD59-A6C34878D82A}">
                    <a16:rowId xmlns:a16="http://schemas.microsoft.com/office/drawing/2014/main" val="3072130345"/>
                  </a:ext>
                </a:extLst>
              </a:tr>
              <a:tr h="135934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spcBef>
                          <a:spcPts val="300"/>
                        </a:spcBef>
                        <a:buClr>
                          <a:srgbClr val="2964FF"/>
                        </a:buClr>
                        <a:buFont typeface="Arial" panose="020B0604020202020204" pitchFamily="34" charset="0"/>
                        <a:buNone/>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Основной движок, используется по умолчанию</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Каждая таблица в базе данных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имеет уникальный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UUID (xxxyyyyy-yyyy-yyyy-yyyy-yyyyyyyyyyyy).</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Хранит таблица данные в папке /var/lib/clickhouse/store/</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&lt;xxx&gt;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&lt;xxxyyyyy-yyyy-yyyy-yyyy-yyyyyyyyyyyy&gt;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 неё создаётся ссылка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var/lib/</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clickhouse</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/data/&lt;database&gt;/&lt;table&gt;.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За счёт этого в движке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DROP TABLE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RENAME TABLE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не являются блокирующими. </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Также доступны атомарные операции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EXCHANGE TABLES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EXCHANGE DICTIONARIES.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47465"/>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доступа к внешней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825128"/>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доступа к внешней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19559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Lazy</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In-memory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работы с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log-</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таблицами.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182799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MaterializedMySQL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Экспериментальный движок для репликации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ADQM.</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53758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MaterializedPostgreSQL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Экспериментальный движок для репликации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ADQM.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587614"/>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Replicated</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Экспериментальная версия реплицированного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0747469"/>
                  </a:ext>
                </a:extLst>
              </a:tr>
            </a:tbl>
          </a:graphicData>
        </a:graphic>
      </p:graphicFrame>
      <p:grpSp>
        <p:nvGrpSpPr>
          <p:cNvPr id="35" name="Группа 34">
            <a:extLst>
              <a:ext uri="{FF2B5EF4-FFF2-40B4-BE49-F238E27FC236}">
                <a16:creationId xmlns:a16="http://schemas.microsoft.com/office/drawing/2014/main" id="{466AAA29-D18F-49A3-CDDC-44D4632CBCDB}"/>
              </a:ext>
            </a:extLst>
          </p:cNvPr>
          <p:cNvGrpSpPr/>
          <p:nvPr/>
        </p:nvGrpSpPr>
        <p:grpSpPr>
          <a:xfrm>
            <a:off x="504142" y="990600"/>
            <a:ext cx="10099550" cy="1164655"/>
            <a:chOff x="504142" y="1460713"/>
            <a:chExt cx="10099550" cy="1164655"/>
          </a:xfrm>
        </p:grpSpPr>
        <p:sp>
          <p:nvSpPr>
            <p:cNvPr id="36" name="Прямоугольник 35">
              <a:extLst>
                <a:ext uri="{FF2B5EF4-FFF2-40B4-BE49-F238E27FC236}">
                  <a16:creationId xmlns:a16="http://schemas.microsoft.com/office/drawing/2014/main" id="{AC1487B5-C85B-F9DD-1A33-1BEA75C49F47}"/>
                </a:ext>
              </a:extLst>
            </p:cNvPr>
            <p:cNvSpPr/>
            <p:nvPr/>
          </p:nvSpPr>
          <p:spPr>
            <a:xfrm>
              <a:off x="504142" y="1460713"/>
              <a:ext cx="10099550" cy="584775"/>
            </a:xfrm>
            <a:prstGeom prst="rect">
              <a:avLst/>
            </a:prstGeom>
          </p:spPr>
          <p:txBody>
            <a:bodyPr wrap="square">
              <a:spAutoFit/>
            </a:bodyPr>
            <a:lstStyle/>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По умолчанию в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Clickhouse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есть системная БД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system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и база по умолчанию (задаётся при установке).</a:t>
              </a: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Список БД кластера можно увидеть в системной таблице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system.databases.</a:t>
              </a:r>
            </a:p>
          </p:txBody>
        </p:sp>
        <p:pic>
          <p:nvPicPr>
            <p:cNvPr id="37" name="Рисунок 36">
              <a:extLst>
                <a:ext uri="{FF2B5EF4-FFF2-40B4-BE49-F238E27FC236}">
                  <a16:creationId xmlns:a16="http://schemas.microsoft.com/office/drawing/2014/main" id="{72BE5D07-6AAE-38C8-BC7F-BF8973019B7A}"/>
                </a:ext>
              </a:extLst>
            </p:cNvPr>
            <p:cNvPicPr>
              <a:picLocks noChangeAspect="1"/>
            </p:cNvPicPr>
            <p:nvPr/>
          </p:nvPicPr>
          <p:blipFill>
            <a:blip r:embed="rId7"/>
            <a:stretch>
              <a:fillRect/>
            </a:stretch>
          </p:blipFill>
          <p:spPr>
            <a:xfrm>
              <a:off x="536097" y="2405868"/>
              <a:ext cx="5058458" cy="219500"/>
            </a:xfrm>
            <a:prstGeom prst="rect">
              <a:avLst/>
            </a:prstGeom>
          </p:spPr>
        </p:pic>
      </p:grpSp>
      <p:sp>
        <p:nvSpPr>
          <p:cNvPr id="38" name="TextBox 37">
            <a:extLst>
              <a:ext uri="{FF2B5EF4-FFF2-40B4-BE49-F238E27FC236}">
                <a16:creationId xmlns:a16="http://schemas.microsoft.com/office/drawing/2014/main" id="{64317A3A-2851-8FD6-AB5E-FF0F8F1D0DD0}"/>
              </a:ext>
            </a:extLst>
          </p:cNvPr>
          <p:cNvSpPr txBox="1"/>
          <p:nvPr/>
        </p:nvSpPr>
        <p:spPr>
          <a:xfrm>
            <a:off x="494310" y="2303821"/>
            <a:ext cx="6096000" cy="307777"/>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Присутствуют разные движки баз с различным назначением:</a:t>
            </a:r>
          </a:p>
        </p:txBody>
      </p:sp>
      <p:sp>
        <p:nvSpPr>
          <p:cNvPr id="39" name="TextBox 38">
            <a:extLst>
              <a:ext uri="{FF2B5EF4-FFF2-40B4-BE49-F238E27FC236}">
                <a16:creationId xmlns:a16="http://schemas.microsoft.com/office/drawing/2014/main" id="{82040750-E1FC-9EAE-493D-06464D394A98}"/>
              </a:ext>
            </a:extLst>
          </p:cNvPr>
          <p:cNvSpPr txBox="1"/>
          <p:nvPr/>
        </p:nvSpPr>
        <p:spPr>
          <a:xfrm>
            <a:off x="494310" y="1473325"/>
            <a:ext cx="6105832" cy="461665"/>
          </a:xfrm>
          <a:prstGeom prst="rect">
            <a:avLst/>
          </a:prstGeom>
          <a:noFill/>
        </p:spPr>
        <p:txBody>
          <a:bodyPr wrap="square">
            <a:spAutoFit/>
          </a:bodyPr>
          <a:lstStyle/>
          <a:p>
            <a:pPr algn="l" fontAlgn="base"/>
            <a:endParaRPr lang="en-US" sz="10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400" dirty="0">
                <a:latin typeface="Roboto Condensed" panose="02000000000000000000" pitchFamily="2" charset="0"/>
                <a:ea typeface="Roboto Condensed" panose="02000000000000000000" pitchFamily="2" charset="0"/>
                <a:cs typeface="Roboto Condensed" panose="02000000000000000000" pitchFamily="2" charset="0"/>
              </a:rPr>
              <a:t>Создаются базы запросом: </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102555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object 4">
            <a:extLst>
              <a:ext uri="{FF2B5EF4-FFF2-40B4-BE49-F238E27FC236}">
                <a16:creationId xmlns:a16="http://schemas.microsoft.com/office/drawing/2014/main" id="{E4DD55FD-4E2F-FCF9-34D6-2801218AE341}"/>
              </a:ext>
            </a:extLst>
          </p:cNvPr>
          <p:cNvSpPr/>
          <p:nvPr/>
        </p:nvSpPr>
        <p:spPr>
          <a:xfrm>
            <a:off x="0" y="889150"/>
            <a:ext cx="12192000" cy="33018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EB8A7D53-B7F9-E759-B06F-44CAED80F1BD}"/>
              </a:ext>
            </a:extLst>
          </p:cNvPr>
          <p:cNvSpPr txBox="1"/>
          <p:nvPr/>
        </p:nvSpPr>
        <p:spPr>
          <a:xfrm>
            <a:off x="914400" y="4460090"/>
            <a:ext cx="6096000" cy="1703030"/>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Источником данных для словаря может быть:</a:t>
            </a:r>
          </a:p>
          <a:p>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Локальный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Исполняемый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HTTP(s).</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СУБД: ODBC, MySQL, ClickHouse, MongoDB, Redis.</a:t>
            </a:r>
          </a:p>
        </p:txBody>
      </p:sp>
      <p:sp>
        <p:nvSpPr>
          <p:cNvPr id="29" name="TextBox 28">
            <a:extLst>
              <a:ext uri="{FF2B5EF4-FFF2-40B4-BE49-F238E27FC236}">
                <a16:creationId xmlns:a16="http://schemas.microsoft.com/office/drawing/2014/main" id="{BBC4E9C7-687B-FEE3-B599-1C34E1E14127}"/>
              </a:ext>
            </a:extLst>
          </p:cNvPr>
          <p:cNvSpPr txBox="1"/>
          <p:nvPr/>
        </p:nvSpPr>
        <p:spPr>
          <a:xfrm>
            <a:off x="6017106" y="4460090"/>
            <a:ext cx="5343678" cy="1446550"/>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Способы хранения словарей:</a:t>
            </a:r>
          </a:p>
          <a:p>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600" b="1" dirty="0">
                <a:latin typeface="Roboto Condensed" panose="02000000000000000000" pitchFamily="2" charset="0"/>
                <a:ea typeface="Roboto Condensed" panose="02000000000000000000" pitchFamily="2" charset="0"/>
                <a:cs typeface="Roboto Condensed" panose="02000000000000000000" pitchFamily="2" charset="0"/>
              </a:rPr>
              <a:t>range_hashed:</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Словарь хранится в оперативной памяти в виде хэш-таблицы с упорядоченным массивом диапазонов и соответствующих им значений.</a:t>
            </a:r>
          </a:p>
        </p:txBody>
      </p:sp>
      <p:sp>
        <p:nvSpPr>
          <p:cNvPr id="2" name="TextBox 1">
            <a:extLst>
              <a:ext uri="{FF2B5EF4-FFF2-40B4-BE49-F238E27FC236}">
                <a16:creationId xmlns:a16="http://schemas.microsoft.com/office/drawing/2014/main" id="{82E39D4B-6298-9F39-3D06-773B46BB9D19}"/>
              </a:ext>
            </a:extLst>
          </p:cNvPr>
          <p:cNvSpPr txBox="1"/>
          <p:nvPr/>
        </p:nvSpPr>
        <p:spPr>
          <a:xfrm>
            <a:off x="547185" y="1143000"/>
            <a:ext cx="10165479" cy="892552"/>
          </a:xfrm>
          <a:prstGeom prst="rect">
            <a:avLst/>
          </a:prstGeom>
          <a:noFill/>
        </p:spPr>
        <p:txBody>
          <a:bodyPr wrap="square">
            <a:spAutoFit/>
          </a:bodyPr>
          <a:lstStyle/>
          <a:p>
            <a:pPr algn="just"/>
            <a:r>
              <a:rPr lang="ru-RU" sz="1700" b="1" dirty="0">
                <a:latin typeface="Roboto Condensed" panose="02000000000000000000" pitchFamily="2" charset="0"/>
                <a:ea typeface="Roboto Condensed" panose="02000000000000000000" pitchFamily="2" charset="0"/>
                <a:cs typeface="Roboto Condensed" panose="02000000000000000000" pitchFamily="2" charset="0"/>
              </a:rPr>
              <a:t>Словарь</a:t>
            </a:r>
            <a:r>
              <a:rPr lang="ru-RU" sz="1700" dirty="0">
                <a:latin typeface="Roboto Condensed" panose="02000000000000000000" pitchFamily="2" charset="0"/>
                <a:ea typeface="Roboto Condensed" panose="02000000000000000000" pitchFamily="2" charset="0"/>
                <a:cs typeface="Roboto Condensed" panose="02000000000000000000" pitchFamily="2" charset="0"/>
              </a:rPr>
              <a:t> — это отображение данных в виде «ключ -&gt; атрибуты», которое удобно использовать для различного вида справочников.</a:t>
            </a:r>
          </a:p>
          <a:p>
            <a:pPr algn="just"/>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8140FFD1-E2AB-8038-9327-3F83D6A0D63A}"/>
              </a:ext>
            </a:extLst>
          </p:cNvPr>
          <p:cNvSpPr txBox="1"/>
          <p:nvPr/>
        </p:nvSpPr>
        <p:spPr>
          <a:xfrm>
            <a:off x="547111" y="1905000"/>
            <a:ext cx="10939990" cy="1846659"/>
          </a:xfrm>
          <a:prstGeom prst="rect">
            <a:avLst/>
          </a:prstGeom>
          <a:noFill/>
        </p:spPr>
        <p:txBody>
          <a:bodyPr wrap="square">
            <a:spAutoFit/>
          </a:bodyPr>
          <a:lstStyle/>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поддерживает специальные функции для работы со словарями, которые можно использовать в запросах.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Проще и эффективнее вызывать в</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SQL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запросах словари, чем выполнять JOIN</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ы с таблицами-справочниками.</a:t>
            </a:r>
          </a:p>
          <a:p>
            <a:pPr algn="just"/>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Существует возможность создавать собственные словари из различных источников данных.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      Источником данных для словаря может быть локальный текстовый/исполняемый файл, HTTP(s) ресурс или другая СУБД.</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полностью или частично хранит словари в оперативной памяти, периодически обновляет их и динамически подгружает отсутствующие значения, позволяет создавать внешние словари с помощью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XML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-файлов или DDL-запросов.</a:t>
            </a:r>
          </a:p>
        </p:txBody>
      </p:sp>
      <p:sp>
        <p:nvSpPr>
          <p:cNvPr id="30" name="object 21">
            <a:extLst>
              <a:ext uri="{FF2B5EF4-FFF2-40B4-BE49-F238E27FC236}">
                <a16:creationId xmlns:a16="http://schemas.microsoft.com/office/drawing/2014/main" id="{1A686BBD-AAAC-3445-2F1C-211BB59974ED}"/>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1" name="object 27">
            <a:extLst>
              <a:ext uri="{FF2B5EF4-FFF2-40B4-BE49-F238E27FC236}">
                <a16:creationId xmlns:a16="http://schemas.microsoft.com/office/drawing/2014/main" id="{62836ED6-1546-2F0D-29CD-F9E1E6BC023F}"/>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40</a:t>
            </a:r>
            <a:endParaRPr sz="2400" dirty="0">
              <a:latin typeface="Arial"/>
              <a:cs typeface="Arial"/>
            </a:endParaRPr>
          </a:p>
        </p:txBody>
      </p:sp>
    </p:spTree>
    <p:extLst>
      <p:ext uri="{BB962C8B-B14F-4D97-AF65-F5344CB8AC3E}">
        <p14:creationId xmlns:p14="http://schemas.microsoft.com/office/powerpoint/2010/main" val="682243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object 4">
            <a:extLst>
              <a:ext uri="{FF2B5EF4-FFF2-40B4-BE49-F238E27FC236}">
                <a16:creationId xmlns:a16="http://schemas.microsoft.com/office/drawing/2014/main" id="{E4DD55FD-4E2F-FCF9-34D6-2801218AE341}"/>
              </a:ext>
            </a:extLst>
          </p:cNvPr>
          <p:cNvSpPr/>
          <p:nvPr/>
        </p:nvSpPr>
        <p:spPr>
          <a:xfrm>
            <a:off x="0" y="889150"/>
            <a:ext cx="12192000" cy="33018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EB8A7D53-B7F9-E759-B06F-44CAED80F1BD}"/>
              </a:ext>
            </a:extLst>
          </p:cNvPr>
          <p:cNvSpPr txBox="1"/>
          <p:nvPr/>
        </p:nvSpPr>
        <p:spPr>
          <a:xfrm>
            <a:off x="914400" y="4460090"/>
            <a:ext cx="6096000" cy="1703030"/>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Источником данных для словаря может быть:</a:t>
            </a:r>
          </a:p>
          <a:p>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Локальный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Исполняемый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HTTP(s).</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СУБД: ODBC, MySQL, ClickHouse, MongoDB, Redis.</a:t>
            </a:r>
          </a:p>
        </p:txBody>
      </p:sp>
      <p:sp>
        <p:nvSpPr>
          <p:cNvPr id="29" name="TextBox 28">
            <a:extLst>
              <a:ext uri="{FF2B5EF4-FFF2-40B4-BE49-F238E27FC236}">
                <a16:creationId xmlns:a16="http://schemas.microsoft.com/office/drawing/2014/main" id="{BBC4E9C7-687B-FEE3-B599-1C34E1E14127}"/>
              </a:ext>
            </a:extLst>
          </p:cNvPr>
          <p:cNvSpPr txBox="1"/>
          <p:nvPr/>
        </p:nvSpPr>
        <p:spPr>
          <a:xfrm>
            <a:off x="6017106" y="4460090"/>
            <a:ext cx="5343678" cy="1738938"/>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Способы хранения словарей:</a:t>
            </a:r>
          </a:p>
          <a:p>
            <a:endParaRPr lang="ru-RU" sz="300" dirty="0">
              <a:latin typeface="Roboto Condensed" panose="02000000000000000000" pitchFamily="2" charset="0"/>
              <a:ea typeface="Roboto Condensed" panose="02000000000000000000" pitchFamily="2" charset="0"/>
              <a:cs typeface="Roboto Condensed" panose="02000000000000000000" pitchFamily="2" charset="0"/>
            </a:endParaRPr>
          </a:p>
          <a:p>
            <a:r>
              <a:rPr lang="ru-RU" sz="1600" b="1" dirty="0">
                <a:latin typeface="Roboto Condensed" panose="02000000000000000000" pitchFamily="2" charset="0"/>
                <a:ea typeface="Roboto Condensed" panose="02000000000000000000" pitchFamily="2" charset="0"/>
                <a:cs typeface="Roboto Condensed" panose="02000000000000000000" pitchFamily="2" charset="0"/>
              </a:rPr>
              <a:t>complex_key_hashed:</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Тип размещения предназначен для использования с составными ключами. Аналогичен hashed.</a:t>
            </a:r>
          </a:p>
          <a:p>
            <a:r>
              <a:rPr lang="ru-RU" sz="1600" b="1" dirty="0">
                <a:latin typeface="Roboto Condensed" panose="02000000000000000000" pitchFamily="2" charset="0"/>
                <a:ea typeface="Roboto Condensed" panose="02000000000000000000" pitchFamily="2" charset="0"/>
                <a:cs typeface="Roboto Condensed" panose="02000000000000000000" pitchFamily="2" charset="0"/>
              </a:rPr>
              <a:t>complex_key_cache:</a:t>
            </a:r>
          </a:p>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Тип размещения предназначен для использования с составными ключами. Аналогичен cache.</a:t>
            </a:r>
          </a:p>
        </p:txBody>
      </p:sp>
      <p:sp>
        <p:nvSpPr>
          <p:cNvPr id="2" name="TextBox 1">
            <a:extLst>
              <a:ext uri="{FF2B5EF4-FFF2-40B4-BE49-F238E27FC236}">
                <a16:creationId xmlns:a16="http://schemas.microsoft.com/office/drawing/2014/main" id="{BA8D745D-6673-8E46-C781-6C4F4879079D}"/>
              </a:ext>
            </a:extLst>
          </p:cNvPr>
          <p:cNvSpPr txBox="1"/>
          <p:nvPr/>
        </p:nvSpPr>
        <p:spPr>
          <a:xfrm>
            <a:off x="547185" y="1143000"/>
            <a:ext cx="10165479" cy="892552"/>
          </a:xfrm>
          <a:prstGeom prst="rect">
            <a:avLst/>
          </a:prstGeom>
          <a:noFill/>
        </p:spPr>
        <p:txBody>
          <a:bodyPr wrap="square">
            <a:spAutoFit/>
          </a:bodyPr>
          <a:lstStyle/>
          <a:p>
            <a:pPr algn="just"/>
            <a:r>
              <a:rPr lang="ru-RU" sz="1700" b="1" dirty="0">
                <a:latin typeface="Roboto Condensed" panose="02000000000000000000" pitchFamily="2" charset="0"/>
                <a:ea typeface="Roboto Condensed" panose="02000000000000000000" pitchFamily="2" charset="0"/>
                <a:cs typeface="Roboto Condensed" panose="02000000000000000000" pitchFamily="2" charset="0"/>
              </a:rPr>
              <a:t>Словарь</a:t>
            </a:r>
            <a:r>
              <a:rPr lang="ru-RU" sz="1700" dirty="0">
                <a:latin typeface="Roboto Condensed" panose="02000000000000000000" pitchFamily="2" charset="0"/>
                <a:ea typeface="Roboto Condensed" panose="02000000000000000000" pitchFamily="2" charset="0"/>
                <a:cs typeface="Roboto Condensed" panose="02000000000000000000" pitchFamily="2" charset="0"/>
              </a:rPr>
              <a:t> — это отображение данных в виде «ключ -&gt; атрибуты», которое удобно использовать для различного вида справочников.</a:t>
            </a:r>
          </a:p>
          <a:p>
            <a:pPr algn="just"/>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140B20FB-39F2-FAD5-6728-66B4300972A3}"/>
              </a:ext>
            </a:extLst>
          </p:cNvPr>
          <p:cNvSpPr txBox="1"/>
          <p:nvPr/>
        </p:nvSpPr>
        <p:spPr>
          <a:xfrm>
            <a:off x="547111" y="1905000"/>
            <a:ext cx="10939990" cy="1846659"/>
          </a:xfrm>
          <a:prstGeom prst="rect">
            <a:avLst/>
          </a:prstGeom>
          <a:noFill/>
        </p:spPr>
        <p:txBody>
          <a:bodyPr wrap="square">
            <a:spAutoFit/>
          </a:bodyPr>
          <a:lstStyle/>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поддерживает специальные функции для работы со словарями, которые можно использовать в запросах.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Проще и эффективнее вызывать в</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SQL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запросах словари, чем выполнять JOIN</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ы с таблицами-справочниками.</a:t>
            </a:r>
          </a:p>
          <a:p>
            <a:pPr algn="just"/>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Существует возможность создавать собственные словари из различных источников данных.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      Источником данных для словаря может быть локальный текстовый/исполняемый файл, HTTP(s) ресурс или другая СУБД.</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полностью или частично хранит словари в оперативной памяти, периодически обновляет их и динамически подгружает отсутствующие значения, позволяет создавать внешние словари с помощью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XML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-файлов или DDL-запросов.</a:t>
            </a:r>
          </a:p>
        </p:txBody>
      </p:sp>
      <p:sp>
        <p:nvSpPr>
          <p:cNvPr id="32" name="object 21">
            <a:extLst>
              <a:ext uri="{FF2B5EF4-FFF2-40B4-BE49-F238E27FC236}">
                <a16:creationId xmlns:a16="http://schemas.microsoft.com/office/drawing/2014/main" id="{260DA1FF-D0E0-24DD-A9DB-087A229695DB}"/>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3" name="object 27">
            <a:extLst>
              <a:ext uri="{FF2B5EF4-FFF2-40B4-BE49-F238E27FC236}">
                <a16:creationId xmlns:a16="http://schemas.microsoft.com/office/drawing/2014/main" id="{EB6DC478-D5E5-5C43-CC56-768DA56B426A}"/>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40</a:t>
            </a:r>
            <a:endParaRPr sz="2400" dirty="0">
              <a:latin typeface="Arial"/>
              <a:cs typeface="Arial"/>
            </a:endParaRPr>
          </a:p>
        </p:txBody>
      </p:sp>
    </p:spTree>
    <p:extLst>
      <p:ext uri="{BB962C8B-B14F-4D97-AF65-F5344CB8AC3E}">
        <p14:creationId xmlns:p14="http://schemas.microsoft.com/office/powerpoint/2010/main" val="1579915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object 4">
            <a:extLst>
              <a:ext uri="{FF2B5EF4-FFF2-40B4-BE49-F238E27FC236}">
                <a16:creationId xmlns:a16="http://schemas.microsoft.com/office/drawing/2014/main" id="{E4DD55FD-4E2F-FCF9-34D6-2801218AE341}"/>
              </a:ext>
            </a:extLst>
          </p:cNvPr>
          <p:cNvSpPr/>
          <p:nvPr/>
        </p:nvSpPr>
        <p:spPr>
          <a:xfrm>
            <a:off x="0" y="889150"/>
            <a:ext cx="12192000" cy="3301850"/>
          </a:xfrm>
          <a:custGeom>
            <a:avLst/>
            <a:gdLst/>
            <a:ahLst/>
            <a:cxnLst/>
            <a:rect l="l" t="t" r="r" b="b"/>
            <a:pathLst>
              <a:path w="7208520" h="4328160">
                <a:moveTo>
                  <a:pt x="7208520" y="0"/>
                </a:moveTo>
                <a:lnTo>
                  <a:pt x="0" y="0"/>
                </a:lnTo>
                <a:lnTo>
                  <a:pt x="0" y="4328160"/>
                </a:lnTo>
                <a:lnTo>
                  <a:pt x="7208520" y="4328160"/>
                </a:lnTo>
                <a:lnTo>
                  <a:pt x="720852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EB8A7D53-B7F9-E759-B06F-44CAED80F1BD}"/>
              </a:ext>
            </a:extLst>
          </p:cNvPr>
          <p:cNvSpPr txBox="1"/>
          <p:nvPr/>
        </p:nvSpPr>
        <p:spPr>
          <a:xfrm>
            <a:off x="914400" y="4460090"/>
            <a:ext cx="6096000" cy="1703030"/>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Источником данных для словаря может быть:</a:t>
            </a:r>
          </a:p>
          <a:p>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Локальный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Исполняемый файл.</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HTTP(s).</a:t>
            </a:r>
          </a:p>
          <a:p>
            <a:pPr marL="285750" indent="-285750">
              <a:spcBef>
                <a:spcPts val="5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СУБД: ODBC, MySQL, ClickHouse, MongoDB, Redis.</a:t>
            </a:r>
          </a:p>
        </p:txBody>
      </p:sp>
      <p:sp>
        <p:nvSpPr>
          <p:cNvPr id="29" name="TextBox 28">
            <a:extLst>
              <a:ext uri="{FF2B5EF4-FFF2-40B4-BE49-F238E27FC236}">
                <a16:creationId xmlns:a16="http://schemas.microsoft.com/office/drawing/2014/main" id="{BBC4E9C7-687B-FEE3-B599-1C34E1E14127}"/>
              </a:ext>
            </a:extLst>
          </p:cNvPr>
          <p:cNvSpPr txBox="1"/>
          <p:nvPr/>
        </p:nvSpPr>
        <p:spPr>
          <a:xfrm>
            <a:off x="6017106" y="4460090"/>
            <a:ext cx="5343678" cy="384721"/>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Способы хранения словарей:</a:t>
            </a:r>
          </a:p>
          <a:p>
            <a:endParaRPr lang="ru-RU" sz="3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TextBox 1">
            <a:extLst>
              <a:ext uri="{FF2B5EF4-FFF2-40B4-BE49-F238E27FC236}">
                <a16:creationId xmlns:a16="http://schemas.microsoft.com/office/drawing/2014/main" id="{BA8D745D-6673-8E46-C781-6C4F4879079D}"/>
              </a:ext>
            </a:extLst>
          </p:cNvPr>
          <p:cNvSpPr txBox="1"/>
          <p:nvPr/>
        </p:nvSpPr>
        <p:spPr>
          <a:xfrm>
            <a:off x="547185" y="1143000"/>
            <a:ext cx="10165479" cy="892552"/>
          </a:xfrm>
          <a:prstGeom prst="rect">
            <a:avLst/>
          </a:prstGeom>
          <a:noFill/>
        </p:spPr>
        <p:txBody>
          <a:bodyPr wrap="square">
            <a:spAutoFit/>
          </a:bodyPr>
          <a:lstStyle/>
          <a:p>
            <a:pPr algn="just"/>
            <a:r>
              <a:rPr lang="ru-RU" sz="1700" b="1" dirty="0">
                <a:latin typeface="Roboto Condensed" panose="02000000000000000000" pitchFamily="2" charset="0"/>
                <a:ea typeface="Roboto Condensed" panose="02000000000000000000" pitchFamily="2" charset="0"/>
                <a:cs typeface="Roboto Condensed" panose="02000000000000000000" pitchFamily="2" charset="0"/>
              </a:rPr>
              <a:t>Словарь</a:t>
            </a:r>
            <a:r>
              <a:rPr lang="ru-RU" sz="1700" dirty="0">
                <a:latin typeface="Roboto Condensed" panose="02000000000000000000" pitchFamily="2" charset="0"/>
                <a:ea typeface="Roboto Condensed" panose="02000000000000000000" pitchFamily="2" charset="0"/>
                <a:cs typeface="Roboto Condensed" panose="02000000000000000000" pitchFamily="2" charset="0"/>
              </a:rPr>
              <a:t> — это отображение данных в виде «ключ -&gt; атрибуты», которое удобно использовать для различного вида справочников.</a:t>
            </a:r>
          </a:p>
          <a:p>
            <a:pPr algn="just"/>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140B20FB-39F2-FAD5-6728-66B4300972A3}"/>
              </a:ext>
            </a:extLst>
          </p:cNvPr>
          <p:cNvSpPr txBox="1"/>
          <p:nvPr/>
        </p:nvSpPr>
        <p:spPr>
          <a:xfrm>
            <a:off x="547111" y="1905000"/>
            <a:ext cx="10939990" cy="1846659"/>
          </a:xfrm>
          <a:prstGeom prst="rect">
            <a:avLst/>
          </a:prstGeom>
          <a:noFill/>
        </p:spPr>
        <p:txBody>
          <a:bodyPr wrap="square">
            <a:spAutoFit/>
          </a:bodyPr>
          <a:lstStyle/>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поддерживает специальные функции для работы со словарями, которые можно использовать в запросах.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Проще и эффективнее вызывать в</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SQL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запросах словари, чем выполнять JOIN</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ы с таблицами-справочниками.</a:t>
            </a:r>
          </a:p>
          <a:p>
            <a:pPr algn="just"/>
            <a:endParaRPr lang="ru-RU" sz="10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Существует возможность создавать собственные словари из различных источников данных. </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      Источником данных для словаря может быть локальный текстовый/исполняемый файл, HTTP(s) ресурс или другая СУБД.</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полностью или частично хранит словари в оперативной памяти, периодически обновляет их и динамически подгружает отсутствующие значения, позволяет создавать внешние словари с помощью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XML</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-файлов или DDL-запросов.</a:t>
            </a:r>
          </a:p>
        </p:txBody>
      </p:sp>
      <p:grpSp>
        <p:nvGrpSpPr>
          <p:cNvPr id="36" name="Группа 35">
            <a:extLst>
              <a:ext uri="{FF2B5EF4-FFF2-40B4-BE49-F238E27FC236}">
                <a16:creationId xmlns:a16="http://schemas.microsoft.com/office/drawing/2014/main" id="{98B1C132-C306-81B4-156A-E5ACB98A6FE7}"/>
              </a:ext>
            </a:extLst>
          </p:cNvPr>
          <p:cNvGrpSpPr/>
          <p:nvPr/>
        </p:nvGrpSpPr>
        <p:grpSpPr>
          <a:xfrm>
            <a:off x="6063769" y="4844811"/>
            <a:ext cx="5213832" cy="1318309"/>
            <a:chOff x="6017106" y="4844811"/>
            <a:chExt cx="5182512" cy="1199209"/>
          </a:xfrm>
        </p:grpSpPr>
        <p:pic>
          <p:nvPicPr>
            <p:cNvPr id="30" name="Рисунок 29">
              <a:extLst>
                <a:ext uri="{FF2B5EF4-FFF2-40B4-BE49-F238E27FC236}">
                  <a16:creationId xmlns:a16="http://schemas.microsoft.com/office/drawing/2014/main" id="{ABC01238-125B-73D9-74C9-D2D2997B5C44}"/>
                </a:ext>
              </a:extLst>
            </p:cNvPr>
            <p:cNvPicPr>
              <a:picLocks noChangeAspect="1"/>
            </p:cNvPicPr>
            <p:nvPr/>
          </p:nvPicPr>
          <p:blipFill>
            <a:blip r:embed="rId7">
              <a:grayscl/>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6017106" y="4859808"/>
              <a:ext cx="1693551" cy="1184212"/>
            </a:xfrm>
            <a:prstGeom prst="rect">
              <a:avLst/>
            </a:prstGeom>
          </p:spPr>
        </p:pic>
        <p:pic>
          <p:nvPicPr>
            <p:cNvPr id="33" name="Рисунок 32">
              <a:extLst>
                <a:ext uri="{FF2B5EF4-FFF2-40B4-BE49-F238E27FC236}">
                  <a16:creationId xmlns:a16="http://schemas.microsoft.com/office/drawing/2014/main" id="{8BF070C6-24E9-8FA7-B077-704D5181B9F3}"/>
                </a:ext>
              </a:extLst>
            </p:cNvPr>
            <p:cNvPicPr>
              <a:picLocks noChangeAspect="1"/>
            </p:cNvPicPr>
            <p:nvPr/>
          </p:nvPicPr>
          <p:blipFill>
            <a:blip r:embed="rId9">
              <a:grayscl/>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7868201" y="4859808"/>
              <a:ext cx="1693551" cy="964119"/>
            </a:xfrm>
            <a:prstGeom prst="rect">
              <a:avLst/>
            </a:prstGeom>
          </p:spPr>
        </p:pic>
        <p:pic>
          <p:nvPicPr>
            <p:cNvPr id="35" name="Рисунок 34">
              <a:extLst>
                <a:ext uri="{FF2B5EF4-FFF2-40B4-BE49-F238E27FC236}">
                  <a16:creationId xmlns:a16="http://schemas.microsoft.com/office/drawing/2014/main" id="{FE67AA86-B927-C733-1EAA-AAAF8A14D90B}"/>
                </a:ext>
              </a:extLst>
            </p:cNvPr>
            <p:cNvPicPr>
              <a:picLocks noChangeAspect="1"/>
            </p:cNvPicPr>
            <p:nvPr/>
          </p:nvPicPr>
          <p:blipFill>
            <a:blip r:embed="rId11">
              <a:grayscl/>
              <a:extLst>
                <a:ext uri="{BEBA8EAE-BF5A-486C-A8C5-ECC9F3942E4B}">
                  <a14:imgProps xmlns:a14="http://schemas.microsoft.com/office/drawing/2010/main">
                    <a14:imgLayer r:embed="rId12">
                      <a14:imgEffect>
                        <a14:sharpenSoften amount="50000"/>
                      </a14:imgEffect>
                      <a14:imgEffect>
                        <a14:saturation sat="400000"/>
                      </a14:imgEffect>
                    </a14:imgLayer>
                  </a14:imgProps>
                </a:ext>
              </a:extLst>
            </a:blip>
            <a:stretch>
              <a:fillRect/>
            </a:stretch>
          </p:blipFill>
          <p:spPr>
            <a:xfrm>
              <a:off x="9648093" y="4844811"/>
              <a:ext cx="1551525" cy="1010447"/>
            </a:xfrm>
            <a:prstGeom prst="rect">
              <a:avLst/>
            </a:prstGeom>
          </p:spPr>
        </p:pic>
      </p:grpSp>
      <p:sp>
        <p:nvSpPr>
          <p:cNvPr id="37" name="object 21">
            <a:extLst>
              <a:ext uri="{FF2B5EF4-FFF2-40B4-BE49-F238E27FC236}">
                <a16:creationId xmlns:a16="http://schemas.microsoft.com/office/drawing/2014/main" id="{82097E3B-6F90-F67D-C4A9-B13F90BFC0B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38" name="object 27">
            <a:extLst>
              <a:ext uri="{FF2B5EF4-FFF2-40B4-BE49-F238E27FC236}">
                <a16:creationId xmlns:a16="http://schemas.microsoft.com/office/drawing/2014/main" id="{285BE09C-ACC8-1579-6D2A-A216B6CB2352}"/>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40</a:t>
            </a:r>
            <a:endParaRPr sz="2400" dirty="0">
              <a:latin typeface="Arial"/>
              <a:cs typeface="Arial"/>
            </a:endParaRPr>
          </a:p>
        </p:txBody>
      </p:sp>
    </p:spTree>
    <p:extLst>
      <p:ext uri="{BB962C8B-B14F-4D97-AF65-F5344CB8AC3E}">
        <p14:creationId xmlns:p14="http://schemas.microsoft.com/office/powerpoint/2010/main" val="84704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400" y="1100256"/>
            <a:ext cx="98425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словаря при помощи </a:t>
            </a:r>
            <a:r>
              <a:rPr lang="en-US" dirty="0">
                <a:latin typeface="Roboto Condensed" panose="02000000000000000000" pitchFamily="2" charset="0"/>
                <a:ea typeface="Roboto Condensed" panose="02000000000000000000" pitchFamily="2" charset="0"/>
                <a:cs typeface="Roboto Condensed" panose="02000000000000000000" pitchFamily="2" charset="0"/>
              </a:rPr>
              <a:t>SQL:</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8" name="Рисунок 27">
            <a:extLst>
              <a:ext uri="{FF2B5EF4-FFF2-40B4-BE49-F238E27FC236}">
                <a16:creationId xmlns:a16="http://schemas.microsoft.com/office/drawing/2014/main" id="{AE90E7AC-FDF1-DEC9-D1F9-216346EC2759}"/>
              </a:ext>
            </a:extLst>
          </p:cNvPr>
          <p:cNvPicPr>
            <a:picLocks noChangeAspect="1"/>
          </p:cNvPicPr>
          <p:nvPr/>
        </p:nvPicPr>
        <p:blipFill>
          <a:blip r:embed="rId7"/>
          <a:stretch>
            <a:fillRect/>
          </a:stretch>
        </p:blipFill>
        <p:spPr>
          <a:xfrm>
            <a:off x="533400" y="4647071"/>
            <a:ext cx="6152473" cy="1676400"/>
          </a:xfrm>
          <a:prstGeom prst="rect">
            <a:avLst/>
          </a:prstGeom>
        </p:spPr>
      </p:pic>
      <p:pic>
        <p:nvPicPr>
          <p:cNvPr id="30" name="Рисунок 29">
            <a:extLst>
              <a:ext uri="{FF2B5EF4-FFF2-40B4-BE49-F238E27FC236}">
                <a16:creationId xmlns:a16="http://schemas.microsoft.com/office/drawing/2014/main" id="{8916F6AF-2FE3-1F24-6907-F7C54FCC4B18}"/>
              </a:ext>
            </a:extLst>
          </p:cNvPr>
          <p:cNvPicPr>
            <a:picLocks noChangeAspect="1"/>
          </p:cNvPicPr>
          <p:nvPr/>
        </p:nvPicPr>
        <p:blipFill>
          <a:blip r:embed="rId8"/>
          <a:stretch>
            <a:fillRect/>
          </a:stretch>
        </p:blipFill>
        <p:spPr>
          <a:xfrm>
            <a:off x="613049" y="1643742"/>
            <a:ext cx="7211520" cy="2303802"/>
          </a:xfrm>
          <a:prstGeom prst="rect">
            <a:avLst/>
          </a:prstGeom>
        </p:spPr>
      </p:pic>
      <p:sp>
        <p:nvSpPr>
          <p:cNvPr id="31" name="TextBox 30">
            <a:extLst>
              <a:ext uri="{FF2B5EF4-FFF2-40B4-BE49-F238E27FC236}">
                <a16:creationId xmlns:a16="http://schemas.microsoft.com/office/drawing/2014/main" id="{6945C3F5-E533-45B8-473B-276F4CB1A430}"/>
              </a:ext>
            </a:extLst>
          </p:cNvPr>
          <p:cNvSpPr txBox="1"/>
          <p:nvPr/>
        </p:nvSpPr>
        <p:spPr>
          <a:xfrm>
            <a:off x="544272" y="4123443"/>
            <a:ext cx="98425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Пример</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создания словаря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object 2">
            <a:extLst>
              <a:ext uri="{FF2B5EF4-FFF2-40B4-BE49-F238E27FC236}">
                <a16:creationId xmlns:a16="http://schemas.microsoft.com/office/drawing/2014/main" id="{C86F7644-4C9D-7203-9ADA-035B70BCE104}"/>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5" name="object 21">
            <a:extLst>
              <a:ext uri="{FF2B5EF4-FFF2-40B4-BE49-F238E27FC236}">
                <a16:creationId xmlns:a16="http://schemas.microsoft.com/office/drawing/2014/main" id="{2EA0340F-F563-5A58-8BB7-21655B94CC5D}"/>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6" name="object 27">
            <a:extLst>
              <a:ext uri="{FF2B5EF4-FFF2-40B4-BE49-F238E27FC236}">
                <a16:creationId xmlns:a16="http://schemas.microsoft.com/office/drawing/2014/main" id="{B0E10938-56DB-E6D2-9FF6-C0C7ED94FDF9}"/>
              </a:ext>
            </a:extLst>
          </p:cNvPr>
          <p:cNvSpPr txBox="1"/>
          <p:nvPr/>
        </p:nvSpPr>
        <p:spPr>
          <a:xfrm>
            <a:off x="11567112"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41</a:t>
            </a:r>
            <a:endParaRPr sz="2400" dirty="0">
              <a:latin typeface="Arial"/>
              <a:cs typeface="Arial"/>
            </a:endParaRPr>
          </a:p>
        </p:txBody>
      </p:sp>
    </p:spTree>
    <p:extLst>
      <p:ext uri="{BB962C8B-B14F-4D97-AF65-F5344CB8AC3E}">
        <p14:creationId xmlns:p14="http://schemas.microsoft.com/office/powerpoint/2010/main" val="423184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400" y="1100256"/>
            <a:ext cx="98425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словаря при помощи </a:t>
            </a:r>
            <a:r>
              <a:rPr lang="en-US" dirty="0">
                <a:latin typeface="Roboto Condensed" panose="02000000000000000000" pitchFamily="2" charset="0"/>
                <a:ea typeface="Roboto Condensed" panose="02000000000000000000" pitchFamily="2" charset="0"/>
                <a:cs typeface="Roboto Condensed" panose="02000000000000000000" pitchFamily="2" charset="0"/>
              </a:rPr>
              <a:t>SQL:</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8" name="Рисунок 27">
            <a:extLst>
              <a:ext uri="{FF2B5EF4-FFF2-40B4-BE49-F238E27FC236}">
                <a16:creationId xmlns:a16="http://schemas.microsoft.com/office/drawing/2014/main" id="{AE90E7AC-FDF1-DEC9-D1F9-216346EC2759}"/>
              </a:ext>
            </a:extLst>
          </p:cNvPr>
          <p:cNvPicPr>
            <a:picLocks noChangeAspect="1"/>
          </p:cNvPicPr>
          <p:nvPr/>
        </p:nvPicPr>
        <p:blipFill>
          <a:blip r:embed="rId7"/>
          <a:stretch>
            <a:fillRect/>
          </a:stretch>
        </p:blipFill>
        <p:spPr>
          <a:xfrm>
            <a:off x="533400" y="4647071"/>
            <a:ext cx="6152473" cy="1676400"/>
          </a:xfrm>
          <a:prstGeom prst="rect">
            <a:avLst/>
          </a:prstGeom>
        </p:spPr>
      </p:pic>
      <p:pic>
        <p:nvPicPr>
          <p:cNvPr id="30" name="Рисунок 29">
            <a:extLst>
              <a:ext uri="{FF2B5EF4-FFF2-40B4-BE49-F238E27FC236}">
                <a16:creationId xmlns:a16="http://schemas.microsoft.com/office/drawing/2014/main" id="{8916F6AF-2FE3-1F24-6907-F7C54FCC4B18}"/>
              </a:ext>
            </a:extLst>
          </p:cNvPr>
          <p:cNvPicPr>
            <a:picLocks noChangeAspect="1"/>
          </p:cNvPicPr>
          <p:nvPr/>
        </p:nvPicPr>
        <p:blipFill>
          <a:blip r:embed="rId8"/>
          <a:stretch>
            <a:fillRect/>
          </a:stretch>
        </p:blipFill>
        <p:spPr>
          <a:xfrm>
            <a:off x="613049" y="1643742"/>
            <a:ext cx="7211520" cy="2303802"/>
          </a:xfrm>
          <a:prstGeom prst="rect">
            <a:avLst/>
          </a:prstGeom>
        </p:spPr>
      </p:pic>
      <p:sp>
        <p:nvSpPr>
          <p:cNvPr id="31" name="TextBox 30">
            <a:extLst>
              <a:ext uri="{FF2B5EF4-FFF2-40B4-BE49-F238E27FC236}">
                <a16:creationId xmlns:a16="http://schemas.microsoft.com/office/drawing/2014/main" id="{6945C3F5-E533-45B8-473B-276F4CB1A430}"/>
              </a:ext>
            </a:extLst>
          </p:cNvPr>
          <p:cNvSpPr txBox="1"/>
          <p:nvPr/>
        </p:nvSpPr>
        <p:spPr>
          <a:xfrm>
            <a:off x="544272" y="4123443"/>
            <a:ext cx="98425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Пример</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создания словаря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object 2">
            <a:extLst>
              <a:ext uri="{FF2B5EF4-FFF2-40B4-BE49-F238E27FC236}">
                <a16:creationId xmlns:a16="http://schemas.microsoft.com/office/drawing/2014/main" id="{C86F7644-4C9D-7203-9ADA-035B70BCE104}"/>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133C72AF-DC78-862E-536F-E35F1B47D8B6}"/>
              </a:ext>
            </a:extLst>
          </p:cNvPr>
          <p:cNvSpPr txBox="1"/>
          <p:nvPr/>
        </p:nvSpPr>
        <p:spPr>
          <a:xfrm>
            <a:off x="8528378" y="2270161"/>
            <a:ext cx="2825422" cy="3354765"/>
          </a:xfrm>
          <a:prstGeom prst="rect">
            <a:avLst/>
          </a:prstGeom>
          <a:noFill/>
        </p:spPr>
        <p:txBody>
          <a:bodyPr wrap="square">
            <a:spAutoFit/>
          </a:bodyPr>
          <a:lstStyle/>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Локальный файл</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Исполняемый файл</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Исполняемый пул</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HTTP(s)</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СУБД:</a:t>
            </a:r>
          </a:p>
          <a:p>
            <a:pPr>
              <a:spcBef>
                <a:spcPts val="300"/>
              </a:spcBef>
              <a:buClr>
                <a:srgbClr val="2964FF"/>
              </a:buClr>
            </a:pP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ODBC</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MySQL</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ClickHouse</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MongoDB</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Redis</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Cassandra</a:t>
            </a:r>
          </a:p>
          <a:p>
            <a:pPr marL="285750" indent="-285750">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PostgreSQL</a:t>
            </a:r>
          </a:p>
        </p:txBody>
      </p:sp>
      <p:sp>
        <p:nvSpPr>
          <p:cNvPr id="2" name="object 21">
            <a:extLst>
              <a:ext uri="{FF2B5EF4-FFF2-40B4-BE49-F238E27FC236}">
                <a16:creationId xmlns:a16="http://schemas.microsoft.com/office/drawing/2014/main" id="{B01CB38A-1DD1-75FB-5FDC-3B1B38A81A09}"/>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AD325896-E8D1-2200-3F00-4F58EFB51396}"/>
              </a:ext>
            </a:extLst>
          </p:cNvPr>
          <p:cNvSpPr txBox="1"/>
          <p:nvPr/>
        </p:nvSpPr>
        <p:spPr>
          <a:xfrm>
            <a:off x="11567112"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41</a:t>
            </a:r>
            <a:endParaRPr sz="2400" dirty="0">
              <a:latin typeface="Arial"/>
              <a:cs typeface="Arial"/>
            </a:endParaRPr>
          </a:p>
        </p:txBody>
      </p:sp>
    </p:spTree>
    <p:extLst>
      <p:ext uri="{BB962C8B-B14F-4D97-AF65-F5344CB8AC3E}">
        <p14:creationId xmlns:p14="http://schemas.microsoft.com/office/powerpoint/2010/main" val="3106730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400" y="1100256"/>
            <a:ext cx="98425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словаря при помощи </a:t>
            </a:r>
            <a:r>
              <a:rPr lang="en-US" dirty="0">
                <a:latin typeface="Roboto Condensed" panose="02000000000000000000" pitchFamily="2" charset="0"/>
                <a:ea typeface="Roboto Condensed" panose="02000000000000000000" pitchFamily="2" charset="0"/>
                <a:cs typeface="Roboto Condensed" panose="02000000000000000000" pitchFamily="2" charset="0"/>
              </a:rPr>
              <a:t>SQL:</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8" name="Рисунок 27">
            <a:extLst>
              <a:ext uri="{FF2B5EF4-FFF2-40B4-BE49-F238E27FC236}">
                <a16:creationId xmlns:a16="http://schemas.microsoft.com/office/drawing/2014/main" id="{AE90E7AC-FDF1-DEC9-D1F9-216346EC2759}"/>
              </a:ext>
            </a:extLst>
          </p:cNvPr>
          <p:cNvPicPr>
            <a:picLocks noChangeAspect="1"/>
          </p:cNvPicPr>
          <p:nvPr/>
        </p:nvPicPr>
        <p:blipFill>
          <a:blip r:embed="rId7"/>
          <a:stretch>
            <a:fillRect/>
          </a:stretch>
        </p:blipFill>
        <p:spPr>
          <a:xfrm>
            <a:off x="533400" y="4647071"/>
            <a:ext cx="6152473" cy="1676400"/>
          </a:xfrm>
          <a:prstGeom prst="rect">
            <a:avLst/>
          </a:prstGeom>
        </p:spPr>
      </p:pic>
      <p:pic>
        <p:nvPicPr>
          <p:cNvPr id="30" name="Рисунок 29">
            <a:extLst>
              <a:ext uri="{FF2B5EF4-FFF2-40B4-BE49-F238E27FC236}">
                <a16:creationId xmlns:a16="http://schemas.microsoft.com/office/drawing/2014/main" id="{8916F6AF-2FE3-1F24-6907-F7C54FCC4B18}"/>
              </a:ext>
            </a:extLst>
          </p:cNvPr>
          <p:cNvPicPr>
            <a:picLocks noChangeAspect="1"/>
          </p:cNvPicPr>
          <p:nvPr/>
        </p:nvPicPr>
        <p:blipFill>
          <a:blip r:embed="rId8"/>
          <a:stretch>
            <a:fillRect/>
          </a:stretch>
        </p:blipFill>
        <p:spPr>
          <a:xfrm>
            <a:off x="613049" y="1643742"/>
            <a:ext cx="7211520" cy="2303802"/>
          </a:xfrm>
          <a:prstGeom prst="rect">
            <a:avLst/>
          </a:prstGeom>
        </p:spPr>
      </p:pic>
      <p:pic>
        <p:nvPicPr>
          <p:cNvPr id="33" name="Рисунок 32">
            <a:extLst>
              <a:ext uri="{FF2B5EF4-FFF2-40B4-BE49-F238E27FC236}">
                <a16:creationId xmlns:a16="http://schemas.microsoft.com/office/drawing/2014/main" id="{4D3E5C53-DEC5-96CD-AAD8-C79C8A50CAF0}"/>
              </a:ext>
            </a:extLst>
          </p:cNvPr>
          <p:cNvPicPr>
            <a:picLocks noChangeAspect="1"/>
          </p:cNvPicPr>
          <p:nvPr/>
        </p:nvPicPr>
        <p:blipFill>
          <a:blip r:embed="rId9"/>
          <a:stretch>
            <a:fillRect/>
          </a:stretch>
        </p:blipFill>
        <p:spPr>
          <a:xfrm>
            <a:off x="8964815" y="1450512"/>
            <a:ext cx="1949773" cy="2143368"/>
          </a:xfrm>
          <a:prstGeom prst="rect">
            <a:avLst/>
          </a:prstGeom>
          <a:ln>
            <a:noFill/>
          </a:ln>
          <a:effectLst>
            <a:outerShdw blurRad="292100" dist="139700" dir="2700000" algn="tl" rotWithShape="0">
              <a:srgbClr val="333333">
                <a:alpha val="65000"/>
              </a:srgbClr>
            </a:outerShdw>
          </a:effectLst>
        </p:spPr>
      </p:pic>
      <p:sp>
        <p:nvSpPr>
          <p:cNvPr id="2" name="object 2">
            <a:extLst>
              <a:ext uri="{FF2B5EF4-FFF2-40B4-BE49-F238E27FC236}">
                <a16:creationId xmlns:a16="http://schemas.microsoft.com/office/drawing/2014/main" id="{94B047F0-55EB-D59C-3863-B1AD2859F4E3}"/>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35032976-00D0-A849-4E62-F26AD68B1D51}"/>
              </a:ext>
            </a:extLst>
          </p:cNvPr>
          <p:cNvSpPr txBox="1"/>
          <p:nvPr/>
        </p:nvSpPr>
        <p:spPr>
          <a:xfrm>
            <a:off x="544272" y="4123443"/>
            <a:ext cx="98425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Пример</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создания словаря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object 21">
            <a:extLst>
              <a:ext uri="{FF2B5EF4-FFF2-40B4-BE49-F238E27FC236}">
                <a16:creationId xmlns:a16="http://schemas.microsoft.com/office/drawing/2014/main" id="{C989CC13-09EA-B0E4-E503-9E4382001E6B}"/>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4" name="object 27">
            <a:extLst>
              <a:ext uri="{FF2B5EF4-FFF2-40B4-BE49-F238E27FC236}">
                <a16:creationId xmlns:a16="http://schemas.microsoft.com/office/drawing/2014/main" id="{64E066CB-823C-DBC9-35FF-40979A2D9010}"/>
              </a:ext>
            </a:extLst>
          </p:cNvPr>
          <p:cNvSpPr txBox="1"/>
          <p:nvPr/>
        </p:nvSpPr>
        <p:spPr>
          <a:xfrm>
            <a:off x="11567112"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41</a:t>
            </a:r>
            <a:endParaRPr sz="2400" dirty="0">
              <a:latin typeface="Arial"/>
              <a:cs typeface="Arial"/>
            </a:endParaRPr>
          </a:p>
        </p:txBody>
      </p:sp>
    </p:spTree>
    <p:extLst>
      <p:ext uri="{BB962C8B-B14F-4D97-AF65-F5344CB8AC3E}">
        <p14:creationId xmlns:p14="http://schemas.microsoft.com/office/powerpoint/2010/main" val="1935880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400" y="1100256"/>
            <a:ext cx="98425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словаря при помощи </a:t>
            </a:r>
            <a:r>
              <a:rPr lang="en-US" dirty="0">
                <a:latin typeface="Roboto Condensed" panose="02000000000000000000" pitchFamily="2" charset="0"/>
                <a:ea typeface="Roboto Condensed" panose="02000000000000000000" pitchFamily="2" charset="0"/>
                <a:cs typeface="Roboto Condensed" panose="02000000000000000000" pitchFamily="2" charset="0"/>
              </a:rPr>
              <a:t>SQL:</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8" name="Рисунок 27">
            <a:extLst>
              <a:ext uri="{FF2B5EF4-FFF2-40B4-BE49-F238E27FC236}">
                <a16:creationId xmlns:a16="http://schemas.microsoft.com/office/drawing/2014/main" id="{AE90E7AC-FDF1-DEC9-D1F9-216346EC2759}"/>
              </a:ext>
            </a:extLst>
          </p:cNvPr>
          <p:cNvPicPr>
            <a:picLocks noChangeAspect="1"/>
          </p:cNvPicPr>
          <p:nvPr/>
        </p:nvPicPr>
        <p:blipFill>
          <a:blip r:embed="rId7"/>
          <a:stretch>
            <a:fillRect/>
          </a:stretch>
        </p:blipFill>
        <p:spPr>
          <a:xfrm>
            <a:off x="533400" y="4647071"/>
            <a:ext cx="6152473" cy="1676400"/>
          </a:xfrm>
          <a:prstGeom prst="rect">
            <a:avLst/>
          </a:prstGeom>
        </p:spPr>
      </p:pic>
      <p:pic>
        <p:nvPicPr>
          <p:cNvPr id="30" name="Рисунок 29">
            <a:extLst>
              <a:ext uri="{FF2B5EF4-FFF2-40B4-BE49-F238E27FC236}">
                <a16:creationId xmlns:a16="http://schemas.microsoft.com/office/drawing/2014/main" id="{8916F6AF-2FE3-1F24-6907-F7C54FCC4B18}"/>
              </a:ext>
            </a:extLst>
          </p:cNvPr>
          <p:cNvPicPr>
            <a:picLocks noChangeAspect="1"/>
          </p:cNvPicPr>
          <p:nvPr/>
        </p:nvPicPr>
        <p:blipFill>
          <a:blip r:embed="rId8"/>
          <a:stretch>
            <a:fillRect/>
          </a:stretch>
        </p:blipFill>
        <p:spPr>
          <a:xfrm>
            <a:off x="613049" y="1643742"/>
            <a:ext cx="7211520" cy="2303802"/>
          </a:xfrm>
          <a:prstGeom prst="rect">
            <a:avLst/>
          </a:prstGeom>
        </p:spPr>
      </p:pic>
      <p:pic>
        <p:nvPicPr>
          <p:cNvPr id="33" name="Рисунок 32">
            <a:extLst>
              <a:ext uri="{FF2B5EF4-FFF2-40B4-BE49-F238E27FC236}">
                <a16:creationId xmlns:a16="http://schemas.microsoft.com/office/drawing/2014/main" id="{4D3E5C53-DEC5-96CD-AAD8-C79C8A50CAF0}"/>
              </a:ext>
            </a:extLst>
          </p:cNvPr>
          <p:cNvPicPr>
            <a:picLocks noChangeAspect="1"/>
          </p:cNvPicPr>
          <p:nvPr/>
        </p:nvPicPr>
        <p:blipFill>
          <a:blip r:embed="rId9"/>
          <a:stretch>
            <a:fillRect/>
          </a:stretch>
        </p:blipFill>
        <p:spPr>
          <a:xfrm>
            <a:off x="8964815" y="1450512"/>
            <a:ext cx="1949773" cy="2143368"/>
          </a:xfrm>
          <a:prstGeom prst="rect">
            <a:avLst/>
          </a:prstGeom>
          <a:ln>
            <a:noFill/>
          </a:ln>
          <a:effectLst>
            <a:outerShdw blurRad="292100" dist="139700" dir="2700000" algn="tl" rotWithShape="0">
              <a:srgbClr val="333333">
                <a:alpha val="65000"/>
              </a:srgbClr>
            </a:outerShdw>
          </a:effectLst>
        </p:spPr>
      </p:pic>
      <p:pic>
        <p:nvPicPr>
          <p:cNvPr id="35" name="Рисунок 34">
            <a:extLst>
              <a:ext uri="{FF2B5EF4-FFF2-40B4-BE49-F238E27FC236}">
                <a16:creationId xmlns:a16="http://schemas.microsoft.com/office/drawing/2014/main" id="{84993CE4-DF82-FB8D-8D02-72D2A8C4A9FE}"/>
              </a:ext>
            </a:extLst>
          </p:cNvPr>
          <p:cNvPicPr>
            <a:picLocks noChangeAspect="1"/>
          </p:cNvPicPr>
          <p:nvPr/>
        </p:nvPicPr>
        <p:blipFill>
          <a:blip r:embed="rId10"/>
          <a:stretch>
            <a:fillRect/>
          </a:stretch>
        </p:blipFill>
        <p:spPr>
          <a:xfrm>
            <a:off x="8225535" y="3856420"/>
            <a:ext cx="2710824" cy="2386246"/>
          </a:xfrm>
          <a:prstGeom prst="rect">
            <a:avLst/>
          </a:prstGeom>
          <a:ln>
            <a:noFill/>
          </a:ln>
          <a:effectLst>
            <a:outerShdw blurRad="292100" dist="139700" dir="2700000" algn="tl" rotWithShape="0">
              <a:srgbClr val="333333">
                <a:alpha val="65000"/>
              </a:srgbClr>
            </a:outerShdw>
          </a:effectLst>
        </p:spPr>
      </p:pic>
      <p:sp>
        <p:nvSpPr>
          <p:cNvPr id="2" name="object 2">
            <a:extLst>
              <a:ext uri="{FF2B5EF4-FFF2-40B4-BE49-F238E27FC236}">
                <a16:creationId xmlns:a16="http://schemas.microsoft.com/office/drawing/2014/main" id="{94B047F0-55EB-D59C-3863-B1AD2859F4E3}"/>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a:extLst>
              <a:ext uri="{FF2B5EF4-FFF2-40B4-BE49-F238E27FC236}">
                <a16:creationId xmlns:a16="http://schemas.microsoft.com/office/drawing/2014/main" id="{35032976-00D0-A849-4E62-F26AD68B1D51}"/>
              </a:ext>
            </a:extLst>
          </p:cNvPr>
          <p:cNvSpPr txBox="1"/>
          <p:nvPr/>
        </p:nvSpPr>
        <p:spPr>
          <a:xfrm>
            <a:off x="544272" y="4123443"/>
            <a:ext cx="98425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Пример</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создания словаря</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object 21">
            <a:extLst>
              <a:ext uri="{FF2B5EF4-FFF2-40B4-BE49-F238E27FC236}">
                <a16:creationId xmlns:a16="http://schemas.microsoft.com/office/drawing/2014/main" id="{5070322E-899E-14BF-C871-F21681CDE2C8}"/>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4" name="object 27">
            <a:extLst>
              <a:ext uri="{FF2B5EF4-FFF2-40B4-BE49-F238E27FC236}">
                <a16:creationId xmlns:a16="http://schemas.microsoft.com/office/drawing/2014/main" id="{9FFDAEBA-9E48-E761-047A-7CB1D80DF9CE}"/>
              </a:ext>
            </a:extLst>
          </p:cNvPr>
          <p:cNvSpPr txBox="1"/>
          <p:nvPr/>
        </p:nvSpPr>
        <p:spPr>
          <a:xfrm>
            <a:off x="11567112"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41</a:t>
            </a:r>
            <a:endParaRPr sz="2400" dirty="0">
              <a:latin typeface="Arial"/>
              <a:cs typeface="Arial"/>
            </a:endParaRPr>
          </a:p>
        </p:txBody>
      </p:sp>
    </p:spTree>
    <p:extLst>
      <p:ext uri="{BB962C8B-B14F-4D97-AF65-F5344CB8AC3E}">
        <p14:creationId xmlns:p14="http://schemas.microsoft.com/office/powerpoint/2010/main" val="2130388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400" y="1100256"/>
            <a:ext cx="98425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Использование словарей</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36" name="Группа 35">
            <a:extLst>
              <a:ext uri="{FF2B5EF4-FFF2-40B4-BE49-F238E27FC236}">
                <a16:creationId xmlns:a16="http://schemas.microsoft.com/office/drawing/2014/main" id="{7C9D2707-C992-6FE7-EBF5-84F15CDC671D}"/>
              </a:ext>
            </a:extLst>
          </p:cNvPr>
          <p:cNvGrpSpPr/>
          <p:nvPr/>
        </p:nvGrpSpPr>
        <p:grpSpPr>
          <a:xfrm>
            <a:off x="533400" y="1481917"/>
            <a:ext cx="7239000" cy="2251117"/>
            <a:chOff x="533400" y="1687285"/>
            <a:chExt cx="7239000" cy="2251117"/>
          </a:xfrm>
        </p:grpSpPr>
        <p:sp>
          <p:nvSpPr>
            <p:cNvPr id="23" name="TextBox 22">
              <a:extLst>
                <a:ext uri="{FF2B5EF4-FFF2-40B4-BE49-F238E27FC236}">
                  <a16:creationId xmlns:a16="http://schemas.microsoft.com/office/drawing/2014/main" id="{76A29502-EB10-737C-3C1F-99D430BFC776}"/>
                </a:ext>
              </a:extLst>
            </p:cNvPr>
            <p:cNvSpPr txBox="1"/>
            <p:nvPr/>
          </p:nvSpPr>
          <p:spPr>
            <a:xfrm>
              <a:off x="533400" y="1687285"/>
              <a:ext cx="6096000" cy="584775"/>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Функция </a:t>
              </a: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dictGet</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br>
                <a:rPr lang="ru-RU" sz="1600" dirty="0">
                  <a:latin typeface="Roboto Condensed" panose="02000000000000000000" pitchFamily="2" charset="0"/>
                  <a:ea typeface="Roboto Condensed" panose="02000000000000000000" pitchFamily="2" charset="0"/>
                  <a:cs typeface="Roboto Condensed" panose="02000000000000000000" pitchFamily="2" charset="0"/>
                </a:rPr>
              </a:br>
              <a:r>
                <a:rPr lang="ru-RU" sz="1600" dirty="0">
                  <a:latin typeface="Roboto Condensed" panose="02000000000000000000" pitchFamily="2" charset="0"/>
                  <a:ea typeface="Roboto Condensed" panose="02000000000000000000" pitchFamily="2" charset="0"/>
                  <a:cs typeface="Roboto Condensed" panose="02000000000000000000" pitchFamily="2" charset="0"/>
                </a:rPr>
                <a:t>Извлекает значение из внешнего словаря.</a:t>
              </a:r>
            </a:p>
          </p:txBody>
        </p:sp>
        <p:pic>
          <p:nvPicPr>
            <p:cNvPr id="26" name="Рисунок 25">
              <a:extLst>
                <a:ext uri="{FF2B5EF4-FFF2-40B4-BE49-F238E27FC236}">
                  <a16:creationId xmlns:a16="http://schemas.microsoft.com/office/drawing/2014/main" id="{B8786068-EA22-BBAF-DF0D-2AB3A17D3D07}"/>
                </a:ext>
              </a:extLst>
            </p:cNvPr>
            <p:cNvPicPr>
              <a:picLocks noChangeAspect="1"/>
            </p:cNvPicPr>
            <p:nvPr/>
          </p:nvPicPr>
          <p:blipFill>
            <a:blip r:embed="rId7"/>
            <a:stretch>
              <a:fillRect/>
            </a:stretch>
          </p:blipFill>
          <p:spPr>
            <a:xfrm>
              <a:off x="613049" y="2319815"/>
              <a:ext cx="7159351" cy="676221"/>
            </a:xfrm>
            <a:prstGeom prst="rect">
              <a:avLst/>
            </a:prstGeom>
          </p:spPr>
        </p:pic>
        <p:sp>
          <p:nvSpPr>
            <p:cNvPr id="29" name="TextBox 28">
              <a:extLst>
                <a:ext uri="{FF2B5EF4-FFF2-40B4-BE49-F238E27FC236}">
                  <a16:creationId xmlns:a16="http://schemas.microsoft.com/office/drawing/2014/main" id="{362A005A-7A9C-E839-A17D-2073052FD52C}"/>
                </a:ext>
              </a:extLst>
            </p:cNvPr>
            <p:cNvSpPr txBox="1"/>
            <p:nvPr/>
          </p:nvSpPr>
          <p:spPr>
            <a:xfrm>
              <a:off x="533400" y="3049593"/>
              <a:ext cx="6096000" cy="584775"/>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Функция </a:t>
              </a: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dictHas</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Проверяет, присутствует ли запись с указанным ключом в словаре. </a:t>
              </a:r>
            </a:p>
          </p:txBody>
        </p:sp>
        <p:pic>
          <p:nvPicPr>
            <p:cNvPr id="34" name="Рисунок 33">
              <a:extLst>
                <a:ext uri="{FF2B5EF4-FFF2-40B4-BE49-F238E27FC236}">
                  <a16:creationId xmlns:a16="http://schemas.microsoft.com/office/drawing/2014/main" id="{B5554185-167F-9FCA-DF3F-D3248059171E}"/>
                </a:ext>
              </a:extLst>
            </p:cNvPr>
            <p:cNvPicPr>
              <a:picLocks noChangeAspect="1"/>
            </p:cNvPicPr>
            <p:nvPr/>
          </p:nvPicPr>
          <p:blipFill>
            <a:blip r:embed="rId8"/>
            <a:stretch>
              <a:fillRect/>
            </a:stretch>
          </p:blipFill>
          <p:spPr>
            <a:xfrm>
              <a:off x="545804" y="3692281"/>
              <a:ext cx="2830383" cy="246121"/>
            </a:xfrm>
            <a:prstGeom prst="rect">
              <a:avLst/>
            </a:prstGeom>
          </p:spPr>
        </p:pic>
      </p:grpSp>
      <p:sp>
        <p:nvSpPr>
          <p:cNvPr id="42" name="TextBox 41">
            <a:extLst>
              <a:ext uri="{FF2B5EF4-FFF2-40B4-BE49-F238E27FC236}">
                <a16:creationId xmlns:a16="http://schemas.microsoft.com/office/drawing/2014/main" id="{633B8794-8934-498D-6052-4164CBB92423}"/>
              </a:ext>
            </a:extLst>
          </p:cNvPr>
          <p:cNvSpPr txBox="1"/>
          <p:nvPr/>
        </p:nvSpPr>
        <p:spPr>
          <a:xfrm>
            <a:off x="533400" y="3805349"/>
            <a:ext cx="8686800" cy="584775"/>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Функция </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dictGetHierarchy</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Создаёт массив, содержащий цепочку предков для заданного ключа в иерархическом словаре.</a:t>
            </a:r>
          </a:p>
        </p:txBody>
      </p:sp>
      <p:sp>
        <p:nvSpPr>
          <p:cNvPr id="43" name="TextBox 42">
            <a:extLst>
              <a:ext uri="{FF2B5EF4-FFF2-40B4-BE49-F238E27FC236}">
                <a16:creationId xmlns:a16="http://schemas.microsoft.com/office/drawing/2014/main" id="{8A080330-5937-5BC8-FCC2-81B8B472BC6F}"/>
              </a:ext>
            </a:extLst>
          </p:cNvPr>
          <p:cNvSpPr txBox="1"/>
          <p:nvPr/>
        </p:nvSpPr>
        <p:spPr>
          <a:xfrm>
            <a:off x="533399" y="4766473"/>
            <a:ext cx="10379035" cy="584775"/>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rPr>
              <a:t>Функция </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dictGetChildren</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a:p>
            <a:r>
              <a:rPr lang="ru-RU" sz="1600" dirty="0">
                <a:latin typeface="Roboto Condensed" panose="02000000000000000000" pitchFamily="2" charset="0"/>
                <a:ea typeface="Roboto Condensed" panose="02000000000000000000" pitchFamily="2" charset="0"/>
                <a:cs typeface="Roboto Condensed" panose="02000000000000000000" pitchFamily="2" charset="0"/>
              </a:rPr>
              <a:t>Возвращает потомков первого уровня в виде массива индексов</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Это обратное преобразование для dictGetHierarchy.</a:t>
            </a: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9" name="TextBox 48">
            <a:extLst>
              <a:ext uri="{FF2B5EF4-FFF2-40B4-BE49-F238E27FC236}">
                <a16:creationId xmlns:a16="http://schemas.microsoft.com/office/drawing/2014/main" id="{45441FCA-20E6-5571-3C6F-82E320B3EBD8}"/>
              </a:ext>
            </a:extLst>
          </p:cNvPr>
          <p:cNvSpPr txBox="1"/>
          <p:nvPr/>
        </p:nvSpPr>
        <p:spPr>
          <a:xfrm>
            <a:off x="513441" y="5798449"/>
            <a:ext cx="10710323" cy="623248"/>
          </a:xfrm>
          <a:prstGeom prst="rect">
            <a:avLst/>
          </a:prstGeom>
          <a:noFill/>
        </p:spPr>
        <p:txBody>
          <a:bodyPr wrap="square">
            <a:spAutoFit/>
          </a:bodyPr>
          <a:lstStyle/>
          <a:p>
            <a:pPr>
              <a:spcBef>
                <a:spcPts val="300"/>
              </a:spcBef>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Другие функции: </a:t>
            </a:r>
          </a:p>
          <a:p>
            <a:pPr>
              <a:spcBef>
                <a:spcPts val="300"/>
              </a:spcBef>
            </a:pP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dictIsIn, dictGetDescendant, dictGetInt8, dictGetUInt8, dictGetFloat32, dictGetDate, dictGetDateTime, dictGetUUID, dictGetString</a:t>
            </a:r>
            <a:r>
              <a:rPr lang="ru-RU" sz="1600" b="1"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51" name="Рисунок 50">
            <a:extLst>
              <a:ext uri="{FF2B5EF4-FFF2-40B4-BE49-F238E27FC236}">
                <a16:creationId xmlns:a16="http://schemas.microsoft.com/office/drawing/2014/main" id="{FC7C613C-9A30-B96C-248A-644BCE53894B}"/>
              </a:ext>
            </a:extLst>
          </p:cNvPr>
          <p:cNvPicPr>
            <a:picLocks noChangeAspect="1"/>
          </p:cNvPicPr>
          <p:nvPr/>
        </p:nvPicPr>
        <p:blipFill rotWithShape="1">
          <a:blip r:embed="rId9"/>
          <a:srcRect l="94"/>
          <a:stretch/>
        </p:blipFill>
        <p:spPr>
          <a:xfrm>
            <a:off x="581925" y="4460976"/>
            <a:ext cx="3650306" cy="234645"/>
          </a:xfrm>
          <a:prstGeom prst="rect">
            <a:avLst/>
          </a:prstGeom>
        </p:spPr>
      </p:pic>
      <p:pic>
        <p:nvPicPr>
          <p:cNvPr id="53" name="Рисунок 52">
            <a:extLst>
              <a:ext uri="{FF2B5EF4-FFF2-40B4-BE49-F238E27FC236}">
                <a16:creationId xmlns:a16="http://schemas.microsoft.com/office/drawing/2014/main" id="{621C3DC7-CCBC-5176-56F8-9CA35E5C58AA}"/>
              </a:ext>
            </a:extLst>
          </p:cNvPr>
          <p:cNvPicPr>
            <a:picLocks noChangeAspect="1"/>
          </p:cNvPicPr>
          <p:nvPr/>
        </p:nvPicPr>
        <p:blipFill>
          <a:blip r:embed="rId10"/>
          <a:stretch>
            <a:fillRect/>
          </a:stretch>
        </p:blipFill>
        <p:spPr>
          <a:xfrm>
            <a:off x="581924" y="5423563"/>
            <a:ext cx="3466793" cy="237600"/>
          </a:xfrm>
          <a:prstGeom prst="rect">
            <a:avLst/>
          </a:prstGeom>
        </p:spPr>
      </p:pic>
      <p:sp>
        <p:nvSpPr>
          <p:cNvPr id="2" name="object 21">
            <a:extLst>
              <a:ext uri="{FF2B5EF4-FFF2-40B4-BE49-F238E27FC236}">
                <a16:creationId xmlns:a16="http://schemas.microsoft.com/office/drawing/2014/main" id="{8668D622-A06C-CF99-9973-9EB140BE60E4}"/>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C69C3D8C-99D9-B556-BC3E-D0C4821D8CE4}"/>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42</a:t>
            </a:r>
            <a:endParaRPr sz="2400" dirty="0">
              <a:latin typeface="Arial"/>
              <a:cs typeface="Arial"/>
            </a:endParaRPr>
          </a:p>
        </p:txBody>
      </p:sp>
    </p:spTree>
    <p:extLst>
      <p:ext uri="{BB962C8B-B14F-4D97-AF65-F5344CB8AC3E}">
        <p14:creationId xmlns:p14="http://schemas.microsoft.com/office/powerpoint/2010/main" val="2076606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400" y="1100256"/>
            <a:ext cx="98425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Примеры словарей</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Рисунок 1">
            <a:extLst>
              <a:ext uri="{FF2B5EF4-FFF2-40B4-BE49-F238E27FC236}">
                <a16:creationId xmlns:a16="http://schemas.microsoft.com/office/drawing/2014/main" id="{A5A6FEE4-E674-C844-6B00-2E458CF549F3}"/>
              </a:ext>
            </a:extLst>
          </p:cNvPr>
          <p:cNvPicPr>
            <a:picLocks noChangeAspect="1"/>
          </p:cNvPicPr>
          <p:nvPr/>
        </p:nvPicPr>
        <p:blipFill>
          <a:blip r:embed="rId7"/>
          <a:stretch>
            <a:fillRect/>
          </a:stretch>
        </p:blipFill>
        <p:spPr>
          <a:xfrm>
            <a:off x="8964815" y="1450512"/>
            <a:ext cx="1949773" cy="2143368"/>
          </a:xfrm>
          <a:prstGeom prst="rect">
            <a:avLst/>
          </a:prstGeom>
          <a:ln>
            <a:noFill/>
          </a:ln>
          <a:effectLst>
            <a:outerShdw blurRad="292100" dist="139700" dir="2700000" algn="tl" rotWithShape="0">
              <a:srgbClr val="333333">
                <a:alpha val="65000"/>
              </a:srgbClr>
            </a:outerShdw>
          </a:effectLst>
        </p:spPr>
      </p:pic>
      <p:pic>
        <p:nvPicPr>
          <p:cNvPr id="20" name="Рисунок 19">
            <a:extLst>
              <a:ext uri="{FF2B5EF4-FFF2-40B4-BE49-F238E27FC236}">
                <a16:creationId xmlns:a16="http://schemas.microsoft.com/office/drawing/2014/main" id="{DCB31018-A1F9-9A02-7D78-FB6CCC86BB24}"/>
              </a:ext>
            </a:extLst>
          </p:cNvPr>
          <p:cNvPicPr>
            <a:picLocks noChangeAspect="1"/>
          </p:cNvPicPr>
          <p:nvPr/>
        </p:nvPicPr>
        <p:blipFill>
          <a:blip r:embed="rId8"/>
          <a:stretch>
            <a:fillRect/>
          </a:stretch>
        </p:blipFill>
        <p:spPr>
          <a:xfrm>
            <a:off x="8225535" y="3856420"/>
            <a:ext cx="2710824" cy="2386246"/>
          </a:xfrm>
          <a:prstGeom prst="rect">
            <a:avLst/>
          </a:prstGeom>
          <a:ln>
            <a:noFill/>
          </a:ln>
          <a:effectLst>
            <a:outerShdw blurRad="292100" dist="139700" dir="2700000" algn="tl" rotWithShape="0">
              <a:srgbClr val="333333">
                <a:alpha val="65000"/>
              </a:srgbClr>
            </a:outerShdw>
          </a:effectLst>
        </p:spPr>
      </p:pic>
      <p:pic>
        <p:nvPicPr>
          <p:cNvPr id="30" name="Рисунок 29">
            <a:extLst>
              <a:ext uri="{FF2B5EF4-FFF2-40B4-BE49-F238E27FC236}">
                <a16:creationId xmlns:a16="http://schemas.microsoft.com/office/drawing/2014/main" id="{9DB4E326-8A39-1FB4-0D33-A399910D6D02}"/>
              </a:ext>
            </a:extLst>
          </p:cNvPr>
          <p:cNvPicPr>
            <a:picLocks noChangeAspect="1"/>
          </p:cNvPicPr>
          <p:nvPr/>
        </p:nvPicPr>
        <p:blipFill>
          <a:blip r:embed="rId9"/>
          <a:stretch>
            <a:fillRect/>
          </a:stretch>
        </p:blipFill>
        <p:spPr>
          <a:xfrm>
            <a:off x="552001" y="3763462"/>
            <a:ext cx="3638999" cy="1265738"/>
          </a:xfrm>
          <a:prstGeom prst="rect">
            <a:avLst/>
          </a:prstGeom>
          <a:ln>
            <a:noFill/>
          </a:ln>
          <a:effectLst>
            <a:outerShdw blurRad="292100" dist="139700" dir="2700000" algn="tl" rotWithShape="0">
              <a:srgbClr val="333333">
                <a:alpha val="65000"/>
              </a:srgbClr>
            </a:outerShdw>
          </a:effectLst>
        </p:spPr>
      </p:pic>
      <p:pic>
        <p:nvPicPr>
          <p:cNvPr id="38" name="Рисунок 37">
            <a:extLst>
              <a:ext uri="{FF2B5EF4-FFF2-40B4-BE49-F238E27FC236}">
                <a16:creationId xmlns:a16="http://schemas.microsoft.com/office/drawing/2014/main" id="{EF186946-E0EE-6862-6391-04BB20DC1657}"/>
              </a:ext>
            </a:extLst>
          </p:cNvPr>
          <p:cNvPicPr>
            <a:picLocks noChangeAspect="1"/>
          </p:cNvPicPr>
          <p:nvPr/>
        </p:nvPicPr>
        <p:blipFill>
          <a:blip r:embed="rId10"/>
          <a:stretch>
            <a:fillRect/>
          </a:stretch>
        </p:blipFill>
        <p:spPr>
          <a:xfrm>
            <a:off x="548457" y="5345668"/>
            <a:ext cx="5909307" cy="369332"/>
          </a:xfrm>
          <a:prstGeom prst="rect">
            <a:avLst/>
          </a:prstGeom>
        </p:spPr>
      </p:pic>
      <p:pic>
        <p:nvPicPr>
          <p:cNvPr id="40" name="Рисунок 39">
            <a:extLst>
              <a:ext uri="{FF2B5EF4-FFF2-40B4-BE49-F238E27FC236}">
                <a16:creationId xmlns:a16="http://schemas.microsoft.com/office/drawing/2014/main" id="{0FE2AA6A-BFA7-8014-0729-72A9BC53DFE9}"/>
              </a:ext>
            </a:extLst>
          </p:cNvPr>
          <p:cNvPicPr>
            <a:picLocks noChangeAspect="1"/>
          </p:cNvPicPr>
          <p:nvPr/>
        </p:nvPicPr>
        <p:blipFill>
          <a:blip r:embed="rId11"/>
          <a:stretch>
            <a:fillRect/>
          </a:stretch>
        </p:blipFill>
        <p:spPr>
          <a:xfrm>
            <a:off x="548457" y="5891530"/>
            <a:ext cx="2981547" cy="509270"/>
          </a:xfrm>
          <a:prstGeom prst="rect">
            <a:avLst/>
          </a:prstGeom>
          <a:ln>
            <a:noFill/>
          </a:ln>
          <a:effectLst>
            <a:outerShdw blurRad="292100" dist="139700" dir="2700000" algn="tl" rotWithShape="0">
              <a:srgbClr val="333333">
                <a:alpha val="65000"/>
              </a:srgbClr>
            </a:outerShdw>
          </a:effectLst>
        </p:spPr>
      </p:pic>
      <p:pic>
        <p:nvPicPr>
          <p:cNvPr id="44" name="Рисунок 43">
            <a:extLst>
              <a:ext uri="{FF2B5EF4-FFF2-40B4-BE49-F238E27FC236}">
                <a16:creationId xmlns:a16="http://schemas.microsoft.com/office/drawing/2014/main" id="{27C4E161-82A4-3C3B-2D68-59215FC32C68}"/>
              </a:ext>
            </a:extLst>
          </p:cNvPr>
          <p:cNvPicPr>
            <a:picLocks noChangeAspect="1"/>
          </p:cNvPicPr>
          <p:nvPr/>
        </p:nvPicPr>
        <p:blipFill>
          <a:blip r:embed="rId12"/>
          <a:stretch>
            <a:fillRect/>
          </a:stretch>
        </p:blipFill>
        <p:spPr>
          <a:xfrm>
            <a:off x="548457" y="1536518"/>
            <a:ext cx="3379969" cy="2044882"/>
          </a:xfrm>
          <a:prstGeom prst="rect">
            <a:avLst/>
          </a:prstGeom>
        </p:spPr>
      </p:pic>
      <p:sp>
        <p:nvSpPr>
          <p:cNvPr id="23" name="object 21">
            <a:extLst>
              <a:ext uri="{FF2B5EF4-FFF2-40B4-BE49-F238E27FC236}">
                <a16:creationId xmlns:a16="http://schemas.microsoft.com/office/drawing/2014/main" id="{58C1ACD7-1F5E-3124-A1AA-BACA7601DFE6}"/>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4" name="object 27">
            <a:extLst>
              <a:ext uri="{FF2B5EF4-FFF2-40B4-BE49-F238E27FC236}">
                <a16:creationId xmlns:a16="http://schemas.microsoft.com/office/drawing/2014/main" id="{497F24D0-C515-DEC7-7ACF-A9DBB176A57D}"/>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43</a:t>
            </a:r>
            <a:endParaRPr sz="2400" dirty="0">
              <a:latin typeface="Arial"/>
              <a:cs typeface="Arial"/>
            </a:endParaRPr>
          </a:p>
        </p:txBody>
      </p:sp>
    </p:spTree>
    <p:extLst>
      <p:ext uri="{BB962C8B-B14F-4D97-AF65-F5344CB8AC3E}">
        <p14:creationId xmlns:p14="http://schemas.microsoft.com/office/powerpoint/2010/main" val="1350354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400" y="1100256"/>
            <a:ext cx="98425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Примеры словарей</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1.8 Использование словарей</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23" name="Группа 22">
            <a:extLst>
              <a:ext uri="{FF2B5EF4-FFF2-40B4-BE49-F238E27FC236}">
                <a16:creationId xmlns:a16="http://schemas.microsoft.com/office/drawing/2014/main" id="{64011257-6079-998B-1D54-651C7F91B6CC}"/>
              </a:ext>
            </a:extLst>
          </p:cNvPr>
          <p:cNvGrpSpPr/>
          <p:nvPr/>
        </p:nvGrpSpPr>
        <p:grpSpPr>
          <a:xfrm>
            <a:off x="4305046" y="2506834"/>
            <a:ext cx="2933954" cy="2965490"/>
            <a:chOff x="4532881" y="2506834"/>
            <a:chExt cx="2933954" cy="2965490"/>
          </a:xfrm>
        </p:grpSpPr>
        <p:pic>
          <p:nvPicPr>
            <p:cNvPr id="35" name="Рисунок 34">
              <a:extLst>
                <a:ext uri="{FF2B5EF4-FFF2-40B4-BE49-F238E27FC236}">
                  <a16:creationId xmlns:a16="http://schemas.microsoft.com/office/drawing/2014/main" id="{AB044399-A82A-E261-EF6E-7F41E60A1D5F}"/>
                </a:ext>
              </a:extLst>
            </p:cNvPr>
            <p:cNvPicPr>
              <a:picLocks noChangeAspect="1"/>
            </p:cNvPicPr>
            <p:nvPr/>
          </p:nvPicPr>
          <p:blipFill>
            <a:blip r:embed="rId7"/>
            <a:stretch>
              <a:fillRect/>
            </a:stretch>
          </p:blipFill>
          <p:spPr>
            <a:xfrm>
              <a:off x="4532881" y="2506834"/>
              <a:ext cx="2933954" cy="1684166"/>
            </a:xfrm>
            <a:prstGeom prst="rect">
              <a:avLst/>
            </a:prstGeom>
          </p:spPr>
        </p:pic>
        <p:pic>
          <p:nvPicPr>
            <p:cNvPr id="37" name="Рисунок 36">
              <a:extLst>
                <a:ext uri="{FF2B5EF4-FFF2-40B4-BE49-F238E27FC236}">
                  <a16:creationId xmlns:a16="http://schemas.microsoft.com/office/drawing/2014/main" id="{170BED00-F846-DF4A-FA43-D221965986DE}"/>
                </a:ext>
              </a:extLst>
            </p:cNvPr>
            <p:cNvPicPr>
              <a:picLocks noChangeAspect="1"/>
            </p:cNvPicPr>
            <p:nvPr/>
          </p:nvPicPr>
          <p:blipFill>
            <a:blip r:embed="rId8"/>
            <a:stretch>
              <a:fillRect/>
            </a:stretch>
          </p:blipFill>
          <p:spPr>
            <a:xfrm>
              <a:off x="4952235" y="4495801"/>
              <a:ext cx="2038298" cy="976523"/>
            </a:xfrm>
            <a:prstGeom prst="rect">
              <a:avLst/>
            </a:prstGeom>
            <a:ln>
              <a:noFill/>
            </a:ln>
            <a:effectLst>
              <a:outerShdw blurRad="292100" dist="139700" dir="2700000" algn="tl" rotWithShape="0">
                <a:srgbClr val="333333">
                  <a:alpha val="65000"/>
                </a:srgbClr>
              </a:outerShdw>
            </a:effectLst>
          </p:spPr>
        </p:pic>
      </p:grpSp>
      <p:grpSp>
        <p:nvGrpSpPr>
          <p:cNvPr id="24" name="Группа 23">
            <a:extLst>
              <a:ext uri="{FF2B5EF4-FFF2-40B4-BE49-F238E27FC236}">
                <a16:creationId xmlns:a16="http://schemas.microsoft.com/office/drawing/2014/main" id="{AEECE2CA-03D4-ECE1-3FD2-4DC60B56FDA0}"/>
              </a:ext>
            </a:extLst>
          </p:cNvPr>
          <p:cNvGrpSpPr/>
          <p:nvPr/>
        </p:nvGrpSpPr>
        <p:grpSpPr>
          <a:xfrm>
            <a:off x="7391400" y="1480834"/>
            <a:ext cx="3901210" cy="4691366"/>
            <a:chOff x="7849839" y="1271799"/>
            <a:chExt cx="3901210" cy="4691366"/>
          </a:xfrm>
        </p:grpSpPr>
        <p:pic>
          <p:nvPicPr>
            <p:cNvPr id="43" name="Рисунок 42">
              <a:extLst>
                <a:ext uri="{FF2B5EF4-FFF2-40B4-BE49-F238E27FC236}">
                  <a16:creationId xmlns:a16="http://schemas.microsoft.com/office/drawing/2014/main" id="{D9495292-6053-1CE7-288C-A7F5F413955E}"/>
                </a:ext>
              </a:extLst>
            </p:cNvPr>
            <p:cNvPicPr>
              <a:picLocks noChangeAspect="1"/>
            </p:cNvPicPr>
            <p:nvPr/>
          </p:nvPicPr>
          <p:blipFill>
            <a:blip r:embed="rId9"/>
            <a:stretch>
              <a:fillRect/>
            </a:stretch>
          </p:blipFill>
          <p:spPr>
            <a:xfrm>
              <a:off x="7876474" y="2368481"/>
              <a:ext cx="3874575" cy="3594684"/>
            </a:xfrm>
            <a:prstGeom prst="rect">
              <a:avLst/>
            </a:prstGeom>
            <a:ln>
              <a:noFill/>
            </a:ln>
            <a:effectLst>
              <a:outerShdw blurRad="292100" dist="139700" dir="2700000" algn="tl" rotWithShape="0">
                <a:srgbClr val="333333">
                  <a:alpha val="65000"/>
                </a:srgbClr>
              </a:outerShdw>
            </a:effectLst>
          </p:spPr>
        </p:pic>
        <p:pic>
          <p:nvPicPr>
            <p:cNvPr id="41" name="Рисунок 40">
              <a:extLst>
                <a:ext uri="{FF2B5EF4-FFF2-40B4-BE49-F238E27FC236}">
                  <a16:creationId xmlns:a16="http://schemas.microsoft.com/office/drawing/2014/main" id="{2CE78AD7-7153-B7A5-D83C-433A5567F95A}"/>
                </a:ext>
              </a:extLst>
            </p:cNvPr>
            <p:cNvPicPr>
              <a:picLocks noChangeAspect="1"/>
            </p:cNvPicPr>
            <p:nvPr/>
          </p:nvPicPr>
          <p:blipFill>
            <a:blip r:embed="rId10"/>
            <a:stretch>
              <a:fillRect/>
            </a:stretch>
          </p:blipFill>
          <p:spPr>
            <a:xfrm>
              <a:off x="7849839" y="1271799"/>
              <a:ext cx="3717273" cy="825153"/>
            </a:xfrm>
            <a:prstGeom prst="rect">
              <a:avLst/>
            </a:prstGeom>
          </p:spPr>
        </p:pic>
      </p:grpSp>
      <p:grpSp>
        <p:nvGrpSpPr>
          <p:cNvPr id="21" name="Группа 20">
            <a:extLst>
              <a:ext uri="{FF2B5EF4-FFF2-40B4-BE49-F238E27FC236}">
                <a16:creationId xmlns:a16="http://schemas.microsoft.com/office/drawing/2014/main" id="{57A44AEE-DBDC-E63B-1DA8-EEAC76C9F934}"/>
              </a:ext>
            </a:extLst>
          </p:cNvPr>
          <p:cNvGrpSpPr/>
          <p:nvPr/>
        </p:nvGrpSpPr>
        <p:grpSpPr>
          <a:xfrm>
            <a:off x="460649" y="1746634"/>
            <a:ext cx="3501751" cy="4425566"/>
            <a:chOff x="613049" y="1746634"/>
            <a:chExt cx="3501751" cy="4425566"/>
          </a:xfrm>
        </p:grpSpPr>
        <p:pic>
          <p:nvPicPr>
            <p:cNvPr id="28" name="Рисунок 27">
              <a:extLst>
                <a:ext uri="{FF2B5EF4-FFF2-40B4-BE49-F238E27FC236}">
                  <a16:creationId xmlns:a16="http://schemas.microsoft.com/office/drawing/2014/main" id="{42AF95EB-91E4-59E2-C5B2-93ABF46AC5E1}"/>
                </a:ext>
              </a:extLst>
            </p:cNvPr>
            <p:cNvPicPr>
              <a:picLocks noChangeAspect="1"/>
            </p:cNvPicPr>
            <p:nvPr/>
          </p:nvPicPr>
          <p:blipFill>
            <a:blip r:embed="rId11"/>
            <a:stretch>
              <a:fillRect/>
            </a:stretch>
          </p:blipFill>
          <p:spPr>
            <a:xfrm>
              <a:off x="613049" y="2197075"/>
              <a:ext cx="3501751" cy="3975125"/>
            </a:xfrm>
            <a:prstGeom prst="rect">
              <a:avLst/>
            </a:prstGeom>
            <a:ln>
              <a:noFill/>
            </a:ln>
            <a:effectLst>
              <a:outerShdw blurRad="292100" dist="139700" dir="2700000" algn="tl" rotWithShape="0">
                <a:srgbClr val="333333">
                  <a:alpha val="65000"/>
                </a:srgbClr>
              </a:outerShdw>
            </a:effectLst>
          </p:spPr>
        </p:pic>
        <p:pic>
          <p:nvPicPr>
            <p:cNvPr id="45" name="Рисунок 44">
              <a:extLst>
                <a:ext uri="{FF2B5EF4-FFF2-40B4-BE49-F238E27FC236}">
                  <a16:creationId xmlns:a16="http://schemas.microsoft.com/office/drawing/2014/main" id="{AE1B0F4D-9EF8-D7E1-C390-F731163D2FE0}"/>
                </a:ext>
              </a:extLst>
            </p:cNvPr>
            <p:cNvPicPr>
              <a:picLocks noChangeAspect="1"/>
            </p:cNvPicPr>
            <p:nvPr/>
          </p:nvPicPr>
          <p:blipFill>
            <a:blip r:embed="rId12"/>
            <a:stretch>
              <a:fillRect/>
            </a:stretch>
          </p:blipFill>
          <p:spPr>
            <a:xfrm>
              <a:off x="613049" y="1746634"/>
              <a:ext cx="2183248" cy="160402"/>
            </a:xfrm>
            <a:prstGeom prst="rect">
              <a:avLst/>
            </a:prstGeom>
          </p:spPr>
        </p:pic>
      </p:grpSp>
      <p:sp>
        <p:nvSpPr>
          <p:cNvPr id="2" name="object 21">
            <a:extLst>
              <a:ext uri="{FF2B5EF4-FFF2-40B4-BE49-F238E27FC236}">
                <a16:creationId xmlns:a16="http://schemas.microsoft.com/office/drawing/2014/main" id="{C769A46A-378C-F540-087C-935406739E86}"/>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25185B18-155C-4905-1D87-AD0CBA6AF688}"/>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44</a:t>
            </a:r>
            <a:endParaRPr sz="2400" dirty="0">
              <a:latin typeface="Arial"/>
              <a:cs typeface="Arial"/>
            </a:endParaRPr>
          </a:p>
        </p:txBody>
      </p:sp>
    </p:spTree>
    <p:extLst>
      <p:ext uri="{BB962C8B-B14F-4D97-AF65-F5344CB8AC3E}">
        <p14:creationId xmlns:p14="http://schemas.microsoft.com/office/powerpoint/2010/main" val="1023583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4</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Базы данных </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 name="Таблица 21">
            <a:extLst>
              <a:ext uri="{FF2B5EF4-FFF2-40B4-BE49-F238E27FC236}">
                <a16:creationId xmlns:a16="http://schemas.microsoft.com/office/drawing/2014/main" id="{6DBC5E1B-3291-B836-9095-D1C6AE2084C9}"/>
              </a:ext>
            </a:extLst>
          </p:cNvPr>
          <p:cNvGraphicFramePr>
            <a:graphicFrameLocks noGrp="1"/>
          </p:cNvGraphicFramePr>
          <p:nvPr/>
        </p:nvGraphicFramePr>
        <p:xfrm>
          <a:off x="613049" y="2626374"/>
          <a:ext cx="9229451" cy="3355589"/>
        </p:xfrm>
        <a:graphic>
          <a:graphicData uri="http://schemas.openxmlformats.org/drawingml/2006/table">
            <a:tbl>
              <a:tblPr firstRow="1" bandRow="1">
                <a:tableStyleId>{5C22544A-7EE6-4342-B048-85BDC9FD1C3A}</a:tableStyleId>
              </a:tblPr>
              <a:tblGrid>
                <a:gridCol w="1732264">
                  <a:extLst>
                    <a:ext uri="{9D8B030D-6E8A-4147-A177-3AD203B41FA5}">
                      <a16:colId xmlns:a16="http://schemas.microsoft.com/office/drawing/2014/main" val="1422282762"/>
                    </a:ext>
                  </a:extLst>
                </a:gridCol>
                <a:gridCol w="7497187">
                  <a:extLst>
                    <a:ext uri="{9D8B030D-6E8A-4147-A177-3AD203B41FA5}">
                      <a16:colId xmlns:a16="http://schemas.microsoft.com/office/drawing/2014/main" val="2128394089"/>
                    </a:ext>
                  </a:extLst>
                </a:gridCol>
              </a:tblGrid>
              <a:tr h="330449">
                <a:tc>
                  <a:txBody>
                    <a:bodyPr/>
                    <a:lstStyle/>
                    <a:p>
                      <a:r>
                        <a:rPr lang="ru-RU" sz="1400" b="0" dirty="0">
                          <a:latin typeface="Roboto Condensed" panose="02000000000000000000" pitchFamily="2" charset="0"/>
                          <a:ea typeface="Roboto Condensed" panose="02000000000000000000" pitchFamily="2" charset="0"/>
                          <a:cs typeface="Roboto Condensed" panose="02000000000000000000" pitchFamily="2" charset="0"/>
                        </a:rPr>
                        <a:t>Движок базы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64FF"/>
                    </a:solidFill>
                  </a:tcPr>
                </a:tc>
                <a:tc>
                  <a:txBody>
                    <a:bodyPr/>
                    <a:lstStyle/>
                    <a:p>
                      <a:r>
                        <a:rPr lang="ru-RU" sz="1400" b="0" dirty="0">
                          <a:latin typeface="Roboto Condensed" panose="02000000000000000000" pitchFamily="2" charset="0"/>
                          <a:ea typeface="Roboto Condensed" panose="02000000000000000000" pitchFamily="2" charset="0"/>
                          <a:cs typeface="Roboto Condensed" panose="02000000000000000000" pitchFamily="2" charset="0"/>
                        </a:rPr>
                        <a:t>Описание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64FF"/>
                    </a:solidFill>
                  </a:tcPr>
                </a:tc>
                <a:extLst>
                  <a:ext uri="{0D108BD9-81ED-4DB2-BD59-A6C34878D82A}">
                    <a16:rowId xmlns:a16="http://schemas.microsoft.com/office/drawing/2014/main" val="3072130345"/>
                  </a:ext>
                </a:extLst>
              </a:tr>
              <a:tr h="135934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spcBef>
                          <a:spcPts val="300"/>
                        </a:spcBef>
                        <a:buClr>
                          <a:srgbClr val="2964FF"/>
                        </a:buClr>
                        <a:buFont typeface="Arial" panose="020B0604020202020204" pitchFamily="34" charset="0"/>
                        <a:buNone/>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Основной движок, используется по умолчанию</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Каждая таблица в базе данных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имеет уникальный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UUID (xxxyyyyy-yyyy-yyyy-yyyy-yyyyyyyyyyyy).</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Хранит таблица данные в папке /var/lib/clickhouse/store/</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&lt;xxx&gt;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&lt;xxxyyyyy-yyyy-yyyy-yyyy-yyyyyyyyyyyy&gt;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 неё создаётся ссылка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var/lib/</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clickhouse</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/data/&lt;database&gt;/&lt;table&gt;.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За счёт этого в движке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DROP TABLE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RENAME TABLE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не являются блокирующими. </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Также доступны атомарные операции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EXCHANGE TABLES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EXCHANGE DICTIONARIES.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47465"/>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доступа к внешней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825128"/>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доступа к внешней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19559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Lazy</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In-memory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работы с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log-</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таблицами.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182799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MaterializedMySQL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Экспериментальный движок для репликации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ADQM.</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53758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MaterializedPostgreSQL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Экспериментальный движок для репликации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ADQM.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587614"/>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Replicated</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Экспериментальная версия реплицированного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0747469"/>
                  </a:ext>
                </a:extLst>
              </a:tr>
            </a:tbl>
          </a:graphicData>
        </a:graphic>
      </p:graphicFrame>
      <p:grpSp>
        <p:nvGrpSpPr>
          <p:cNvPr id="35" name="Группа 34">
            <a:extLst>
              <a:ext uri="{FF2B5EF4-FFF2-40B4-BE49-F238E27FC236}">
                <a16:creationId xmlns:a16="http://schemas.microsoft.com/office/drawing/2014/main" id="{466AAA29-D18F-49A3-CDDC-44D4632CBCDB}"/>
              </a:ext>
            </a:extLst>
          </p:cNvPr>
          <p:cNvGrpSpPr/>
          <p:nvPr/>
        </p:nvGrpSpPr>
        <p:grpSpPr>
          <a:xfrm>
            <a:off x="504142" y="990600"/>
            <a:ext cx="10099550" cy="1164655"/>
            <a:chOff x="504142" y="1460713"/>
            <a:chExt cx="10099550" cy="1164655"/>
          </a:xfrm>
        </p:grpSpPr>
        <p:sp>
          <p:nvSpPr>
            <p:cNvPr id="36" name="Прямоугольник 35">
              <a:extLst>
                <a:ext uri="{FF2B5EF4-FFF2-40B4-BE49-F238E27FC236}">
                  <a16:creationId xmlns:a16="http://schemas.microsoft.com/office/drawing/2014/main" id="{AC1487B5-C85B-F9DD-1A33-1BEA75C49F47}"/>
                </a:ext>
              </a:extLst>
            </p:cNvPr>
            <p:cNvSpPr/>
            <p:nvPr/>
          </p:nvSpPr>
          <p:spPr>
            <a:xfrm>
              <a:off x="504142" y="1460713"/>
              <a:ext cx="10099550" cy="584775"/>
            </a:xfrm>
            <a:prstGeom prst="rect">
              <a:avLst/>
            </a:prstGeom>
          </p:spPr>
          <p:txBody>
            <a:bodyPr wrap="square">
              <a:spAutoFit/>
            </a:bodyPr>
            <a:lstStyle/>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По умолчанию в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Clickhouse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есть системная БД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system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и база по умолчанию (задаётся при установке).</a:t>
              </a: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Список БД кластера можно увидеть в системной таблице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system.databases.</a:t>
              </a:r>
            </a:p>
          </p:txBody>
        </p:sp>
        <p:pic>
          <p:nvPicPr>
            <p:cNvPr id="37" name="Рисунок 36">
              <a:extLst>
                <a:ext uri="{FF2B5EF4-FFF2-40B4-BE49-F238E27FC236}">
                  <a16:creationId xmlns:a16="http://schemas.microsoft.com/office/drawing/2014/main" id="{72BE5D07-6AAE-38C8-BC7F-BF8973019B7A}"/>
                </a:ext>
              </a:extLst>
            </p:cNvPr>
            <p:cNvPicPr>
              <a:picLocks noChangeAspect="1"/>
            </p:cNvPicPr>
            <p:nvPr/>
          </p:nvPicPr>
          <p:blipFill>
            <a:blip r:embed="rId7"/>
            <a:stretch>
              <a:fillRect/>
            </a:stretch>
          </p:blipFill>
          <p:spPr>
            <a:xfrm>
              <a:off x="536097" y="2405868"/>
              <a:ext cx="5058458" cy="219500"/>
            </a:xfrm>
            <a:prstGeom prst="rect">
              <a:avLst/>
            </a:prstGeom>
          </p:spPr>
        </p:pic>
      </p:grpSp>
      <p:sp>
        <p:nvSpPr>
          <p:cNvPr id="38" name="TextBox 37">
            <a:extLst>
              <a:ext uri="{FF2B5EF4-FFF2-40B4-BE49-F238E27FC236}">
                <a16:creationId xmlns:a16="http://schemas.microsoft.com/office/drawing/2014/main" id="{64317A3A-2851-8FD6-AB5E-FF0F8F1D0DD0}"/>
              </a:ext>
            </a:extLst>
          </p:cNvPr>
          <p:cNvSpPr txBox="1"/>
          <p:nvPr/>
        </p:nvSpPr>
        <p:spPr>
          <a:xfrm>
            <a:off x="494310" y="2303821"/>
            <a:ext cx="6096000" cy="307777"/>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Присутствуют разные движки баз с различным назначением:</a:t>
            </a:r>
          </a:p>
        </p:txBody>
      </p:sp>
      <p:sp>
        <p:nvSpPr>
          <p:cNvPr id="39" name="TextBox 38">
            <a:extLst>
              <a:ext uri="{FF2B5EF4-FFF2-40B4-BE49-F238E27FC236}">
                <a16:creationId xmlns:a16="http://schemas.microsoft.com/office/drawing/2014/main" id="{82040750-E1FC-9EAE-493D-06464D394A98}"/>
              </a:ext>
            </a:extLst>
          </p:cNvPr>
          <p:cNvSpPr txBox="1"/>
          <p:nvPr/>
        </p:nvSpPr>
        <p:spPr>
          <a:xfrm>
            <a:off x="494310" y="1473325"/>
            <a:ext cx="6105832" cy="461665"/>
          </a:xfrm>
          <a:prstGeom prst="rect">
            <a:avLst/>
          </a:prstGeom>
          <a:noFill/>
        </p:spPr>
        <p:txBody>
          <a:bodyPr wrap="square">
            <a:spAutoFit/>
          </a:bodyPr>
          <a:lstStyle/>
          <a:p>
            <a:pPr algn="l" fontAlgn="base"/>
            <a:endParaRPr lang="en-US" sz="10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400" dirty="0">
                <a:latin typeface="Roboto Condensed" panose="02000000000000000000" pitchFamily="2" charset="0"/>
                <a:ea typeface="Roboto Condensed" panose="02000000000000000000" pitchFamily="2" charset="0"/>
                <a:cs typeface="Roboto Condensed" panose="02000000000000000000" pitchFamily="2" charset="0"/>
              </a:rPr>
              <a:t>Создаются базы запросом: </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Рисунок 21">
            <a:extLst>
              <a:ext uri="{FF2B5EF4-FFF2-40B4-BE49-F238E27FC236}">
                <a16:creationId xmlns:a16="http://schemas.microsoft.com/office/drawing/2014/main" id="{56088A7F-1A21-D5D1-4E47-C183B491A986}"/>
              </a:ext>
            </a:extLst>
          </p:cNvPr>
          <p:cNvPicPr>
            <a:picLocks noChangeAspect="1"/>
          </p:cNvPicPr>
          <p:nvPr/>
        </p:nvPicPr>
        <p:blipFill>
          <a:blip r:embed="rId8"/>
          <a:stretch>
            <a:fillRect/>
          </a:stretch>
        </p:blipFill>
        <p:spPr>
          <a:xfrm>
            <a:off x="7357817" y="1449722"/>
            <a:ext cx="2468536" cy="9705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16855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399" y="1100256"/>
            <a:ext cx="10830243" cy="5147563"/>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Использование </a:t>
            </a:r>
            <a:r>
              <a:rPr lang="en-US" dirty="0">
                <a:latin typeface="Roboto Condensed" panose="02000000000000000000" pitchFamily="2" charset="0"/>
                <a:ea typeface="Roboto Condensed" panose="02000000000000000000" pitchFamily="2" charset="0"/>
                <a:cs typeface="Roboto Condensed" panose="02000000000000000000" pitchFamily="2" charset="0"/>
              </a:rPr>
              <a:t>JOIN:</a:t>
            </a:r>
            <a:endParaRPr lang="ru-RU"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JOIN фактически создаёт новую таблицу путем объединения столбцов из одной или нескольких таблиц.</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Все типы из стандартного SQL поддерживаются:</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INNER JOIN – возвращаются только совпадающие строки.</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LEFT OUTER JOIN – не совпадающие строки из левой таблицы возвращаются в дополнение к совпадающим строкам.</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RIGHT OUTER JOIN – не совпадающие строки из правой таблицы возвращаются в дополнение к совпадающим строкам.</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FULL OUTER JOIN – не совпадающие строки из обеих таблиц возвращаются в дополнение к совпадающим строкам.</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CROSS JOIN – производит декартово произведение таблиц целиком, ключи соединения не указываются.</a:t>
            </a:r>
          </a:p>
          <a:p>
            <a:pPr algn="just">
              <a:buClr>
                <a:srgbClr val="2964FF"/>
              </a:buClr>
            </a:pP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Ключевое слово OUTER можно опускать. Альтернативным синтаксисом для CROSS JOIN является ли указание нескольких таблиц, разделённых запятыми, в секции FROM.</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Дополнительные типы соединений, доступные в ClickHouse:</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LEFT SEMI JOIN и RIGHT SEMI JOIN – белый список по ключам соединения, не производит декартово произведение.</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LEFT ANTI JOIN и RIGHT ANTI JOIN – черный список по ключам соединения, не производит декартово произведение.</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LEFT ANY JOIN, RIGHT ANY JOIN и INNER ANY JOIN – частично (для противоположных сторон LEFT и RIGHT) или полностью (для INNER и FULL) отключает декартово произведение для стандартных видов JOIN.</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ASOF JOIN и LEFT ASOF JOIN – для соединения последовательностей по нечеткому совпадению.</a:t>
            </a: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1.9 Использование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JOIN</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object 21">
            <a:extLst>
              <a:ext uri="{FF2B5EF4-FFF2-40B4-BE49-F238E27FC236}">
                <a16:creationId xmlns:a16="http://schemas.microsoft.com/office/drawing/2014/main" id="{B0A7870F-A5DE-81BE-2F4B-D869169AEE1B}"/>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4" name="object 27">
            <a:extLst>
              <a:ext uri="{FF2B5EF4-FFF2-40B4-BE49-F238E27FC236}">
                <a16:creationId xmlns:a16="http://schemas.microsoft.com/office/drawing/2014/main" id="{D263A600-A74A-1C1C-128A-62A30E77FCC7}"/>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45</a:t>
            </a:r>
            <a:endParaRPr sz="2400" dirty="0">
              <a:latin typeface="Arial"/>
              <a:cs typeface="Arial"/>
            </a:endParaRPr>
          </a:p>
        </p:txBody>
      </p:sp>
    </p:spTree>
    <p:extLst>
      <p:ext uri="{BB962C8B-B14F-4D97-AF65-F5344CB8AC3E}">
        <p14:creationId xmlns:p14="http://schemas.microsoft.com/office/powerpoint/2010/main" val="1108361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399" y="1100256"/>
            <a:ext cx="10830243" cy="5147563"/>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Использование </a:t>
            </a:r>
            <a:r>
              <a:rPr lang="en-US" dirty="0">
                <a:latin typeface="Roboto Condensed" panose="02000000000000000000" pitchFamily="2" charset="0"/>
                <a:ea typeface="Roboto Condensed" panose="02000000000000000000" pitchFamily="2" charset="0"/>
                <a:cs typeface="Roboto Condensed" panose="02000000000000000000" pitchFamily="2" charset="0"/>
              </a:rPr>
              <a:t>JOIN:</a:t>
            </a:r>
            <a:endParaRPr lang="ru-RU"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JOIN фактически создаёт новую таблицу путем объединения столбцов из одной или нескольких таблиц.</a:t>
            </a: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 </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buClr>
                <a:srgbClr val="2964FF"/>
              </a:buClr>
            </a:pP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Ключевое слово OUTER можно опускать. Альтернативным синтаксисом для CROSS JOIN является ли указание нескольких таблиц, разделённых запятыми, в секции FROM.</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Дополнительные типы соединений, доступные в ClickHouse:</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LEFT SEMI JOIN и RIGHT SEMI JOIN – белый список по ключам соединения, не производит декартово произведение.</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LEFT ANTI JOIN и RIGHT ANTI JOIN – черный список по ключам соединения, не производит декартово произведение.</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LEFT ANY JOIN, RIGHT ANY JOIN и INNER ANY JOIN – частично (для противоположных сторон LEFT и RIGHT) или полностью (для INNER и FULL) отключает декартово произведение для стандартных видов JOIN.</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ASOF JOIN и LEFT ASOF JOIN – для соединения последовательностей по нечеткому совпадению.</a:t>
            </a: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1.9 Использование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JOIN</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0" name="Рисунок 19">
            <a:extLst>
              <a:ext uri="{FF2B5EF4-FFF2-40B4-BE49-F238E27FC236}">
                <a16:creationId xmlns:a16="http://schemas.microsoft.com/office/drawing/2014/main" id="{37AEBFB6-D61F-42FA-AF97-E58A9C4DC026}"/>
              </a:ext>
            </a:extLst>
          </p:cNvPr>
          <p:cNvPicPr>
            <a:picLocks noChangeAspect="1"/>
          </p:cNvPicPr>
          <p:nvPr/>
        </p:nvPicPr>
        <p:blipFill>
          <a:blip r:embed="rId7"/>
          <a:stretch>
            <a:fillRect/>
          </a:stretch>
        </p:blipFill>
        <p:spPr>
          <a:xfrm>
            <a:off x="613049" y="2057400"/>
            <a:ext cx="5507934" cy="1905000"/>
          </a:xfrm>
          <a:prstGeom prst="rect">
            <a:avLst/>
          </a:prstGeom>
          <a:ln>
            <a:noFill/>
          </a:ln>
          <a:effectLst>
            <a:outerShdw blurRad="292100" dist="139700" dir="2700000" algn="tl" rotWithShape="0">
              <a:srgbClr val="333333">
                <a:alpha val="65000"/>
              </a:srgbClr>
            </a:outerShdw>
          </a:effectLst>
        </p:spPr>
      </p:pic>
      <p:pic>
        <p:nvPicPr>
          <p:cNvPr id="26" name="Рисунок 25">
            <a:extLst>
              <a:ext uri="{FF2B5EF4-FFF2-40B4-BE49-F238E27FC236}">
                <a16:creationId xmlns:a16="http://schemas.microsoft.com/office/drawing/2014/main" id="{D663CA7E-4B23-E235-5EED-D9A3FD6CC538}"/>
              </a:ext>
            </a:extLst>
          </p:cNvPr>
          <p:cNvPicPr>
            <a:picLocks noChangeAspect="1"/>
          </p:cNvPicPr>
          <p:nvPr/>
        </p:nvPicPr>
        <p:blipFill>
          <a:blip r:embed="rId8"/>
          <a:stretch>
            <a:fillRect/>
          </a:stretch>
        </p:blipFill>
        <p:spPr>
          <a:xfrm>
            <a:off x="6858000" y="2642271"/>
            <a:ext cx="2984500" cy="791645"/>
          </a:xfrm>
          <a:prstGeom prst="rect">
            <a:avLst/>
          </a:prstGeom>
          <a:ln>
            <a:noFill/>
          </a:ln>
          <a:effectLst>
            <a:outerShdw blurRad="292100" dist="139700" dir="2700000" algn="tl" rotWithShape="0">
              <a:srgbClr val="333333">
                <a:alpha val="65000"/>
              </a:srgbClr>
            </a:outerShdw>
          </a:effectLst>
        </p:spPr>
      </p:pic>
      <p:sp>
        <p:nvSpPr>
          <p:cNvPr id="28" name="object 21">
            <a:extLst>
              <a:ext uri="{FF2B5EF4-FFF2-40B4-BE49-F238E27FC236}">
                <a16:creationId xmlns:a16="http://schemas.microsoft.com/office/drawing/2014/main" id="{1E133F2F-B70E-AD6D-F1F8-97D6FAC4C26B}"/>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9" name="object 27">
            <a:extLst>
              <a:ext uri="{FF2B5EF4-FFF2-40B4-BE49-F238E27FC236}">
                <a16:creationId xmlns:a16="http://schemas.microsoft.com/office/drawing/2014/main" id="{1BD9541E-2AAF-818E-1650-418593FFB60B}"/>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46</a:t>
            </a:r>
            <a:endParaRPr sz="2400" dirty="0">
              <a:latin typeface="Arial"/>
              <a:cs typeface="Arial"/>
            </a:endParaRPr>
          </a:p>
        </p:txBody>
      </p:sp>
    </p:spTree>
    <p:extLst>
      <p:ext uri="{BB962C8B-B14F-4D97-AF65-F5344CB8AC3E}">
        <p14:creationId xmlns:p14="http://schemas.microsoft.com/office/powerpoint/2010/main" val="680995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399" y="1100256"/>
            <a:ext cx="10830243" cy="3062377"/>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Строгость </a:t>
            </a:r>
            <a:r>
              <a:rPr lang="en-US" dirty="0">
                <a:latin typeface="Roboto Condensed" panose="02000000000000000000" pitchFamily="2" charset="0"/>
                <a:ea typeface="Roboto Condensed" panose="02000000000000000000" pitchFamily="2" charset="0"/>
                <a:cs typeface="Roboto Condensed" panose="02000000000000000000" pitchFamily="2" charset="0"/>
              </a:rPr>
              <a:t>JOIN:</a:t>
            </a:r>
            <a:endParaRPr lang="ru-RU"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Значение строгости по умолчанию может быть переопределено с помощью настройки join_default_strictness:</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ALL — если в правой таблице несколько совпадающих строк, данные умножаются на количество этих строк. Это нормальное поведение JOIN как в стандартном SQL.</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ANY — если в правой таблице несколько соответствующих строк, то соединяется только первая найденная. Если в «правой» таблице есть не более одной подходящей строки, то результаты ANY и ALL совпадают.</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Пустая строка — если ALL или ANY не указаны в запросе, то ClickHouse генерирует исключение.</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Значение по умолчанию: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ALL.</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Синтаксис</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1.9 Использование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JOIN</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0" name="Рисунок 19">
            <a:extLst>
              <a:ext uri="{FF2B5EF4-FFF2-40B4-BE49-F238E27FC236}">
                <a16:creationId xmlns:a16="http://schemas.microsoft.com/office/drawing/2014/main" id="{7194064A-885E-A400-2723-62024912152B}"/>
              </a:ext>
            </a:extLst>
          </p:cNvPr>
          <p:cNvPicPr>
            <a:picLocks noChangeAspect="1"/>
          </p:cNvPicPr>
          <p:nvPr/>
        </p:nvPicPr>
        <p:blipFill>
          <a:blip r:embed="rId7"/>
          <a:stretch>
            <a:fillRect/>
          </a:stretch>
        </p:blipFill>
        <p:spPr>
          <a:xfrm>
            <a:off x="613049" y="4208753"/>
            <a:ext cx="8186962" cy="839422"/>
          </a:xfrm>
          <a:prstGeom prst="rect">
            <a:avLst/>
          </a:prstGeom>
        </p:spPr>
      </p:pic>
      <p:sp>
        <p:nvSpPr>
          <p:cNvPr id="2" name="object 21">
            <a:extLst>
              <a:ext uri="{FF2B5EF4-FFF2-40B4-BE49-F238E27FC236}">
                <a16:creationId xmlns:a16="http://schemas.microsoft.com/office/drawing/2014/main" id="{7B160D37-E2DB-A323-7553-2D41A35520C0}"/>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A37914A7-EEFA-21CC-C034-088C61624205}"/>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47</a:t>
            </a:r>
            <a:endParaRPr sz="2400" dirty="0">
              <a:latin typeface="Arial"/>
              <a:cs typeface="Arial"/>
            </a:endParaRPr>
          </a:p>
        </p:txBody>
      </p:sp>
    </p:spTree>
    <p:extLst>
      <p:ext uri="{BB962C8B-B14F-4D97-AF65-F5344CB8AC3E}">
        <p14:creationId xmlns:p14="http://schemas.microsoft.com/office/powerpoint/2010/main" val="15756230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399" y="1100256"/>
            <a:ext cx="11252201" cy="5047536"/>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Алгоритм </a:t>
            </a:r>
            <a:r>
              <a:rPr lang="en-US" dirty="0">
                <a:latin typeface="Roboto Condensed" panose="02000000000000000000" pitchFamily="2" charset="0"/>
                <a:ea typeface="Roboto Condensed" panose="02000000000000000000" pitchFamily="2" charset="0"/>
                <a:cs typeface="Roboto Condensed" panose="02000000000000000000" pitchFamily="2" charset="0"/>
              </a:rPr>
              <a:t>JOIN:</a:t>
            </a:r>
            <a:endParaRPr lang="ru-RU"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То, как будет выполняться соединение, задаётся опцией join_algorithm</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hash — используется алгоритм соединения хешированием.</a:t>
            </a:r>
          </a:p>
          <a:p>
            <a:pPr marL="285750" indent="-285750" algn="just">
              <a:spcBef>
                <a:spcPts val="300"/>
              </a:spcBef>
              <a:buClr>
                <a:srgbClr val="2964FF"/>
              </a:buClr>
              <a:buFont typeface="Arial" panose="020B0604020202020204" pitchFamily="34" charset="0"/>
              <a:buChar char="•"/>
            </a:pPr>
            <a:r>
              <a:rPr lang="ru-RU" sz="1600" dirty="0" err="1">
                <a:latin typeface="Roboto Condensed" panose="02000000000000000000" pitchFamily="2" charset="0"/>
                <a:ea typeface="Roboto Condensed" panose="02000000000000000000" pitchFamily="2" charset="0"/>
                <a:cs typeface="Roboto Condensed" panose="02000000000000000000" pitchFamily="2" charset="0"/>
              </a:rPr>
              <a:t>partial_merge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 используется алгоритм соединения слиянием сортированных списков.</a:t>
            </a:r>
          </a:p>
          <a:p>
            <a:pPr marL="285750" indent="-285750" algn="just">
              <a:spcBef>
                <a:spcPts val="300"/>
              </a:spcBef>
              <a:buClr>
                <a:srgbClr val="2964FF"/>
              </a:buClr>
              <a:buFont typeface="Arial" panose="020B0604020202020204" pitchFamily="34" charset="0"/>
              <a:buChar char="•"/>
            </a:pPr>
            <a:r>
              <a:rPr lang="ru-RU" sz="1600" dirty="0" err="1">
                <a:latin typeface="Roboto Condensed" panose="02000000000000000000" pitchFamily="2" charset="0"/>
                <a:ea typeface="Roboto Condensed" panose="02000000000000000000" pitchFamily="2" charset="0"/>
                <a:cs typeface="Roboto Condensed" panose="02000000000000000000" pitchFamily="2" charset="0"/>
              </a:rPr>
              <a:t>prefer_partial_merge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 используется алгоритм соединения слиянием сортированных списков, когда это возможно.</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auto — сервер ClickHouse пытается на лету заменить алгоритм hash на merge, чтобы избежать переполнения памяти.</a:t>
            </a:r>
            <a:endParaRPr lang="en-US" sz="16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При использовании алгоритма hash правая часть JOIN загружается в оперативную память.</a:t>
            </a:r>
          </a:p>
          <a:p>
            <a:pPr algn="just">
              <a:spcBef>
                <a:spcPts val="300"/>
              </a:spcBef>
              <a:buClr>
                <a:srgbClr val="2964FF"/>
              </a:buCl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При использовании алгоритма </a:t>
            </a:r>
            <a:r>
              <a:rPr lang="ru-RU" sz="1600" dirty="0" err="1">
                <a:latin typeface="Roboto Condensed" panose="02000000000000000000" pitchFamily="2" charset="0"/>
                <a:ea typeface="Roboto Condensed" panose="02000000000000000000" pitchFamily="2" charset="0"/>
                <a:cs typeface="Roboto Condensed" panose="02000000000000000000" pitchFamily="2" charset="0"/>
              </a:rPr>
              <a:t>partial_merge</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 сервер сортирует данные и сбрасывает их на диск.</a:t>
            </a:r>
          </a:p>
          <a:p>
            <a:pPr algn="just">
              <a:spcBef>
                <a:spcPts val="300"/>
              </a:spcBef>
              <a:buClr>
                <a:srgbClr val="2964FF"/>
              </a:buClr>
            </a:pPr>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spcBef>
                <a:spcPts val="300"/>
              </a:spcBef>
              <a:buClr>
                <a:srgbClr val="2964FF"/>
              </a:buCl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Работа merge в ClickHouse немного отличается от классической реализации:</a:t>
            </a:r>
          </a:p>
          <a:p>
            <a:pPr algn="just">
              <a:spcBef>
                <a:spcPts val="300"/>
              </a:spcBef>
              <a:buClr>
                <a:srgbClr val="2964FF"/>
              </a:buClr>
            </a:pPr>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Система сортирует правую таблицу по блокам на основе ключей соединения и для готовых блоков строит индексы min-max.</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Затем сортирует куски левой таблицы на основе ключей соединения и объединяет их с правой таблицей операцией JOIN.</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Индексы используются для пропуска тех блоков из правой таблицы, которые не участвуют в данной операции JOIN.</a:t>
            </a:r>
          </a:p>
          <a:p>
            <a:pPr algn="just">
              <a:spcBef>
                <a:spcPts val="300"/>
              </a:spcBef>
              <a:buClr>
                <a:srgbClr val="2964FF"/>
              </a:buClr>
            </a:pP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1.9 Использование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JOIN</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object 21">
            <a:extLst>
              <a:ext uri="{FF2B5EF4-FFF2-40B4-BE49-F238E27FC236}">
                <a16:creationId xmlns:a16="http://schemas.microsoft.com/office/drawing/2014/main" id="{2EAD7389-07E8-D483-1C80-BB605D42AA63}"/>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9BCC5753-0649-1515-458A-10380AC362E9}"/>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48</a:t>
            </a:r>
            <a:endParaRPr sz="2400" dirty="0">
              <a:latin typeface="Arial"/>
              <a:cs typeface="Arial"/>
            </a:endParaRPr>
          </a:p>
        </p:txBody>
      </p:sp>
    </p:spTree>
    <p:extLst>
      <p:ext uri="{BB962C8B-B14F-4D97-AF65-F5344CB8AC3E}">
        <p14:creationId xmlns:p14="http://schemas.microsoft.com/office/powerpoint/2010/main" val="1360120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399" y="1100256"/>
            <a:ext cx="10830243" cy="5363007"/>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Особенности </a:t>
            </a:r>
            <a:r>
              <a:rPr lang="en-US" dirty="0">
                <a:latin typeface="Roboto Condensed" panose="02000000000000000000" pitchFamily="2" charset="0"/>
                <a:ea typeface="Roboto Condensed" panose="02000000000000000000" pitchFamily="2" charset="0"/>
                <a:cs typeface="Roboto Condensed" panose="02000000000000000000" pitchFamily="2" charset="0"/>
              </a:rPr>
              <a:t>JOIN:</a:t>
            </a:r>
            <a:endParaRPr lang="ru-RU"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По умолчанию ClickHouse использует алгоритм hash join.</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ClickHouse берет правую таблицу и создает для нее хеш-таблицу в оперативной памяти. При включённой настройке join_algorithm = 'auto', после некоторого порога потребления памяти система переходит к алгоритму merge join.</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Если вы хотите ограничить потребление памяти во время выполнения операции JOIN, используйте настройки:</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max_rows_in_join — ограничивает количество строк в хеш-таблице.</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max_bytes_in_join — ограничивает размер хеш-таблицы.</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По достижении любого из этих ограничений ClickHouse действует в соответствии с настройкой join_overflow_mode.</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Особенности JOIN:</a:t>
            </a: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При запуске JOIN, отсутствует оптимизация порядка выполнения по отношению к другим стадиям запроса. Соединение (поиск в «правой» таблице) выполняется до фильтрации в WHERE и до агрегации. Чтобы явно задать порядок вычислений, рекомендуется выполнять JOIN подзапроса с подзапросом.</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Каждый раз для выполнения запроса с одинаковым JOIN, подзапрос выполняется заново — результат не кэшируется. Это можно избежать, используя специальный движок таблиц Join, представляющий собой подготовленное множество для соединения, которое всегда находится в оперативке.</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В некоторых случаях более эффективно использовать IN вместо JOIN. Или использовать словари.</a:t>
            </a:r>
          </a:p>
          <a:p>
            <a:pPr algn="just"/>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1.9 Использование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JOIN</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object 21">
            <a:extLst>
              <a:ext uri="{FF2B5EF4-FFF2-40B4-BE49-F238E27FC236}">
                <a16:creationId xmlns:a16="http://schemas.microsoft.com/office/drawing/2014/main" id="{043B472D-8B76-3399-4266-52D63FF1692D}"/>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D4168EF7-0955-B648-0526-22FB3A89795E}"/>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49</a:t>
            </a:r>
            <a:endParaRPr sz="2400" dirty="0">
              <a:latin typeface="Arial"/>
              <a:cs typeface="Arial"/>
            </a:endParaRPr>
          </a:p>
        </p:txBody>
      </p:sp>
    </p:spTree>
    <p:extLst>
      <p:ext uri="{BB962C8B-B14F-4D97-AF65-F5344CB8AC3E}">
        <p14:creationId xmlns:p14="http://schemas.microsoft.com/office/powerpoint/2010/main" val="671366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399" y="1100256"/>
            <a:ext cx="10830243" cy="2539157"/>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Распределённый </a:t>
            </a:r>
            <a:r>
              <a:rPr lang="en-US" dirty="0">
                <a:latin typeface="Roboto Condensed" panose="02000000000000000000" pitchFamily="2" charset="0"/>
                <a:ea typeface="Roboto Condensed" panose="02000000000000000000" pitchFamily="2" charset="0"/>
                <a:cs typeface="Roboto Condensed" panose="02000000000000000000" pitchFamily="2" charset="0"/>
              </a:rPr>
              <a:t>JOIN:</a:t>
            </a:r>
            <a:endParaRPr lang="ru-RU"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Есть два пути для выполнения соединения с участием распределённых таблиц:</a:t>
            </a:r>
          </a:p>
          <a:p>
            <a:pPr algn="just"/>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При использовании обычного JOIN , запрос отправляется на удалённые серверы. На каждом из них выполняются подзапросы для формирования «правой» таблицы, и с этой таблицей выполняется соединение. То есть, «правая» таблица формируется на каждом сервере отдельно.</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При использовании GLOBAL ... JOIN, сначала сервер-инициатор запроса запускает подзапрос для вычисления правой таблицы. Эта временная таблица передаётся на каждый удалённый сервер, и на них выполняются запросы с использованием переданных временных данных.</a:t>
            </a: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1.9 Использование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JOIN</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object 21">
            <a:extLst>
              <a:ext uri="{FF2B5EF4-FFF2-40B4-BE49-F238E27FC236}">
                <a16:creationId xmlns:a16="http://schemas.microsoft.com/office/drawing/2014/main" id="{B3BC5783-E8BC-BAB9-8DA8-D8C00E0DB381}"/>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4DC0E088-F2D4-A9A1-CA3E-C8A97CC64CBE}"/>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50</a:t>
            </a:r>
            <a:endParaRPr sz="2400" dirty="0">
              <a:latin typeface="Arial"/>
              <a:cs typeface="Arial"/>
            </a:endParaRPr>
          </a:p>
        </p:txBody>
      </p:sp>
    </p:spTree>
    <p:extLst>
      <p:ext uri="{BB962C8B-B14F-4D97-AF65-F5344CB8AC3E}">
        <p14:creationId xmlns:p14="http://schemas.microsoft.com/office/powerpoint/2010/main" val="7116920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2" name="TextBox 21">
            <a:extLst>
              <a:ext uri="{FF2B5EF4-FFF2-40B4-BE49-F238E27FC236}">
                <a16:creationId xmlns:a16="http://schemas.microsoft.com/office/drawing/2014/main" id="{BFE12D10-540A-AA4D-ED58-7DFC51E313E9}"/>
              </a:ext>
            </a:extLst>
          </p:cNvPr>
          <p:cNvSpPr txBox="1"/>
          <p:nvPr/>
        </p:nvSpPr>
        <p:spPr>
          <a:xfrm>
            <a:off x="533399" y="1100256"/>
            <a:ext cx="10830243" cy="2539157"/>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Распределённый </a:t>
            </a:r>
            <a:r>
              <a:rPr lang="en-US" dirty="0">
                <a:latin typeface="Roboto Condensed" panose="02000000000000000000" pitchFamily="2" charset="0"/>
                <a:ea typeface="Roboto Condensed" panose="02000000000000000000" pitchFamily="2" charset="0"/>
                <a:cs typeface="Roboto Condensed" panose="02000000000000000000" pitchFamily="2" charset="0"/>
              </a:rPr>
              <a:t>JOIN:</a:t>
            </a:r>
            <a:endParaRPr lang="ru-RU"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r>
              <a:rPr lang="ru-RU" sz="1600" dirty="0">
                <a:latin typeface="Roboto Condensed" panose="02000000000000000000" pitchFamily="2" charset="0"/>
                <a:ea typeface="Roboto Condensed" panose="02000000000000000000" pitchFamily="2" charset="0"/>
                <a:cs typeface="Roboto Condensed" panose="02000000000000000000" pitchFamily="2" charset="0"/>
              </a:rPr>
              <a:t>Есть два пути для выполнения соединения с участием распределённых таблиц:</a:t>
            </a:r>
          </a:p>
          <a:p>
            <a:pPr algn="just"/>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При использовании обычного JOIN , запрос отправляется на удалённые серверы. На каждом из них выполняются подзапросы для формирования «правой» таблицы, и с этой таблицей выполняется соединение. То есть, «правая» таблица формируется на каждом сервере отдельно.</a:t>
            </a:r>
          </a:p>
          <a:p>
            <a:pPr marL="285750" indent="-285750" algn="just">
              <a:spcBef>
                <a:spcPts val="300"/>
              </a:spcBef>
              <a:buClr>
                <a:srgbClr val="2964FF"/>
              </a:buClr>
              <a:buFont typeface="Arial" panose="020B0604020202020204" pitchFamily="34" charset="0"/>
              <a:buChar char="•"/>
            </a:pPr>
            <a:r>
              <a:rPr lang="ru-RU" sz="1600" dirty="0">
                <a:latin typeface="Roboto Condensed" panose="02000000000000000000" pitchFamily="2" charset="0"/>
                <a:ea typeface="Roboto Condensed" panose="02000000000000000000" pitchFamily="2" charset="0"/>
                <a:cs typeface="Roboto Condensed" panose="02000000000000000000" pitchFamily="2" charset="0"/>
              </a:rPr>
              <a:t>При использовании GLOBAL ... JOIN, сначала сервер-инициатор запроса запускает подзапрос для вычисления правой таблицы. Эта временная таблица передаётся на каждый удалённый сервер, и на них выполняются запросы с использованием переданных временных данных.</a:t>
            </a: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1.9 Использование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JOIN</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object 21">
            <a:extLst>
              <a:ext uri="{FF2B5EF4-FFF2-40B4-BE49-F238E27FC236}">
                <a16:creationId xmlns:a16="http://schemas.microsoft.com/office/drawing/2014/main" id="{B3BC5783-E8BC-BAB9-8DA8-D8C00E0DB381}"/>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4DC0E088-F2D4-A9A1-CA3E-C8A97CC64CBE}"/>
              </a:ext>
            </a:extLst>
          </p:cNvPr>
          <p:cNvSpPr txBox="1"/>
          <p:nvPr/>
        </p:nvSpPr>
        <p:spPr>
          <a:xfrm>
            <a:off x="11553777" y="6286921"/>
            <a:ext cx="385699" cy="359073"/>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50</a:t>
            </a:r>
            <a:endParaRPr sz="2400" dirty="0">
              <a:latin typeface="Arial"/>
              <a:cs typeface="Arial"/>
            </a:endParaRPr>
          </a:p>
        </p:txBody>
      </p:sp>
    </p:spTree>
    <p:extLst>
      <p:ext uri="{BB962C8B-B14F-4D97-AF65-F5344CB8AC3E}">
        <p14:creationId xmlns:p14="http://schemas.microsoft.com/office/powerpoint/2010/main" val="36301562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5" name="TextBox 24">
            <a:extLst>
              <a:ext uri="{FF2B5EF4-FFF2-40B4-BE49-F238E27FC236}">
                <a16:creationId xmlns:a16="http://schemas.microsoft.com/office/drawing/2014/main" id="{B530BDE6-B9F3-69F0-B513-1F8177844CC9}"/>
              </a:ext>
            </a:extLst>
          </p:cNvPr>
          <p:cNvSpPr txBox="1"/>
          <p:nvPr/>
        </p:nvSpPr>
        <p:spPr>
          <a:xfrm>
            <a:off x="5290506" y="2192492"/>
            <a:ext cx="6672894" cy="707886"/>
          </a:xfrm>
          <a:prstGeom prst="rect">
            <a:avLst/>
          </a:prstGeom>
          <a:noFill/>
        </p:spPr>
        <p:txBody>
          <a:bodyPr wrap="square">
            <a:spAutoFit/>
          </a:bodyPr>
          <a:lstStyle/>
          <a:p>
            <a:r>
              <a:rPr lang="ru-RU" sz="2000" b="1" dirty="0">
                <a:latin typeface="Roboto Condensed" panose="02000000000000000000" pitchFamily="2" charset="0"/>
                <a:ea typeface="Roboto Condensed" panose="02000000000000000000" pitchFamily="2" charset="0"/>
                <a:cs typeface="Roboto Condensed" panose="02000000000000000000" pitchFamily="2" charset="0"/>
              </a:rPr>
              <a:t>Greenplum </a:t>
            </a:r>
          </a:p>
          <a:p>
            <a:endParaRPr lang="en-US" sz="20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9" name="TextBox 28">
            <a:extLst>
              <a:ext uri="{FF2B5EF4-FFF2-40B4-BE49-F238E27FC236}">
                <a16:creationId xmlns:a16="http://schemas.microsoft.com/office/drawing/2014/main" id="{096E73AA-3745-89CA-8EC3-2EDF56596F6E}"/>
              </a:ext>
            </a:extLst>
          </p:cNvPr>
          <p:cNvSpPr txBox="1"/>
          <p:nvPr/>
        </p:nvSpPr>
        <p:spPr>
          <a:xfrm>
            <a:off x="685800" y="2192492"/>
            <a:ext cx="3962400" cy="707886"/>
          </a:xfrm>
          <a:prstGeom prst="rect">
            <a:avLst/>
          </a:prstGeom>
          <a:noFill/>
        </p:spPr>
        <p:txBody>
          <a:bodyPr wrap="square">
            <a:spAutoFit/>
          </a:bodyPr>
          <a:lstStyle/>
          <a:p>
            <a:r>
              <a:rPr lang="ru-RU" sz="2000" b="1" dirty="0">
                <a:latin typeface="Roboto Condensed" panose="02000000000000000000" pitchFamily="2" charset="0"/>
                <a:ea typeface="Roboto Condensed" panose="02000000000000000000" pitchFamily="2" charset="0"/>
                <a:cs typeface="Roboto Condensed" panose="02000000000000000000" pitchFamily="2" charset="0"/>
              </a:rPr>
              <a:t>ClickHouse </a:t>
            </a:r>
            <a:endParaRPr lang="en-US" sz="2000" b="1" dirty="0">
              <a:latin typeface="Roboto Condensed" panose="02000000000000000000" pitchFamily="2" charset="0"/>
              <a:ea typeface="Roboto Condensed" panose="02000000000000000000" pitchFamily="2" charset="0"/>
              <a:cs typeface="Roboto Condensed" panose="02000000000000000000" pitchFamily="2" charset="0"/>
            </a:endParaRPr>
          </a:p>
          <a:p>
            <a:endParaRPr lang="ru-RU"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object 2">
            <a:extLst>
              <a:ext uri="{FF2B5EF4-FFF2-40B4-BE49-F238E27FC236}">
                <a16:creationId xmlns:a16="http://schemas.microsoft.com/office/drawing/2014/main" id="{47D7C024-13CB-4F43-5B06-AB7ED08E3661}"/>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Дополнительная информация</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3074" name="Picture 2" descr="Открытая аналитическая СУБД — Arenadata documentation">
            <a:extLst>
              <a:ext uri="{FF2B5EF4-FFF2-40B4-BE49-F238E27FC236}">
                <a16:creationId xmlns:a16="http://schemas.microsoft.com/office/drawing/2014/main" id="{4DA5C6C2-E1E0-00DE-6CB2-490A5C709A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90506" y="1209890"/>
            <a:ext cx="3151058" cy="7545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DQM — Arenadata documentation">
            <a:extLst>
              <a:ext uri="{FF2B5EF4-FFF2-40B4-BE49-F238E27FC236}">
                <a16:creationId xmlns:a16="http://schemas.microsoft.com/office/drawing/2014/main" id="{B778B0C8-9369-FBBA-C823-68FB2ECA49C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5800" y="1180716"/>
            <a:ext cx="3151058" cy="80048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Прямая со стрелкой 21">
            <a:extLst>
              <a:ext uri="{FF2B5EF4-FFF2-40B4-BE49-F238E27FC236}">
                <a16:creationId xmlns:a16="http://schemas.microsoft.com/office/drawing/2014/main" id="{F7B3085E-41C3-4324-E4DE-93A826684258}"/>
              </a:ext>
            </a:extLst>
          </p:cNvPr>
          <p:cNvCxnSpPr>
            <a:cxnSpLocks/>
          </p:cNvCxnSpPr>
          <p:nvPr/>
        </p:nvCxnSpPr>
        <p:spPr>
          <a:xfrm flipH="1">
            <a:off x="3505200" y="2438400"/>
            <a:ext cx="1447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62283746-3E7B-0011-8CAD-E2CC36FC115A}"/>
              </a:ext>
            </a:extLst>
          </p:cNvPr>
          <p:cNvSpPr txBox="1"/>
          <p:nvPr/>
        </p:nvSpPr>
        <p:spPr>
          <a:xfrm>
            <a:off x="597082" y="5384896"/>
            <a:ext cx="10501415" cy="584775"/>
          </a:xfrm>
          <a:prstGeom prst="rect">
            <a:avLst/>
          </a:prstGeom>
          <a:noFill/>
        </p:spPr>
        <p:txBody>
          <a:bodyPr wrap="square">
            <a:spAutoFit/>
          </a:bodyPr>
          <a:lstStyle/>
          <a:p>
            <a:pPr algn="just"/>
            <a:r>
              <a:rPr lang="ru-RU" sz="1600" b="0" i="0" dirty="0">
                <a:effectLst/>
                <a:latin typeface="Roboto Condensed" panose="02000000000000000000" pitchFamily="2" charset="0"/>
                <a:ea typeface="Roboto Condensed" panose="02000000000000000000" pitchFamily="2" charset="0"/>
                <a:cs typeface="Roboto Condensed" panose="02000000000000000000" pitchFamily="2" charset="0"/>
              </a:rPr>
              <a:t>Благодаря Tkhemali </a:t>
            </a:r>
            <a:r>
              <a:rPr lang="en-US" sz="1600" b="0" i="0" dirty="0">
                <a:effectLst/>
                <a:latin typeface="Roboto Condensed" panose="02000000000000000000" pitchFamily="2" charset="0"/>
                <a:ea typeface="Roboto Condensed" panose="02000000000000000000" pitchFamily="2" charset="0"/>
                <a:cs typeface="Roboto Condensed" panose="02000000000000000000" pitchFamily="2" charset="0"/>
              </a:rPr>
              <a:t>C</a:t>
            </a:r>
            <a:r>
              <a:rPr lang="ru-RU" sz="1600" b="0" i="0" dirty="0">
                <a:effectLst/>
                <a:latin typeface="Roboto Condensed" panose="02000000000000000000" pitchFamily="2" charset="0"/>
                <a:ea typeface="Roboto Condensed" panose="02000000000000000000" pitchFamily="2" charset="0"/>
                <a:cs typeface="Roboto Condensed" panose="02000000000000000000" pitchFamily="2" charset="0"/>
              </a:rPr>
              <a:t>onnector большое количество пользователей (тысячи, десятки тысяч) одновременно могут быстро получать данные из витрин, построенных в основном хранилище в ADB, обращаясь к ADQM.</a:t>
            </a:r>
          </a:p>
        </p:txBody>
      </p:sp>
      <p:sp>
        <p:nvSpPr>
          <p:cNvPr id="31" name="TextBox 30">
            <a:extLst>
              <a:ext uri="{FF2B5EF4-FFF2-40B4-BE49-F238E27FC236}">
                <a16:creationId xmlns:a16="http://schemas.microsoft.com/office/drawing/2014/main" id="{98CACB31-379C-E60F-FAE4-051E2BB9182A}"/>
              </a:ext>
            </a:extLst>
          </p:cNvPr>
          <p:cNvSpPr txBox="1"/>
          <p:nvPr/>
        </p:nvSpPr>
        <p:spPr>
          <a:xfrm>
            <a:off x="609372" y="2744414"/>
            <a:ext cx="11032717" cy="584775"/>
          </a:xfrm>
          <a:prstGeom prst="rect">
            <a:avLst/>
          </a:prstGeom>
          <a:noFill/>
        </p:spPr>
        <p:txBody>
          <a:bodyPr wrap="square">
            <a:spAutoFit/>
          </a:bodyPr>
          <a:lstStyle/>
          <a:p>
            <a:pPr algn="just"/>
            <a:r>
              <a:rPr lang="ru-RU" sz="1600" b="0" i="0" dirty="0">
                <a:effectLst/>
                <a:latin typeface="Roboto Condensed" panose="02000000000000000000" pitchFamily="2" charset="0"/>
                <a:ea typeface="Roboto Condensed" panose="02000000000000000000" pitchFamily="2" charset="0"/>
                <a:cs typeface="Roboto Condensed" panose="02000000000000000000" pitchFamily="2" charset="0"/>
              </a:rPr>
              <a:t>Tkhemali </a:t>
            </a:r>
            <a:r>
              <a:rPr lang="en-US" sz="1600" b="0" i="0" dirty="0">
                <a:effectLst/>
                <a:latin typeface="Roboto Condensed" panose="02000000000000000000" pitchFamily="2" charset="0"/>
                <a:ea typeface="Roboto Condensed" panose="02000000000000000000" pitchFamily="2" charset="0"/>
                <a:cs typeface="Roboto Condensed" panose="02000000000000000000" pitchFamily="2" charset="0"/>
              </a:rPr>
              <a:t>C</a:t>
            </a:r>
            <a:r>
              <a:rPr lang="ru-RU" sz="1600" b="0" i="0" dirty="0">
                <a:effectLst/>
                <a:latin typeface="Roboto Condensed" panose="02000000000000000000" pitchFamily="2" charset="0"/>
                <a:ea typeface="Roboto Condensed" panose="02000000000000000000" pitchFamily="2" charset="0"/>
                <a:cs typeface="Roboto Condensed" panose="02000000000000000000" pitchFamily="2" charset="0"/>
              </a:rPr>
              <a:t>onnector, входящий в состав Arenadata DB Enterprise Edition, позволяет параллельно и транзакционно интегрировать Arenadata QuickMarts и Arenadata DB. Он используется для быстрой перегрузки таблиц из ADB в ADQM.</a:t>
            </a:r>
          </a:p>
        </p:txBody>
      </p:sp>
      <p:sp>
        <p:nvSpPr>
          <p:cNvPr id="36" name="TextBox 35">
            <a:extLst>
              <a:ext uri="{FF2B5EF4-FFF2-40B4-BE49-F238E27FC236}">
                <a16:creationId xmlns:a16="http://schemas.microsoft.com/office/drawing/2014/main" id="{43088C7B-4986-31FF-F80E-A85D4725A7BF}"/>
              </a:ext>
            </a:extLst>
          </p:cNvPr>
          <p:cNvSpPr txBox="1"/>
          <p:nvPr/>
        </p:nvSpPr>
        <p:spPr>
          <a:xfrm>
            <a:off x="597082" y="6042546"/>
            <a:ext cx="6096000" cy="338554"/>
          </a:xfrm>
          <a:prstGeom prst="rect">
            <a:avLst/>
          </a:prstGeom>
          <a:noFill/>
        </p:spPr>
        <p:txBody>
          <a:bodyPr wrap="square">
            <a:spAutoFit/>
          </a:bodyPr>
          <a:lstStyle/>
          <a:p>
            <a:r>
              <a:rPr lang="ru-RU" sz="1600" dirty="0">
                <a:latin typeface="Roboto Condensed" panose="02000000000000000000" pitchFamily="2" charset="0"/>
                <a:ea typeface="Roboto Condensed" panose="02000000000000000000" pitchFamily="2" charset="0"/>
                <a:cs typeface="Roboto Condensed" panose="02000000000000000000" pitchFamily="2" charset="0"/>
                <a:hlinkClick r:id="rId9"/>
              </a:rPr>
              <a:t>Коннектор </a:t>
            </a:r>
            <a:r>
              <a:rPr lang="en-US" sz="1600" dirty="0">
                <a:latin typeface="Roboto Condensed" panose="02000000000000000000" pitchFamily="2" charset="0"/>
                <a:ea typeface="Roboto Condensed" panose="02000000000000000000" pitchFamily="2" charset="0"/>
                <a:cs typeface="Roboto Condensed" panose="02000000000000000000" pitchFamily="2" charset="0"/>
                <a:hlinkClick r:id="rId9"/>
              </a:rPr>
              <a:t>ADB </a:t>
            </a:r>
            <a:r>
              <a:rPr lang="ru-RU" sz="1600" dirty="0">
                <a:latin typeface="Roboto Condensed" panose="02000000000000000000" pitchFamily="2" charset="0"/>
                <a:ea typeface="Roboto Condensed" panose="02000000000000000000" pitchFamily="2" charset="0"/>
                <a:cs typeface="Roboto Condensed" panose="02000000000000000000" pitchFamily="2" charset="0"/>
                <a:hlinkClick r:id="rId9"/>
              </a:rPr>
              <a:t>и </a:t>
            </a:r>
            <a:r>
              <a:rPr lang="en-US" sz="1600" dirty="0">
                <a:latin typeface="Roboto Condensed" panose="02000000000000000000" pitchFamily="2" charset="0"/>
                <a:ea typeface="Roboto Condensed" panose="02000000000000000000" pitchFamily="2" charset="0"/>
                <a:cs typeface="Roboto Condensed" panose="02000000000000000000" pitchFamily="2" charset="0"/>
                <a:hlinkClick r:id="rId9"/>
              </a:rPr>
              <a:t>Clickhouse — Arenadata documentation</a:t>
            </a:r>
            <a:endParaRPr lang="ru-RU"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4" name="TextBox 43">
            <a:extLst>
              <a:ext uri="{FF2B5EF4-FFF2-40B4-BE49-F238E27FC236}">
                <a16:creationId xmlns:a16="http://schemas.microsoft.com/office/drawing/2014/main" id="{C859A7C1-14F2-0B19-1956-B0F01CE3B15B}"/>
              </a:ext>
            </a:extLst>
          </p:cNvPr>
          <p:cNvSpPr txBox="1"/>
          <p:nvPr/>
        </p:nvSpPr>
        <p:spPr>
          <a:xfrm>
            <a:off x="3669867" y="2145655"/>
            <a:ext cx="6096000" cy="307777"/>
          </a:xfrm>
          <a:prstGeom prst="rect">
            <a:avLst/>
          </a:prstGeom>
          <a:noFill/>
        </p:spPr>
        <p:txBody>
          <a:bodyPr wrap="square">
            <a:spAutoFit/>
          </a:bodyPr>
          <a:lstStyle/>
          <a:p>
            <a:r>
              <a:rPr lang="en-US" sz="1400" dirty="0">
                <a:latin typeface="Roboto Condensed" panose="02000000000000000000" pitchFamily="2" charset="0"/>
                <a:ea typeface="Roboto Condensed" panose="02000000000000000000" pitchFamily="2" charset="0"/>
                <a:cs typeface="Roboto Condensed" panose="02000000000000000000" pitchFamily="2" charset="0"/>
              </a:rPr>
              <a:t>tkh c</a:t>
            </a:r>
            <a:r>
              <a:rPr lang="ru-RU" sz="1400" b="0" i="0" dirty="0">
                <a:effectLst/>
                <a:latin typeface="Roboto Condensed" panose="02000000000000000000" pitchFamily="2" charset="0"/>
                <a:ea typeface="Roboto Condensed" panose="02000000000000000000" pitchFamily="2" charset="0"/>
                <a:cs typeface="Roboto Condensed" panose="02000000000000000000" pitchFamily="2" charset="0"/>
              </a:rPr>
              <a:t>onnector</a:t>
            </a:r>
            <a:endParaRPr lang="ru-RU" sz="1400" dirty="0"/>
          </a:p>
        </p:txBody>
      </p:sp>
      <p:pic>
        <p:nvPicPr>
          <p:cNvPr id="46" name="Рисунок 45">
            <a:extLst>
              <a:ext uri="{FF2B5EF4-FFF2-40B4-BE49-F238E27FC236}">
                <a16:creationId xmlns:a16="http://schemas.microsoft.com/office/drawing/2014/main" id="{000DA08A-A8BD-EE8D-2FCF-B0E552E94700}"/>
              </a:ext>
            </a:extLst>
          </p:cNvPr>
          <p:cNvPicPr>
            <a:picLocks noChangeAspect="1"/>
          </p:cNvPicPr>
          <p:nvPr/>
        </p:nvPicPr>
        <p:blipFill>
          <a:blip r:embed="rId10"/>
          <a:stretch>
            <a:fillRect/>
          </a:stretch>
        </p:blipFill>
        <p:spPr>
          <a:xfrm>
            <a:off x="641823" y="3497242"/>
            <a:ext cx="3185436" cy="1691787"/>
          </a:xfrm>
          <a:prstGeom prst="rect">
            <a:avLst/>
          </a:prstGeom>
        </p:spPr>
      </p:pic>
      <p:pic>
        <p:nvPicPr>
          <p:cNvPr id="50" name="Рисунок 49">
            <a:extLst>
              <a:ext uri="{FF2B5EF4-FFF2-40B4-BE49-F238E27FC236}">
                <a16:creationId xmlns:a16="http://schemas.microsoft.com/office/drawing/2014/main" id="{26DBBA39-B679-26A7-385E-09827E05786F}"/>
              </a:ext>
            </a:extLst>
          </p:cNvPr>
          <p:cNvPicPr>
            <a:picLocks noChangeAspect="1"/>
          </p:cNvPicPr>
          <p:nvPr/>
        </p:nvPicPr>
        <p:blipFill>
          <a:blip r:embed="rId11"/>
          <a:stretch>
            <a:fillRect/>
          </a:stretch>
        </p:blipFill>
        <p:spPr>
          <a:xfrm>
            <a:off x="4935709" y="3527725"/>
            <a:ext cx="6591871" cy="1661304"/>
          </a:xfrm>
          <a:prstGeom prst="rect">
            <a:avLst/>
          </a:prstGeom>
        </p:spPr>
      </p:pic>
      <p:sp>
        <p:nvSpPr>
          <p:cNvPr id="20" name="object 21">
            <a:extLst>
              <a:ext uri="{FF2B5EF4-FFF2-40B4-BE49-F238E27FC236}">
                <a16:creationId xmlns:a16="http://schemas.microsoft.com/office/drawing/2014/main" id="{F3CD3CAF-3602-2D58-A38D-A5EAFBE1878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CACC1FA6-DB5F-11EF-2E9B-3E997BD06D5C}"/>
              </a:ext>
            </a:extLst>
          </p:cNvPr>
          <p:cNvSpPr txBox="1"/>
          <p:nvPr/>
        </p:nvSpPr>
        <p:spPr>
          <a:xfrm>
            <a:off x="11567112"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51</a:t>
            </a:r>
            <a:endParaRPr sz="2400" dirty="0">
              <a:latin typeface="Arial"/>
              <a:cs typeface="Arial"/>
            </a:endParaRPr>
          </a:p>
        </p:txBody>
      </p:sp>
    </p:spTree>
    <p:extLst>
      <p:ext uri="{BB962C8B-B14F-4D97-AF65-F5344CB8AC3E}">
        <p14:creationId xmlns:p14="http://schemas.microsoft.com/office/powerpoint/2010/main" val="310162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a:t>
            </a:r>
            <a:endParaRPr sz="2400" dirty="0">
              <a:latin typeface="Arial"/>
              <a:cs typeface="Arial"/>
            </a:endParaRPr>
          </a:p>
        </p:txBody>
      </p:sp>
      <p:sp>
        <p:nvSpPr>
          <p:cNvPr id="22" name="TextBox 21">
            <a:extLst>
              <a:ext uri="{FF2B5EF4-FFF2-40B4-BE49-F238E27FC236}">
                <a16:creationId xmlns:a16="http://schemas.microsoft.com/office/drawing/2014/main" id="{BFE12D10-540A-AA4D-ED58-7DFC51E313E9}"/>
              </a:ext>
            </a:extLst>
          </p:cNvPr>
          <p:cNvSpPr txBox="1"/>
          <p:nvPr/>
        </p:nvSpPr>
        <p:spPr>
          <a:xfrm>
            <a:off x="538124" y="5012665"/>
            <a:ext cx="10830243" cy="1446550"/>
          </a:xfrm>
          <a:prstGeom prst="rect">
            <a:avLst/>
          </a:prstGeom>
          <a:noFill/>
        </p:spPr>
        <p:txBody>
          <a:bodyPr wrap="square">
            <a:spAutoFit/>
          </a:bodyPr>
          <a:lstStyle/>
          <a:p>
            <a:pPr algn="just"/>
            <a:r>
              <a:rPr lang="ru-RU" sz="1400" dirty="0">
                <a:latin typeface="Roboto Condensed" panose="02000000000000000000" pitchFamily="2" charset="0"/>
                <a:ea typeface="Roboto Condensed" panose="02000000000000000000" pitchFamily="2" charset="0"/>
                <a:cs typeface="Roboto Condensed" panose="02000000000000000000" pitchFamily="2" charset="0"/>
              </a:rPr>
              <a:t>Некоторые примеры доступных источников данных</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PostgreSQL (Greenplum)</a:t>
            </a:r>
          </a:p>
          <a:p>
            <a:pPr marL="285750" indent="-285750" algn="just">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Clickhouse</a:t>
            </a:r>
          </a:p>
          <a:p>
            <a:pPr marL="285750" indent="-285750" algn="just">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Teradata</a:t>
            </a:r>
          </a:p>
          <a:p>
            <a:pPr marL="285750" indent="-285750" algn="just">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Oracle</a:t>
            </a: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0</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Обзор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026" name="Picture 2" descr="GitHub - apache/superset: Apache Superset is a Data Visualization and Data  Exploration Platform">
            <a:extLst>
              <a:ext uri="{FF2B5EF4-FFF2-40B4-BE49-F238E27FC236}">
                <a16:creationId xmlns:a16="http://schemas.microsoft.com/office/drawing/2014/main" id="{754C89A1-4415-CF53-1A2A-DE8CA407942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76200" y="1104827"/>
            <a:ext cx="2971800" cy="14859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333DFD8-5688-5750-2A3B-9264F1944116}"/>
              </a:ext>
            </a:extLst>
          </p:cNvPr>
          <p:cNvSpPr txBox="1"/>
          <p:nvPr/>
        </p:nvSpPr>
        <p:spPr>
          <a:xfrm>
            <a:off x="2463840" y="1167825"/>
            <a:ext cx="8841209" cy="584775"/>
          </a:xfrm>
          <a:prstGeom prst="rect">
            <a:avLst/>
          </a:prstGeom>
          <a:noFill/>
        </p:spPr>
        <p:txBody>
          <a:bodyPr wrap="square">
            <a:spAutoFit/>
          </a:bodyPr>
          <a:lstStyle/>
          <a:p>
            <a:pPr algn="just">
              <a:spcBef>
                <a:spcPts val="300"/>
              </a:spcBef>
            </a:pPr>
            <a:r>
              <a:rPr lang="en-US" sz="1600" dirty="0">
                <a:latin typeface="Roboto Condensed" panose="02000000000000000000" pitchFamily="2" charset="0"/>
                <a:ea typeface="Roboto Condensed" panose="02000000000000000000" pitchFamily="2" charset="0"/>
                <a:cs typeface="Roboto Condensed" panose="02000000000000000000" pitchFamily="2" charset="0"/>
              </a:rPr>
              <a:t>Apache Superset –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открытое программное обеспечение для исследования и визуализации данных, ориентированное на большие данные.</a:t>
            </a:r>
          </a:p>
        </p:txBody>
      </p:sp>
      <p:sp>
        <p:nvSpPr>
          <p:cNvPr id="24" name="TextBox 23">
            <a:extLst>
              <a:ext uri="{FF2B5EF4-FFF2-40B4-BE49-F238E27FC236}">
                <a16:creationId xmlns:a16="http://schemas.microsoft.com/office/drawing/2014/main" id="{78B89FB9-4F34-614D-80D2-02C28437770E}"/>
              </a:ext>
            </a:extLst>
          </p:cNvPr>
          <p:cNvSpPr txBox="1"/>
          <p:nvPr/>
        </p:nvSpPr>
        <p:spPr>
          <a:xfrm>
            <a:off x="2463840" y="1775936"/>
            <a:ext cx="8889960" cy="738664"/>
          </a:xfrm>
          <a:prstGeom prst="rect">
            <a:avLst/>
          </a:prstGeom>
          <a:noFill/>
        </p:spPr>
        <p:txBody>
          <a:bodyPr wrap="square">
            <a:spAutoFit/>
          </a:bodyPr>
          <a:lstStyle/>
          <a:p>
            <a:pPr algn="just">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Разработан сотрудником Airbnb Максимом Бошменом, который также является одним из создателей Apache Airflow. В дальнейшем, помимо Airbnb, в проект внесли значительный вклад компании Lyft и Dropbox. В 2021 году стал проектом высшего уровня в Apache Software Foundation.</a:t>
            </a:r>
          </a:p>
        </p:txBody>
      </p:sp>
      <p:sp>
        <p:nvSpPr>
          <p:cNvPr id="25" name="TextBox 24">
            <a:extLst>
              <a:ext uri="{FF2B5EF4-FFF2-40B4-BE49-F238E27FC236}">
                <a16:creationId xmlns:a16="http://schemas.microsoft.com/office/drawing/2014/main" id="{AD7176A7-FA49-97A1-51D9-AED3D8E51D0F}"/>
              </a:ext>
            </a:extLst>
          </p:cNvPr>
          <p:cNvSpPr txBox="1"/>
          <p:nvPr/>
        </p:nvSpPr>
        <p:spPr>
          <a:xfrm>
            <a:off x="538124" y="2607912"/>
            <a:ext cx="10830243" cy="2400657"/>
          </a:xfrm>
          <a:prstGeom prst="rect">
            <a:avLst/>
          </a:prstGeom>
          <a:noFill/>
        </p:spPr>
        <p:txBody>
          <a:bodyPr wrap="square">
            <a:spAutoFit/>
          </a:bodyPr>
          <a:lstStyle/>
          <a:p>
            <a:pPr algn="just"/>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Преимущества и возможности</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endParaRPr lang="ru-RU" sz="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Большой набор доступных визуализаций из коробки и возможность подключить собственные;</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Расширенная модель безопасности (роли, RLS);</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Удобный импорт/экспорт объектов (инфопанели, наборы данных, визуальные элементы);</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Можно работать с SQL запросами прямо в интерфейсе приложения;</a:t>
            </a: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Удобный интерфейс для создания метрик и вычисляемых столбцов;</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Поддержка для большинства SQL баз данных</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a:t>
            </a:r>
            <a:endParaRPr lang="ru-RU" sz="1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spcBef>
                <a:spcPts val="300"/>
              </a:spcBef>
              <a:buClr>
                <a:srgbClr val="2964FF"/>
              </a:buClr>
              <a:buFont typeface="Arial" panose="020B0604020202020204" pitchFamily="34" charset="0"/>
              <a:buChar char="•"/>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Встроенное асинхронное выполнение запросов и кэширование;</a:t>
            </a:r>
          </a:p>
          <a:p>
            <a:pPr marL="285750" indent="-285750" algn="just">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API </a:t>
            </a:r>
            <a:r>
              <a:rPr lang="ru-RU" sz="1400" dirty="0">
                <a:latin typeface="Roboto Condensed" panose="02000000000000000000" pitchFamily="2" charset="0"/>
                <a:ea typeface="Roboto Condensed" panose="02000000000000000000" pitchFamily="2" charset="0"/>
                <a:cs typeface="Roboto Condensed" panose="02000000000000000000" pitchFamily="2" charset="0"/>
              </a:rPr>
              <a:t>для программной кастомизации;</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a:extLst>
              <a:ext uri="{FF2B5EF4-FFF2-40B4-BE49-F238E27FC236}">
                <a16:creationId xmlns:a16="http://schemas.microsoft.com/office/drawing/2014/main" id="{59197DB4-4F99-889E-A967-F2B0E4A80EFE}"/>
              </a:ext>
            </a:extLst>
          </p:cNvPr>
          <p:cNvSpPr txBox="1"/>
          <p:nvPr/>
        </p:nvSpPr>
        <p:spPr>
          <a:xfrm>
            <a:off x="4762130" y="5389691"/>
            <a:ext cx="6134470" cy="1069524"/>
          </a:xfrm>
          <a:prstGeom prst="rect">
            <a:avLst/>
          </a:prstGeom>
          <a:noFill/>
        </p:spPr>
        <p:txBody>
          <a:bodyPr wrap="square">
            <a:spAutoFit/>
          </a:bodyPr>
          <a:lstStyle/>
          <a:p>
            <a:pPr marL="285750" indent="-285750" algn="just">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SQLite</a:t>
            </a:r>
          </a:p>
          <a:p>
            <a:pPr marL="285750" indent="-285750" algn="just">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MySQL</a:t>
            </a:r>
          </a:p>
          <a:p>
            <a:pPr marL="285750" indent="-285750" algn="just">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SAP HANA</a:t>
            </a:r>
          </a:p>
          <a:p>
            <a:pPr marL="285750" indent="-285750" algn="just">
              <a:spcBef>
                <a:spcPts val="300"/>
              </a:spcBef>
              <a:buClr>
                <a:srgbClr val="2964FF"/>
              </a:buClr>
              <a:buFont typeface="Arial" panose="020B0604020202020204" pitchFamily="34" charset="0"/>
              <a:buChar cha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Google Sheets</a:t>
            </a:r>
          </a:p>
        </p:txBody>
      </p:sp>
    </p:spTree>
    <p:extLst>
      <p:ext uri="{BB962C8B-B14F-4D97-AF65-F5344CB8AC3E}">
        <p14:creationId xmlns:p14="http://schemas.microsoft.com/office/powerpoint/2010/main" val="32560753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sz="2400" b="1" dirty="0">
                <a:solidFill>
                  <a:srgbClr val="FFFFFF"/>
                </a:solidFill>
                <a:latin typeface="Arial"/>
                <a:cs typeface="Arial"/>
              </a:rPr>
              <a:t>2</a:t>
            </a:r>
            <a:endParaRPr sz="2400">
              <a:latin typeface="Arial"/>
              <a:cs typeface="Arial"/>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 Архитектура </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Apache Superset</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112" name="Группа 111">
            <a:extLst>
              <a:ext uri="{FF2B5EF4-FFF2-40B4-BE49-F238E27FC236}">
                <a16:creationId xmlns:a16="http://schemas.microsoft.com/office/drawing/2014/main" id="{E427D9CE-637D-9917-47BD-1D603526117A}"/>
              </a:ext>
            </a:extLst>
          </p:cNvPr>
          <p:cNvGrpSpPr/>
          <p:nvPr/>
        </p:nvGrpSpPr>
        <p:grpSpPr>
          <a:xfrm>
            <a:off x="386687" y="1658202"/>
            <a:ext cx="11554489" cy="4285398"/>
            <a:chOff x="386687" y="1658202"/>
            <a:chExt cx="11554489" cy="4285398"/>
          </a:xfrm>
        </p:grpSpPr>
        <p:grpSp>
          <p:nvGrpSpPr>
            <p:cNvPr id="84" name="Группа 83">
              <a:extLst>
                <a:ext uri="{FF2B5EF4-FFF2-40B4-BE49-F238E27FC236}">
                  <a16:creationId xmlns:a16="http://schemas.microsoft.com/office/drawing/2014/main" id="{74F7C781-2AD1-0B8F-5D30-2828EAF70D8E}"/>
                </a:ext>
              </a:extLst>
            </p:cNvPr>
            <p:cNvGrpSpPr/>
            <p:nvPr/>
          </p:nvGrpSpPr>
          <p:grpSpPr>
            <a:xfrm>
              <a:off x="386687" y="1670804"/>
              <a:ext cx="5252113" cy="4272796"/>
              <a:chOff x="539087" y="1673781"/>
              <a:chExt cx="5252113" cy="4272796"/>
            </a:xfrm>
          </p:grpSpPr>
          <p:grpSp>
            <p:nvGrpSpPr>
              <p:cNvPr id="26" name="Группа 25">
                <a:extLst>
                  <a:ext uri="{FF2B5EF4-FFF2-40B4-BE49-F238E27FC236}">
                    <a16:creationId xmlns:a16="http://schemas.microsoft.com/office/drawing/2014/main" id="{9351ACF0-C1E0-3895-7498-2C3F19C96DAA}"/>
                  </a:ext>
                </a:extLst>
              </p:cNvPr>
              <p:cNvGrpSpPr/>
              <p:nvPr/>
            </p:nvGrpSpPr>
            <p:grpSpPr>
              <a:xfrm>
                <a:off x="539087" y="4195753"/>
                <a:ext cx="4876800" cy="609600"/>
                <a:chOff x="1447800" y="4267200"/>
                <a:chExt cx="4876800" cy="609600"/>
              </a:xfrm>
            </p:grpSpPr>
            <p:sp>
              <p:nvSpPr>
                <p:cNvPr id="24" name="Прямоугольник: скругленные углы 23">
                  <a:extLst>
                    <a:ext uri="{FF2B5EF4-FFF2-40B4-BE49-F238E27FC236}">
                      <a16:creationId xmlns:a16="http://schemas.microsoft.com/office/drawing/2014/main" id="{88B3F319-8E42-7251-5F46-ADAED388FAE4}"/>
                    </a:ext>
                  </a:extLst>
                </p:cNvPr>
                <p:cNvSpPr/>
                <p:nvPr/>
              </p:nvSpPr>
              <p:spPr>
                <a:xfrm>
                  <a:off x="1447800" y="4267200"/>
                  <a:ext cx="4876800" cy="609600"/>
                </a:xfrm>
                <a:prstGeom prst="roundRect">
                  <a:avLst/>
                </a:prstGeom>
                <a:solidFill>
                  <a:srgbClr val="2964FF"/>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TextBox 24">
                  <a:extLst>
                    <a:ext uri="{FF2B5EF4-FFF2-40B4-BE49-F238E27FC236}">
                      <a16:creationId xmlns:a16="http://schemas.microsoft.com/office/drawing/2014/main" id="{A18196EB-0255-B5CC-DE4B-9E42E835E15D}"/>
                    </a:ext>
                  </a:extLst>
                </p:cNvPr>
                <p:cNvSpPr txBox="1"/>
                <p:nvPr/>
              </p:nvSpPr>
              <p:spPr>
                <a:xfrm>
                  <a:off x="3384755" y="4419600"/>
                  <a:ext cx="1240185" cy="307777"/>
                </a:xfrm>
                <a:prstGeom prst="rect">
                  <a:avLst/>
                </a:prstGeom>
                <a:noFill/>
              </p:spPr>
              <p:txBody>
                <a:bodyPr wrap="square">
                  <a:spAutoFit/>
                </a:bodyPr>
                <a:lstStyle/>
                <a:p>
                  <a:r>
                    <a:rPr lang="en-US" sz="1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DATABASE</a:t>
                  </a:r>
                  <a:endParaRPr lang="ru-RU" sz="1400" dirty="0">
                    <a:solidFill>
                      <a:schemeClr val="bg1"/>
                    </a:solidFill>
                  </a:endParaRPr>
                </a:p>
              </p:txBody>
            </p:sp>
          </p:grpSp>
          <p:grpSp>
            <p:nvGrpSpPr>
              <p:cNvPr id="34" name="Группа 33">
                <a:extLst>
                  <a:ext uri="{FF2B5EF4-FFF2-40B4-BE49-F238E27FC236}">
                    <a16:creationId xmlns:a16="http://schemas.microsoft.com/office/drawing/2014/main" id="{6C53C602-4A6A-D6E1-F560-FCDF5CC98DCE}"/>
                  </a:ext>
                </a:extLst>
              </p:cNvPr>
              <p:cNvGrpSpPr/>
              <p:nvPr/>
            </p:nvGrpSpPr>
            <p:grpSpPr>
              <a:xfrm>
                <a:off x="539087" y="3522214"/>
                <a:ext cx="5252113" cy="536377"/>
                <a:chOff x="1447800" y="3669861"/>
                <a:chExt cx="5252113" cy="536377"/>
              </a:xfrm>
            </p:grpSpPr>
            <p:sp>
              <p:nvSpPr>
                <p:cNvPr id="29" name="Прямоугольник: скругленные углы 28">
                  <a:extLst>
                    <a:ext uri="{FF2B5EF4-FFF2-40B4-BE49-F238E27FC236}">
                      <a16:creationId xmlns:a16="http://schemas.microsoft.com/office/drawing/2014/main" id="{5E960E6C-E78A-0871-0966-54D1F2DC0D45}"/>
                    </a:ext>
                  </a:extLst>
                </p:cNvPr>
                <p:cNvSpPr/>
                <p:nvPr/>
              </p:nvSpPr>
              <p:spPr>
                <a:xfrm>
                  <a:off x="1447800" y="3669861"/>
                  <a:ext cx="2348662" cy="536377"/>
                </a:xfrm>
                <a:prstGeom prst="roundRect">
                  <a:avLst/>
                </a:prstGeom>
                <a:solidFill>
                  <a:srgbClr val="29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скругленные углы 29">
                  <a:extLst>
                    <a:ext uri="{FF2B5EF4-FFF2-40B4-BE49-F238E27FC236}">
                      <a16:creationId xmlns:a16="http://schemas.microsoft.com/office/drawing/2014/main" id="{7CC21646-C37D-CE28-1ED2-C5C2EE5E94B0}"/>
                    </a:ext>
                  </a:extLst>
                </p:cNvPr>
                <p:cNvSpPr/>
                <p:nvPr/>
              </p:nvSpPr>
              <p:spPr>
                <a:xfrm>
                  <a:off x="3962400" y="3669861"/>
                  <a:ext cx="2348662" cy="536377"/>
                </a:xfrm>
                <a:prstGeom prst="roundRect">
                  <a:avLst/>
                </a:prstGeom>
                <a:solidFill>
                  <a:srgbClr val="29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TextBox 30">
                  <a:extLst>
                    <a:ext uri="{FF2B5EF4-FFF2-40B4-BE49-F238E27FC236}">
                      <a16:creationId xmlns:a16="http://schemas.microsoft.com/office/drawing/2014/main" id="{9D7AE614-6840-43E2-AEE8-DB3836A4AB71}"/>
                    </a:ext>
                  </a:extLst>
                </p:cNvPr>
                <p:cNvSpPr txBox="1"/>
                <p:nvPr/>
              </p:nvSpPr>
              <p:spPr>
                <a:xfrm>
                  <a:off x="1653396" y="3801744"/>
                  <a:ext cx="2508913" cy="276999"/>
                </a:xfrm>
                <a:prstGeom prst="rect">
                  <a:avLst/>
                </a:prstGeom>
                <a:noFill/>
              </p:spPr>
              <p:txBody>
                <a:bodyPr wrap="square">
                  <a:spAutoFit/>
                </a:bodyPr>
                <a:lstStyle/>
                <a:p>
                  <a:r>
                    <a:rPr lang="en-US"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PHYSICAL DATASET (TABLE)</a:t>
                  </a:r>
                  <a:endParaRPr lang="ru-RU" sz="1200" dirty="0">
                    <a:solidFill>
                      <a:schemeClr val="bg1"/>
                    </a:solidFill>
                  </a:endParaRPr>
                </a:p>
              </p:txBody>
            </p:sp>
            <p:sp>
              <p:nvSpPr>
                <p:cNvPr id="32" name="TextBox 31">
                  <a:extLst>
                    <a:ext uri="{FF2B5EF4-FFF2-40B4-BE49-F238E27FC236}">
                      <a16:creationId xmlns:a16="http://schemas.microsoft.com/office/drawing/2014/main" id="{9DBE8E4A-7FA3-CB23-9D0C-31EC25F4D419}"/>
                    </a:ext>
                  </a:extLst>
                </p:cNvPr>
                <p:cNvSpPr txBox="1"/>
                <p:nvPr/>
              </p:nvSpPr>
              <p:spPr>
                <a:xfrm>
                  <a:off x="4191000" y="3805350"/>
                  <a:ext cx="2508913" cy="276999"/>
                </a:xfrm>
                <a:prstGeom prst="rect">
                  <a:avLst/>
                </a:prstGeom>
                <a:noFill/>
              </p:spPr>
              <p:txBody>
                <a:bodyPr wrap="square">
                  <a:spAutoFit/>
                </a:bodyPr>
                <a:lstStyle/>
                <a:p>
                  <a:r>
                    <a:rPr lang="en-US"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VIRTUAL DATASET (QUERY)</a:t>
                  </a:r>
                  <a:endParaRPr lang="ru-RU" sz="1200" dirty="0">
                    <a:solidFill>
                      <a:schemeClr val="bg1"/>
                    </a:solidFill>
                  </a:endParaRPr>
                </a:p>
              </p:txBody>
            </p:sp>
          </p:grpSp>
          <p:sp>
            <p:nvSpPr>
              <p:cNvPr id="35" name="Прямоугольник: скругленные углы 34">
                <a:extLst>
                  <a:ext uri="{FF2B5EF4-FFF2-40B4-BE49-F238E27FC236}">
                    <a16:creationId xmlns:a16="http://schemas.microsoft.com/office/drawing/2014/main" id="{575F593C-C4AE-0154-75F3-8316219DD0D7}"/>
                  </a:ext>
                </a:extLst>
              </p:cNvPr>
              <p:cNvSpPr/>
              <p:nvPr/>
            </p:nvSpPr>
            <p:spPr>
              <a:xfrm>
                <a:off x="1758287" y="2853062"/>
                <a:ext cx="1129462" cy="536377"/>
              </a:xfrm>
              <a:prstGeom prst="roundRect">
                <a:avLst/>
              </a:prstGeom>
              <a:solidFill>
                <a:srgbClr val="29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Прямоугольник: скругленные углы 35">
                <a:extLst>
                  <a:ext uri="{FF2B5EF4-FFF2-40B4-BE49-F238E27FC236}">
                    <a16:creationId xmlns:a16="http://schemas.microsoft.com/office/drawing/2014/main" id="{B923912E-9141-5561-425D-72A31718C9F2}"/>
                  </a:ext>
                </a:extLst>
              </p:cNvPr>
              <p:cNvSpPr/>
              <p:nvPr/>
            </p:nvSpPr>
            <p:spPr>
              <a:xfrm>
                <a:off x="3078129" y="2848922"/>
                <a:ext cx="1103043" cy="531702"/>
              </a:xfrm>
              <a:prstGeom prst="roundRect">
                <a:avLst/>
              </a:prstGeom>
              <a:solidFill>
                <a:srgbClr val="29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скругленные углы 36">
                <a:extLst>
                  <a:ext uri="{FF2B5EF4-FFF2-40B4-BE49-F238E27FC236}">
                    <a16:creationId xmlns:a16="http://schemas.microsoft.com/office/drawing/2014/main" id="{A680ED93-816E-B268-D67D-0A3EEB60914E}"/>
                  </a:ext>
                </a:extLst>
              </p:cNvPr>
              <p:cNvSpPr/>
              <p:nvPr/>
            </p:nvSpPr>
            <p:spPr>
              <a:xfrm>
                <a:off x="4272887" y="2848922"/>
                <a:ext cx="1129462" cy="536377"/>
              </a:xfrm>
              <a:prstGeom prst="roundRect">
                <a:avLst/>
              </a:prstGeom>
              <a:solidFill>
                <a:srgbClr val="29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TextBox 37">
                <a:extLst>
                  <a:ext uri="{FF2B5EF4-FFF2-40B4-BE49-F238E27FC236}">
                    <a16:creationId xmlns:a16="http://schemas.microsoft.com/office/drawing/2014/main" id="{033089A2-6694-36B7-8D72-481C12488775}"/>
                  </a:ext>
                </a:extLst>
              </p:cNvPr>
              <p:cNvSpPr txBox="1"/>
              <p:nvPr/>
            </p:nvSpPr>
            <p:spPr>
              <a:xfrm>
                <a:off x="3323451" y="2975880"/>
                <a:ext cx="680113" cy="276999"/>
              </a:xfrm>
              <a:prstGeom prst="rect">
                <a:avLst/>
              </a:prstGeom>
              <a:noFill/>
            </p:spPr>
            <p:txBody>
              <a:bodyPr wrap="square">
                <a:spAutoFit/>
              </a:bodyPr>
              <a:lstStyle/>
              <a:p>
                <a:r>
                  <a:rPr lang="en-US"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CHART</a:t>
                </a:r>
                <a:endParaRPr lang="ru-RU" sz="1200" dirty="0">
                  <a:solidFill>
                    <a:schemeClr val="bg1"/>
                  </a:solidFill>
                </a:endParaRPr>
              </a:p>
            </p:txBody>
          </p:sp>
          <p:sp>
            <p:nvSpPr>
              <p:cNvPr id="39" name="TextBox 38">
                <a:extLst>
                  <a:ext uri="{FF2B5EF4-FFF2-40B4-BE49-F238E27FC236}">
                    <a16:creationId xmlns:a16="http://schemas.microsoft.com/office/drawing/2014/main" id="{004F8084-2C02-9BCB-A39C-F27297791088}"/>
                  </a:ext>
                </a:extLst>
              </p:cNvPr>
              <p:cNvSpPr txBox="1"/>
              <p:nvPr/>
            </p:nvSpPr>
            <p:spPr>
              <a:xfrm>
                <a:off x="2019084" y="2982750"/>
                <a:ext cx="680113" cy="276999"/>
              </a:xfrm>
              <a:prstGeom prst="rect">
                <a:avLst/>
              </a:prstGeom>
              <a:noFill/>
            </p:spPr>
            <p:txBody>
              <a:bodyPr wrap="square">
                <a:spAutoFit/>
              </a:bodyPr>
              <a:lstStyle/>
              <a:p>
                <a:r>
                  <a:rPr lang="en-US"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CHART</a:t>
                </a:r>
                <a:endParaRPr lang="ru-RU" sz="1200" dirty="0">
                  <a:solidFill>
                    <a:schemeClr val="bg1"/>
                  </a:solidFill>
                </a:endParaRPr>
              </a:p>
            </p:txBody>
          </p:sp>
          <p:sp>
            <p:nvSpPr>
              <p:cNvPr id="40" name="TextBox 39">
                <a:extLst>
                  <a:ext uri="{FF2B5EF4-FFF2-40B4-BE49-F238E27FC236}">
                    <a16:creationId xmlns:a16="http://schemas.microsoft.com/office/drawing/2014/main" id="{E05C0E2D-7718-F51F-8D93-8E226F15E16D}"/>
                  </a:ext>
                </a:extLst>
              </p:cNvPr>
              <p:cNvSpPr txBox="1"/>
              <p:nvPr/>
            </p:nvSpPr>
            <p:spPr>
              <a:xfrm>
                <a:off x="4536743" y="2975880"/>
                <a:ext cx="680113" cy="276999"/>
              </a:xfrm>
              <a:prstGeom prst="rect">
                <a:avLst/>
              </a:prstGeom>
              <a:noFill/>
            </p:spPr>
            <p:txBody>
              <a:bodyPr wrap="square">
                <a:spAutoFit/>
              </a:bodyPr>
              <a:lstStyle/>
              <a:p>
                <a:r>
                  <a:rPr lang="en-US"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CHART</a:t>
                </a:r>
                <a:endParaRPr lang="ru-RU" sz="1200" dirty="0">
                  <a:solidFill>
                    <a:schemeClr val="bg1"/>
                  </a:solidFill>
                </a:endParaRPr>
              </a:p>
            </p:txBody>
          </p:sp>
          <p:sp>
            <p:nvSpPr>
              <p:cNvPr id="43" name="Прямоугольник: скругленные углы 42">
                <a:extLst>
                  <a:ext uri="{FF2B5EF4-FFF2-40B4-BE49-F238E27FC236}">
                    <a16:creationId xmlns:a16="http://schemas.microsoft.com/office/drawing/2014/main" id="{AA474DB5-826D-4262-FCDC-05DB0F8D5E2B}"/>
                  </a:ext>
                </a:extLst>
              </p:cNvPr>
              <p:cNvSpPr/>
              <p:nvPr/>
            </p:nvSpPr>
            <p:spPr>
              <a:xfrm>
                <a:off x="549653" y="2853062"/>
                <a:ext cx="1129462" cy="536377"/>
              </a:xfrm>
              <a:prstGeom prst="roundRect">
                <a:avLst/>
              </a:prstGeom>
              <a:solidFill>
                <a:srgbClr val="29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TextBox 43">
                <a:extLst>
                  <a:ext uri="{FF2B5EF4-FFF2-40B4-BE49-F238E27FC236}">
                    <a16:creationId xmlns:a16="http://schemas.microsoft.com/office/drawing/2014/main" id="{CCE1B267-E2FE-9BB2-42A7-21B2011A9FD1}"/>
                  </a:ext>
                </a:extLst>
              </p:cNvPr>
              <p:cNvSpPr txBox="1"/>
              <p:nvPr/>
            </p:nvSpPr>
            <p:spPr>
              <a:xfrm>
                <a:off x="810450" y="2982750"/>
                <a:ext cx="680113" cy="276999"/>
              </a:xfrm>
              <a:prstGeom prst="rect">
                <a:avLst/>
              </a:prstGeom>
              <a:noFill/>
            </p:spPr>
            <p:txBody>
              <a:bodyPr wrap="square">
                <a:spAutoFit/>
              </a:bodyPr>
              <a:lstStyle/>
              <a:p>
                <a:r>
                  <a:rPr lang="en-US" sz="12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CHART</a:t>
                </a:r>
                <a:endParaRPr lang="ru-RU" sz="1200" dirty="0">
                  <a:solidFill>
                    <a:schemeClr val="bg1"/>
                  </a:solidFill>
                </a:endParaRPr>
              </a:p>
            </p:txBody>
          </p:sp>
          <p:grpSp>
            <p:nvGrpSpPr>
              <p:cNvPr id="45" name="Группа 44">
                <a:extLst>
                  <a:ext uri="{FF2B5EF4-FFF2-40B4-BE49-F238E27FC236}">
                    <a16:creationId xmlns:a16="http://schemas.microsoft.com/office/drawing/2014/main" id="{FE1C2ECA-0771-EA0B-A2D2-49517418CE2C}"/>
                  </a:ext>
                </a:extLst>
              </p:cNvPr>
              <p:cNvGrpSpPr/>
              <p:nvPr/>
            </p:nvGrpSpPr>
            <p:grpSpPr>
              <a:xfrm>
                <a:off x="549653" y="1673781"/>
                <a:ext cx="4876800" cy="609600"/>
                <a:chOff x="1447800" y="4267200"/>
                <a:chExt cx="4876800" cy="609600"/>
              </a:xfrm>
            </p:grpSpPr>
            <p:sp>
              <p:nvSpPr>
                <p:cNvPr id="47" name="Прямоугольник: скругленные углы 46">
                  <a:extLst>
                    <a:ext uri="{FF2B5EF4-FFF2-40B4-BE49-F238E27FC236}">
                      <a16:creationId xmlns:a16="http://schemas.microsoft.com/office/drawing/2014/main" id="{9607DC46-8C47-7CFF-833C-10F7C202FC80}"/>
                    </a:ext>
                  </a:extLst>
                </p:cNvPr>
                <p:cNvSpPr/>
                <p:nvPr/>
              </p:nvSpPr>
              <p:spPr>
                <a:xfrm>
                  <a:off x="1447800" y="4267200"/>
                  <a:ext cx="4876800" cy="609600"/>
                </a:xfrm>
                <a:prstGeom prst="roundRect">
                  <a:avLst/>
                </a:prstGeom>
                <a:solidFill>
                  <a:srgbClr val="2964FF"/>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TextBox 47">
                  <a:extLst>
                    <a:ext uri="{FF2B5EF4-FFF2-40B4-BE49-F238E27FC236}">
                      <a16:creationId xmlns:a16="http://schemas.microsoft.com/office/drawing/2014/main" id="{692B82F7-5D50-8257-A3CD-897C89A58658}"/>
                    </a:ext>
                  </a:extLst>
                </p:cNvPr>
                <p:cNvSpPr txBox="1"/>
                <p:nvPr/>
              </p:nvSpPr>
              <p:spPr>
                <a:xfrm>
                  <a:off x="3337631" y="4420473"/>
                  <a:ext cx="1240185" cy="307777"/>
                </a:xfrm>
                <a:prstGeom prst="rect">
                  <a:avLst/>
                </a:prstGeom>
                <a:noFill/>
              </p:spPr>
              <p:txBody>
                <a:bodyPr wrap="square">
                  <a:spAutoFit/>
                </a:bodyPr>
                <a:lstStyle/>
                <a:p>
                  <a:r>
                    <a:rPr lang="en-US" sz="1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DASHBOARD</a:t>
                  </a:r>
                  <a:endParaRPr lang="ru-RU" sz="1400" dirty="0">
                    <a:solidFill>
                      <a:schemeClr val="bg1"/>
                    </a:solidFill>
                  </a:endParaRPr>
                </a:p>
              </p:txBody>
            </p:sp>
          </p:grpSp>
          <p:cxnSp>
            <p:nvCxnSpPr>
              <p:cNvPr id="50" name="Прямая со стрелкой 49">
                <a:extLst>
                  <a:ext uri="{FF2B5EF4-FFF2-40B4-BE49-F238E27FC236}">
                    <a16:creationId xmlns:a16="http://schemas.microsoft.com/office/drawing/2014/main" id="{DE5FBA2E-94BD-5A85-395D-7059B777E833}"/>
                  </a:ext>
                </a:extLst>
              </p:cNvPr>
              <p:cNvCxnSpPr>
                <a:cxnSpLocks/>
              </p:cNvCxnSpPr>
              <p:nvPr/>
            </p:nvCxnSpPr>
            <p:spPr>
              <a:xfrm>
                <a:off x="2971800" y="4876800"/>
                <a:ext cx="0"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Прямая соединительная линия 57">
                <a:extLst>
                  <a:ext uri="{FF2B5EF4-FFF2-40B4-BE49-F238E27FC236}">
                    <a16:creationId xmlns:a16="http://schemas.microsoft.com/office/drawing/2014/main" id="{1263E810-7D0A-9EB2-E51F-7D6F6D9743D7}"/>
                  </a:ext>
                </a:extLst>
              </p:cNvPr>
              <p:cNvCxnSpPr>
                <a:cxnSpLocks/>
              </p:cNvCxnSpPr>
              <p:nvPr/>
            </p:nvCxnSpPr>
            <p:spPr>
              <a:xfrm>
                <a:off x="2988053" y="2286000"/>
                <a:ext cx="0" cy="2312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Прямая соединительная линия 60">
                <a:extLst>
                  <a:ext uri="{FF2B5EF4-FFF2-40B4-BE49-F238E27FC236}">
                    <a16:creationId xmlns:a16="http://schemas.microsoft.com/office/drawing/2014/main" id="{C84840A0-2D04-8BD9-40D0-26C63C0575F7}"/>
                  </a:ext>
                </a:extLst>
              </p:cNvPr>
              <p:cNvCxnSpPr>
                <a:cxnSpLocks/>
              </p:cNvCxnSpPr>
              <p:nvPr/>
            </p:nvCxnSpPr>
            <p:spPr>
              <a:xfrm>
                <a:off x="1143000" y="2517219"/>
                <a:ext cx="3657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Прямая соединительная линия 64">
                <a:extLst>
                  <a:ext uri="{FF2B5EF4-FFF2-40B4-BE49-F238E27FC236}">
                    <a16:creationId xmlns:a16="http://schemas.microsoft.com/office/drawing/2014/main" id="{96E46E19-9FB5-0898-67D7-26DA1E7AA301}"/>
                  </a:ext>
                </a:extLst>
              </p:cNvPr>
              <p:cNvCxnSpPr>
                <a:cxnSpLocks/>
              </p:cNvCxnSpPr>
              <p:nvPr/>
            </p:nvCxnSpPr>
            <p:spPr>
              <a:xfrm>
                <a:off x="4800600" y="2517219"/>
                <a:ext cx="0" cy="231219"/>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Прямая соединительная линия 66">
                <a:extLst>
                  <a:ext uri="{FF2B5EF4-FFF2-40B4-BE49-F238E27FC236}">
                    <a16:creationId xmlns:a16="http://schemas.microsoft.com/office/drawing/2014/main" id="{905C2129-71C4-4C22-C8CB-12904DEE9825}"/>
                  </a:ext>
                </a:extLst>
              </p:cNvPr>
              <p:cNvCxnSpPr>
                <a:cxnSpLocks/>
              </p:cNvCxnSpPr>
              <p:nvPr/>
            </p:nvCxnSpPr>
            <p:spPr>
              <a:xfrm>
                <a:off x="1143000" y="2517219"/>
                <a:ext cx="0" cy="231219"/>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Прямая со стрелкой 73">
                <a:extLst>
                  <a:ext uri="{FF2B5EF4-FFF2-40B4-BE49-F238E27FC236}">
                    <a16:creationId xmlns:a16="http://schemas.microsoft.com/office/drawing/2014/main" id="{6873EC68-8415-F0CD-E261-7AA83FFDDE17}"/>
                  </a:ext>
                </a:extLst>
              </p:cNvPr>
              <p:cNvCxnSpPr>
                <a:cxnSpLocks/>
              </p:cNvCxnSpPr>
              <p:nvPr/>
            </p:nvCxnSpPr>
            <p:spPr>
              <a:xfrm>
                <a:off x="2323018" y="2514600"/>
                <a:ext cx="0" cy="23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Прямая со стрелкой 77">
                <a:extLst>
                  <a:ext uri="{FF2B5EF4-FFF2-40B4-BE49-F238E27FC236}">
                    <a16:creationId xmlns:a16="http://schemas.microsoft.com/office/drawing/2014/main" id="{190FEE55-CDD8-4911-1FF5-CE84F1FDDC68}"/>
                  </a:ext>
                </a:extLst>
              </p:cNvPr>
              <p:cNvCxnSpPr>
                <a:cxnSpLocks/>
              </p:cNvCxnSpPr>
              <p:nvPr/>
            </p:nvCxnSpPr>
            <p:spPr>
              <a:xfrm>
                <a:off x="3629651" y="2514600"/>
                <a:ext cx="0" cy="23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Прямоугольник: скругленные углы 80">
                <a:extLst>
                  <a:ext uri="{FF2B5EF4-FFF2-40B4-BE49-F238E27FC236}">
                    <a16:creationId xmlns:a16="http://schemas.microsoft.com/office/drawing/2014/main" id="{967C60E5-065C-01A2-A035-2FC3DF1CB6C8}"/>
                  </a:ext>
                </a:extLst>
              </p:cNvPr>
              <p:cNvSpPr/>
              <p:nvPr/>
            </p:nvSpPr>
            <p:spPr>
              <a:xfrm>
                <a:off x="2407069" y="5410200"/>
                <a:ext cx="1129462" cy="536377"/>
              </a:xfrm>
              <a:prstGeom prst="roundRect">
                <a:avLst/>
              </a:prstGeom>
              <a:solidFill>
                <a:srgbClr val="29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TextBox 22">
                <a:extLst>
                  <a:ext uri="{FF2B5EF4-FFF2-40B4-BE49-F238E27FC236}">
                    <a16:creationId xmlns:a16="http://schemas.microsoft.com/office/drawing/2014/main" id="{0F511A44-ED43-A638-9743-5F184FA71ACB}"/>
                  </a:ext>
                </a:extLst>
              </p:cNvPr>
              <p:cNvSpPr txBox="1"/>
              <p:nvPr/>
            </p:nvSpPr>
            <p:spPr>
              <a:xfrm>
                <a:off x="2668268" y="5524409"/>
                <a:ext cx="696338" cy="307777"/>
              </a:xfrm>
              <a:prstGeom prst="rect">
                <a:avLst/>
              </a:prstGeom>
              <a:noFill/>
            </p:spPr>
            <p:txBody>
              <a:bodyPr wrap="square">
                <a:spAutoFit/>
              </a:bodyPr>
              <a:lstStyle/>
              <a:p>
                <a:r>
                  <a:rPr lang="en-US" sz="1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DBMS</a:t>
                </a:r>
                <a:endParaRPr lang="ru-RU" sz="1400" dirty="0">
                  <a:solidFill>
                    <a:schemeClr val="bg1"/>
                  </a:solidFill>
                </a:endParaRPr>
              </a:p>
            </p:txBody>
          </p:sp>
        </p:grpSp>
        <p:sp>
          <p:nvSpPr>
            <p:cNvPr id="85" name="Правая фигурная скобка 84">
              <a:extLst>
                <a:ext uri="{FF2B5EF4-FFF2-40B4-BE49-F238E27FC236}">
                  <a16:creationId xmlns:a16="http://schemas.microsoft.com/office/drawing/2014/main" id="{1E6A966A-EC17-A351-E40C-BB844E4F357E}"/>
                </a:ext>
              </a:extLst>
            </p:cNvPr>
            <p:cNvSpPr/>
            <p:nvPr/>
          </p:nvSpPr>
          <p:spPr>
            <a:xfrm>
              <a:off x="5486400" y="4192776"/>
              <a:ext cx="152400" cy="60960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86" name="Правая фигурная скобка 85">
              <a:extLst>
                <a:ext uri="{FF2B5EF4-FFF2-40B4-BE49-F238E27FC236}">
                  <a16:creationId xmlns:a16="http://schemas.microsoft.com/office/drawing/2014/main" id="{F5075575-0E64-BF93-FD15-F8AF8B49C26C}"/>
                </a:ext>
              </a:extLst>
            </p:cNvPr>
            <p:cNvSpPr/>
            <p:nvPr/>
          </p:nvSpPr>
          <p:spPr>
            <a:xfrm>
              <a:off x="5486401" y="3528046"/>
              <a:ext cx="152399" cy="536378"/>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87" name="Правая фигурная скобка 86">
              <a:extLst>
                <a:ext uri="{FF2B5EF4-FFF2-40B4-BE49-F238E27FC236}">
                  <a16:creationId xmlns:a16="http://schemas.microsoft.com/office/drawing/2014/main" id="{C30E876C-2E72-5DF3-9914-2D258CB27871}"/>
                </a:ext>
              </a:extLst>
            </p:cNvPr>
            <p:cNvSpPr/>
            <p:nvPr/>
          </p:nvSpPr>
          <p:spPr>
            <a:xfrm>
              <a:off x="5498991" y="1658202"/>
              <a:ext cx="152398" cy="1706841"/>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88" name="TextBox 87">
              <a:extLst>
                <a:ext uri="{FF2B5EF4-FFF2-40B4-BE49-F238E27FC236}">
                  <a16:creationId xmlns:a16="http://schemas.microsoft.com/office/drawing/2014/main" id="{700DA55C-B550-A1E9-6DBB-393BB733564E}"/>
                </a:ext>
              </a:extLst>
            </p:cNvPr>
            <p:cNvSpPr txBox="1"/>
            <p:nvPr/>
          </p:nvSpPr>
          <p:spPr>
            <a:xfrm>
              <a:off x="5683112" y="2357733"/>
              <a:ext cx="2245023" cy="307777"/>
            </a:xfrm>
            <a:prstGeom prst="rect">
              <a:avLst/>
            </a:prstGeom>
            <a:noFill/>
          </p:spPr>
          <p:txBody>
            <a:bodyPr wrap="square">
              <a:spAutoFit/>
            </a:bodyPr>
            <a:lstStyle/>
            <a:p>
              <a:r>
                <a:rPr lang="en-US" sz="1400" dirty="0">
                  <a:latin typeface="Roboto Condensed" panose="02000000000000000000" pitchFamily="2" charset="0"/>
                  <a:ea typeface="Roboto Condensed" panose="02000000000000000000" pitchFamily="2" charset="0"/>
                  <a:cs typeface="Roboto Condensed" panose="02000000000000000000" pitchFamily="2" charset="0"/>
                </a:rPr>
                <a:t>VISUAL PRESENTATION</a:t>
              </a:r>
              <a:endParaRPr lang="ru-RU" sz="1400" dirty="0"/>
            </a:p>
          </p:txBody>
        </p:sp>
        <p:sp>
          <p:nvSpPr>
            <p:cNvPr id="89" name="TextBox 88">
              <a:extLst>
                <a:ext uri="{FF2B5EF4-FFF2-40B4-BE49-F238E27FC236}">
                  <a16:creationId xmlns:a16="http://schemas.microsoft.com/office/drawing/2014/main" id="{5573BBEB-6449-C742-C7DA-D1DBD0621C82}"/>
                </a:ext>
              </a:extLst>
            </p:cNvPr>
            <p:cNvSpPr txBox="1"/>
            <p:nvPr/>
          </p:nvSpPr>
          <p:spPr>
            <a:xfrm>
              <a:off x="5683112" y="3651120"/>
              <a:ext cx="2245023" cy="307777"/>
            </a:xfrm>
            <a:prstGeom prst="rect">
              <a:avLst/>
            </a:prstGeom>
            <a:noFill/>
          </p:spPr>
          <p:txBody>
            <a:bodyPr wrap="square">
              <a:spAutoFit/>
            </a:bodyPr>
            <a:lstStyle/>
            <a:p>
              <a:r>
                <a:rPr lang="en-US" sz="1400" dirty="0">
                  <a:latin typeface="Roboto Condensed" panose="02000000000000000000" pitchFamily="2" charset="0"/>
                  <a:ea typeface="Roboto Condensed" panose="02000000000000000000" pitchFamily="2" charset="0"/>
                  <a:cs typeface="Roboto Condensed" panose="02000000000000000000" pitchFamily="2" charset="0"/>
                </a:rPr>
                <a:t>SEMANTIC LAYER</a:t>
              </a:r>
              <a:endParaRPr lang="ru-RU" sz="1400" dirty="0"/>
            </a:p>
          </p:txBody>
        </p:sp>
        <p:sp>
          <p:nvSpPr>
            <p:cNvPr id="90" name="TextBox 89">
              <a:extLst>
                <a:ext uri="{FF2B5EF4-FFF2-40B4-BE49-F238E27FC236}">
                  <a16:creationId xmlns:a16="http://schemas.microsoft.com/office/drawing/2014/main" id="{86F8A8AB-C674-D9E3-782A-AC591DE22BB8}"/>
                </a:ext>
              </a:extLst>
            </p:cNvPr>
            <p:cNvSpPr txBox="1"/>
            <p:nvPr/>
          </p:nvSpPr>
          <p:spPr>
            <a:xfrm>
              <a:off x="5683112" y="4343687"/>
              <a:ext cx="2245023" cy="307777"/>
            </a:xfrm>
            <a:prstGeom prst="rect">
              <a:avLst/>
            </a:prstGeom>
            <a:noFill/>
          </p:spPr>
          <p:txBody>
            <a:bodyPr wrap="square">
              <a:spAutoFit/>
            </a:bodyPr>
            <a:lstStyle/>
            <a:p>
              <a:r>
                <a:rPr lang="en-US" sz="1400" dirty="0">
                  <a:latin typeface="Roboto Condensed" panose="02000000000000000000" pitchFamily="2" charset="0"/>
                  <a:ea typeface="Roboto Condensed" panose="02000000000000000000" pitchFamily="2" charset="0"/>
                  <a:cs typeface="Roboto Condensed" panose="02000000000000000000" pitchFamily="2" charset="0"/>
                </a:rPr>
                <a:t>DATABASE CONNECTION</a:t>
              </a:r>
              <a:endParaRPr lang="ru-RU" sz="1400" dirty="0"/>
            </a:p>
          </p:txBody>
        </p:sp>
        <p:cxnSp>
          <p:nvCxnSpPr>
            <p:cNvPr id="92" name="Прямая соединительная линия 91">
              <a:extLst>
                <a:ext uri="{FF2B5EF4-FFF2-40B4-BE49-F238E27FC236}">
                  <a16:creationId xmlns:a16="http://schemas.microsoft.com/office/drawing/2014/main" id="{7E06CB38-DD25-D73F-1A30-C55A4B26CC9D}"/>
                </a:ext>
              </a:extLst>
            </p:cNvPr>
            <p:cNvCxnSpPr>
              <a:cxnSpLocks/>
            </p:cNvCxnSpPr>
            <p:nvPr/>
          </p:nvCxnSpPr>
          <p:spPr>
            <a:xfrm>
              <a:off x="3511107" y="5675320"/>
              <a:ext cx="4870893"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93" name="Прямая соединительная линия 92">
              <a:extLst>
                <a:ext uri="{FF2B5EF4-FFF2-40B4-BE49-F238E27FC236}">
                  <a16:creationId xmlns:a16="http://schemas.microsoft.com/office/drawing/2014/main" id="{DF8C0CF9-A34E-69D8-8536-91D6D2CF57F2}"/>
                </a:ext>
              </a:extLst>
            </p:cNvPr>
            <p:cNvCxnSpPr>
              <a:cxnSpLocks/>
            </p:cNvCxnSpPr>
            <p:nvPr/>
          </p:nvCxnSpPr>
          <p:spPr>
            <a:xfrm>
              <a:off x="7648732" y="4497575"/>
              <a:ext cx="733268"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95" name="Прямая соединительная линия 94">
              <a:extLst>
                <a:ext uri="{FF2B5EF4-FFF2-40B4-BE49-F238E27FC236}">
                  <a16:creationId xmlns:a16="http://schemas.microsoft.com/office/drawing/2014/main" id="{15348D60-BE64-823C-BEED-E42303DEC9AB}"/>
                </a:ext>
              </a:extLst>
            </p:cNvPr>
            <p:cNvCxnSpPr>
              <a:cxnSpLocks/>
            </p:cNvCxnSpPr>
            <p:nvPr/>
          </p:nvCxnSpPr>
          <p:spPr>
            <a:xfrm>
              <a:off x="7154948" y="3782087"/>
              <a:ext cx="122705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98" name="Прямая соединительная линия 97">
              <a:extLst>
                <a:ext uri="{FF2B5EF4-FFF2-40B4-BE49-F238E27FC236}">
                  <a16:creationId xmlns:a16="http://schemas.microsoft.com/office/drawing/2014/main" id="{6C6C488A-C20F-D909-F457-025D6134E7DA}"/>
                </a:ext>
              </a:extLst>
            </p:cNvPr>
            <p:cNvCxnSpPr>
              <a:cxnSpLocks/>
            </p:cNvCxnSpPr>
            <p:nvPr/>
          </p:nvCxnSpPr>
          <p:spPr>
            <a:xfrm>
              <a:off x="5683112" y="3092454"/>
              <a:ext cx="2698888"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0" name="Прямая соединительная линия 99">
              <a:extLst>
                <a:ext uri="{FF2B5EF4-FFF2-40B4-BE49-F238E27FC236}">
                  <a16:creationId xmlns:a16="http://schemas.microsoft.com/office/drawing/2014/main" id="{F13D2493-B18E-D5B9-1E52-7231C8A5DBDB}"/>
                </a:ext>
              </a:extLst>
            </p:cNvPr>
            <p:cNvCxnSpPr>
              <a:cxnSpLocks/>
            </p:cNvCxnSpPr>
            <p:nvPr/>
          </p:nvCxnSpPr>
          <p:spPr>
            <a:xfrm>
              <a:off x="5680254" y="1975604"/>
              <a:ext cx="2701746"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2A5D4B9A-0B1F-705A-51CF-87C22FE5341C}"/>
                </a:ext>
              </a:extLst>
            </p:cNvPr>
            <p:cNvSpPr txBox="1"/>
            <p:nvPr/>
          </p:nvSpPr>
          <p:spPr>
            <a:xfrm>
              <a:off x="8467642" y="5540968"/>
              <a:ext cx="2245023" cy="307777"/>
            </a:xfrm>
            <a:prstGeom prst="rect">
              <a:avLst/>
            </a:prstGeom>
            <a:noFill/>
          </p:spPr>
          <p:txBody>
            <a:bodyPr wrap="square">
              <a:spAutoFit/>
            </a:bodyPr>
            <a:lstStyle/>
            <a:p>
              <a:r>
                <a:rPr lang="ru-RU" sz="1400" dirty="0">
                  <a:latin typeface="Roboto Condensed" panose="02000000000000000000" pitchFamily="2" charset="0"/>
                  <a:ea typeface="Roboto Condensed" panose="02000000000000000000" pitchFamily="2" charset="0"/>
                  <a:cs typeface="Roboto Condensed" panose="02000000000000000000" pitchFamily="2" charset="0"/>
                </a:rPr>
                <a:t>СУБД</a:t>
              </a:r>
              <a:endParaRPr lang="ru-RU" sz="1400" dirty="0"/>
            </a:p>
          </p:txBody>
        </p:sp>
        <p:sp>
          <p:nvSpPr>
            <p:cNvPr id="108" name="TextBox 107">
              <a:extLst>
                <a:ext uri="{FF2B5EF4-FFF2-40B4-BE49-F238E27FC236}">
                  <a16:creationId xmlns:a16="http://schemas.microsoft.com/office/drawing/2014/main" id="{62B04601-6DAF-7FA1-36F4-0F9664D03FDE}"/>
                </a:ext>
              </a:extLst>
            </p:cNvPr>
            <p:cNvSpPr txBox="1"/>
            <p:nvPr/>
          </p:nvSpPr>
          <p:spPr>
            <a:xfrm>
              <a:off x="8467641" y="4363804"/>
              <a:ext cx="2731977" cy="276999"/>
            </a:xfrm>
            <a:prstGeom prst="rect">
              <a:avLst/>
            </a:prstGeom>
            <a:noFill/>
          </p:spPr>
          <p:txBody>
            <a:bodyPr wrap="square">
              <a:spAutoFit/>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Создание подключения к СУБД</a:t>
              </a:r>
              <a:endParaRPr lang="ru-RU" sz="1200" dirty="0"/>
            </a:p>
          </p:txBody>
        </p:sp>
        <p:sp>
          <p:nvSpPr>
            <p:cNvPr id="109" name="TextBox 108">
              <a:extLst>
                <a:ext uri="{FF2B5EF4-FFF2-40B4-BE49-F238E27FC236}">
                  <a16:creationId xmlns:a16="http://schemas.microsoft.com/office/drawing/2014/main" id="{04F2F166-4F49-B970-51CC-448F6D509AA2}"/>
                </a:ext>
              </a:extLst>
            </p:cNvPr>
            <p:cNvSpPr txBox="1"/>
            <p:nvPr/>
          </p:nvSpPr>
          <p:spPr>
            <a:xfrm>
              <a:off x="8458405" y="3352800"/>
              <a:ext cx="3336342" cy="830997"/>
            </a:xfrm>
            <a:prstGeom prst="rect">
              <a:avLst/>
            </a:prstGeom>
            <a:noFill/>
          </p:spPr>
          <p:txBody>
            <a:bodyPr wrap="square">
              <a:spAutoFit/>
            </a:bodyPr>
            <a:lstStyle/>
            <a:p>
              <a:pPr algn="just"/>
              <a:r>
                <a:rPr lang="ru-RU" sz="1200" dirty="0">
                  <a:latin typeface="Roboto Condensed" panose="02000000000000000000" pitchFamily="2" charset="0"/>
                  <a:ea typeface="Roboto Condensed" panose="02000000000000000000" pitchFamily="2" charset="0"/>
                  <a:cs typeface="Roboto Condensed" panose="02000000000000000000" pitchFamily="2" charset="0"/>
                </a:rPr>
                <a:t>Выбор определённой таблицы/представления из СУБД или написание собственного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SQL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скрипта + определение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dimensions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measures,  </a:t>
              </a:r>
            </a:p>
            <a:p>
              <a:pPr algn="just"/>
              <a:r>
                <a:rPr lang="en-US" sz="1200" dirty="0">
                  <a:latin typeface="Roboto Condensed" panose="02000000000000000000" pitchFamily="2" charset="0"/>
                  <a:ea typeface="Roboto Condensed" panose="02000000000000000000" pitchFamily="2" charset="0"/>
                  <a:cs typeface="Roboto Condensed" panose="02000000000000000000" pitchFamily="2" charset="0"/>
                </a:rPr>
                <a:t>aggregated columns</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a:t>
              </a:r>
              <a:endParaRPr lang="ru-RU" sz="1200" dirty="0"/>
            </a:p>
          </p:txBody>
        </p:sp>
        <p:sp>
          <p:nvSpPr>
            <p:cNvPr id="110" name="TextBox 109">
              <a:extLst>
                <a:ext uri="{FF2B5EF4-FFF2-40B4-BE49-F238E27FC236}">
                  <a16:creationId xmlns:a16="http://schemas.microsoft.com/office/drawing/2014/main" id="{88B52E1A-16E7-7ED4-87A8-B584CE009953}"/>
                </a:ext>
              </a:extLst>
            </p:cNvPr>
            <p:cNvSpPr txBox="1"/>
            <p:nvPr/>
          </p:nvSpPr>
          <p:spPr>
            <a:xfrm>
              <a:off x="8467641" y="2861621"/>
              <a:ext cx="3473535" cy="461665"/>
            </a:xfrm>
            <a:prstGeom prst="rect">
              <a:avLst/>
            </a:prstGeom>
            <a:noFill/>
          </p:spPr>
          <p:txBody>
            <a:bodyPr wrap="square">
              <a:spAutoFit/>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Построение различных чартов </a:t>
              </a:r>
            </a:p>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(таблицы, диаграммы, карты и т.д.) на датасетах</a:t>
              </a:r>
              <a:endParaRPr lang="ru-RU" sz="1200" dirty="0"/>
            </a:p>
          </p:txBody>
        </p:sp>
        <p:sp>
          <p:nvSpPr>
            <p:cNvPr id="111" name="TextBox 110">
              <a:extLst>
                <a:ext uri="{FF2B5EF4-FFF2-40B4-BE49-F238E27FC236}">
                  <a16:creationId xmlns:a16="http://schemas.microsoft.com/office/drawing/2014/main" id="{26DD59C6-DE50-8F5B-22BA-7EE208A83B15}"/>
                </a:ext>
              </a:extLst>
            </p:cNvPr>
            <p:cNvSpPr txBox="1"/>
            <p:nvPr/>
          </p:nvSpPr>
          <p:spPr>
            <a:xfrm>
              <a:off x="8458404" y="1675800"/>
              <a:ext cx="3183686" cy="646331"/>
            </a:xfrm>
            <a:prstGeom prst="rect">
              <a:avLst/>
            </a:prstGeom>
            <a:noFill/>
          </p:spPr>
          <p:txBody>
            <a:bodyPr wrap="square">
              <a:spAutoFit/>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Включение чартов в общий </a:t>
              </a:r>
              <a:r>
                <a:rPr lang="ru-RU" sz="1200" dirty="0" err="1">
                  <a:latin typeface="Roboto Condensed" panose="02000000000000000000" pitchFamily="2" charset="0"/>
                  <a:ea typeface="Roboto Condensed" panose="02000000000000000000" pitchFamily="2" charset="0"/>
                  <a:cs typeface="Roboto Condensed" panose="02000000000000000000" pitchFamily="2" charset="0"/>
                </a:rPr>
                <a:t>дэшборд</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разметка области с помощью гридов, добавление подписей и справок.</a:t>
              </a:r>
              <a:endParaRPr lang="ru-RU" sz="1200" dirty="0"/>
            </a:p>
          </p:txBody>
        </p:sp>
      </p:grpSp>
    </p:spTree>
    <p:extLst>
      <p:ext uri="{BB962C8B-B14F-4D97-AF65-F5344CB8AC3E}">
        <p14:creationId xmlns:p14="http://schemas.microsoft.com/office/powerpoint/2010/main" val="4158215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4</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Базы данных </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 name="Таблица 21">
            <a:extLst>
              <a:ext uri="{FF2B5EF4-FFF2-40B4-BE49-F238E27FC236}">
                <a16:creationId xmlns:a16="http://schemas.microsoft.com/office/drawing/2014/main" id="{6DBC5E1B-3291-B836-9095-D1C6AE2084C9}"/>
              </a:ext>
            </a:extLst>
          </p:cNvPr>
          <p:cNvGraphicFramePr>
            <a:graphicFrameLocks noGrp="1"/>
          </p:cNvGraphicFramePr>
          <p:nvPr>
            <p:extLst>
              <p:ext uri="{D42A27DB-BD31-4B8C-83A1-F6EECF244321}">
                <p14:modId xmlns:p14="http://schemas.microsoft.com/office/powerpoint/2010/main" val="3312415068"/>
              </p:ext>
            </p:extLst>
          </p:nvPr>
        </p:nvGraphicFramePr>
        <p:xfrm>
          <a:off x="613049" y="2626374"/>
          <a:ext cx="9229451" cy="3355589"/>
        </p:xfrm>
        <a:graphic>
          <a:graphicData uri="http://schemas.openxmlformats.org/drawingml/2006/table">
            <a:tbl>
              <a:tblPr firstRow="1" bandRow="1">
                <a:tableStyleId>{5C22544A-7EE6-4342-B048-85BDC9FD1C3A}</a:tableStyleId>
              </a:tblPr>
              <a:tblGrid>
                <a:gridCol w="1732264">
                  <a:extLst>
                    <a:ext uri="{9D8B030D-6E8A-4147-A177-3AD203B41FA5}">
                      <a16:colId xmlns:a16="http://schemas.microsoft.com/office/drawing/2014/main" val="1422282762"/>
                    </a:ext>
                  </a:extLst>
                </a:gridCol>
                <a:gridCol w="7497187">
                  <a:extLst>
                    <a:ext uri="{9D8B030D-6E8A-4147-A177-3AD203B41FA5}">
                      <a16:colId xmlns:a16="http://schemas.microsoft.com/office/drawing/2014/main" val="2128394089"/>
                    </a:ext>
                  </a:extLst>
                </a:gridCol>
              </a:tblGrid>
              <a:tr h="330449">
                <a:tc>
                  <a:txBody>
                    <a:bodyPr/>
                    <a:lstStyle/>
                    <a:p>
                      <a:r>
                        <a:rPr lang="ru-RU" sz="1400" b="0" dirty="0">
                          <a:latin typeface="Roboto Condensed" panose="02000000000000000000" pitchFamily="2" charset="0"/>
                          <a:ea typeface="Roboto Condensed" panose="02000000000000000000" pitchFamily="2" charset="0"/>
                          <a:cs typeface="Roboto Condensed" panose="02000000000000000000" pitchFamily="2" charset="0"/>
                        </a:rPr>
                        <a:t>Движок базы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64FF"/>
                    </a:solidFill>
                  </a:tcPr>
                </a:tc>
                <a:tc>
                  <a:txBody>
                    <a:bodyPr/>
                    <a:lstStyle/>
                    <a:p>
                      <a:r>
                        <a:rPr lang="ru-RU" sz="1400" b="0" dirty="0">
                          <a:latin typeface="Roboto Condensed" panose="02000000000000000000" pitchFamily="2" charset="0"/>
                          <a:ea typeface="Roboto Condensed" panose="02000000000000000000" pitchFamily="2" charset="0"/>
                          <a:cs typeface="Roboto Condensed" panose="02000000000000000000" pitchFamily="2" charset="0"/>
                        </a:rPr>
                        <a:t>Описание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64FF"/>
                    </a:solidFill>
                  </a:tcPr>
                </a:tc>
                <a:extLst>
                  <a:ext uri="{0D108BD9-81ED-4DB2-BD59-A6C34878D82A}">
                    <a16:rowId xmlns:a16="http://schemas.microsoft.com/office/drawing/2014/main" val="3072130345"/>
                  </a:ext>
                </a:extLst>
              </a:tr>
              <a:tr h="135934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spcBef>
                          <a:spcPts val="300"/>
                        </a:spcBef>
                        <a:buClr>
                          <a:srgbClr val="2964FF"/>
                        </a:buClr>
                        <a:buFont typeface="Arial" panose="020B0604020202020204" pitchFamily="34" charset="0"/>
                        <a:buNone/>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Основной движок, используется по умолчанию</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Каждая таблица в базе данных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имеет уникальный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UUID (xxxyyyyy-yyyy-yyyy-yyyy-yyyyyyyyyyyy).</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Хранит таблица данные в папке /var/lib/clickhouse/store/</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&lt;xxx&gt;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&lt;xxxyyyyy-yyyy-yyyy-yyyy-yyyyyyyyyyyy&gt;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 неё создаётся ссылка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var/lib/</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clickhouse</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/data/&lt;database&gt;/&lt;table&gt;.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За счёт этого в движке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DROP TABLE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RENAME TABLE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не являются блокирующими.</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Также доступны атомарные операции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EXCHANGE TABLES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EXCHANGE DICTIONARIES</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47465"/>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доступа к внешней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825128"/>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доступа к внешней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19559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Lazy</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In-memory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работы с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log-</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таблицами.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182799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MaterializedMySQL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Экспериментальный движок для репликации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ADQM.</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53758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MaterializedPostgreSQL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Экспериментальный движок для репликации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ADQM.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587614"/>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Replicated</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Экспериментальная версия реплицированного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0747469"/>
                  </a:ext>
                </a:extLst>
              </a:tr>
            </a:tbl>
          </a:graphicData>
        </a:graphic>
      </p:graphicFrame>
      <p:pic>
        <p:nvPicPr>
          <p:cNvPr id="30" name="Рисунок 29">
            <a:extLst>
              <a:ext uri="{FF2B5EF4-FFF2-40B4-BE49-F238E27FC236}">
                <a16:creationId xmlns:a16="http://schemas.microsoft.com/office/drawing/2014/main" id="{099896AE-9E1B-A28D-94E5-1EF757232093}"/>
              </a:ext>
            </a:extLst>
          </p:cNvPr>
          <p:cNvPicPr>
            <a:picLocks noChangeAspect="1"/>
          </p:cNvPicPr>
          <p:nvPr/>
        </p:nvPicPr>
        <p:blipFill>
          <a:blip r:embed="rId7"/>
          <a:stretch>
            <a:fillRect/>
          </a:stretch>
        </p:blipFill>
        <p:spPr>
          <a:xfrm>
            <a:off x="504142" y="6112680"/>
            <a:ext cx="6201458" cy="369332"/>
          </a:xfrm>
          <a:prstGeom prst="rect">
            <a:avLst/>
          </a:prstGeom>
        </p:spPr>
      </p:pic>
      <p:grpSp>
        <p:nvGrpSpPr>
          <p:cNvPr id="32" name="Группа 31">
            <a:extLst>
              <a:ext uri="{FF2B5EF4-FFF2-40B4-BE49-F238E27FC236}">
                <a16:creationId xmlns:a16="http://schemas.microsoft.com/office/drawing/2014/main" id="{181343C1-3FD3-20FA-B78C-5378B99AE3E9}"/>
              </a:ext>
            </a:extLst>
          </p:cNvPr>
          <p:cNvGrpSpPr/>
          <p:nvPr/>
        </p:nvGrpSpPr>
        <p:grpSpPr>
          <a:xfrm>
            <a:off x="504142" y="990600"/>
            <a:ext cx="10099550" cy="1164655"/>
            <a:chOff x="504142" y="1460713"/>
            <a:chExt cx="10099550" cy="1164655"/>
          </a:xfrm>
        </p:grpSpPr>
        <p:sp>
          <p:nvSpPr>
            <p:cNvPr id="34" name="Прямоугольник 33">
              <a:extLst>
                <a:ext uri="{FF2B5EF4-FFF2-40B4-BE49-F238E27FC236}">
                  <a16:creationId xmlns:a16="http://schemas.microsoft.com/office/drawing/2014/main" id="{1D513FA4-910D-FA37-1DFE-BF7C285686AF}"/>
                </a:ext>
              </a:extLst>
            </p:cNvPr>
            <p:cNvSpPr/>
            <p:nvPr/>
          </p:nvSpPr>
          <p:spPr>
            <a:xfrm>
              <a:off x="504142" y="1460713"/>
              <a:ext cx="10099550" cy="584775"/>
            </a:xfrm>
            <a:prstGeom prst="rect">
              <a:avLst/>
            </a:prstGeom>
          </p:spPr>
          <p:txBody>
            <a:bodyPr wrap="square">
              <a:spAutoFit/>
            </a:bodyPr>
            <a:lstStyle/>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По умолчанию в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Clickhouse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есть системная БД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system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и база по умолчанию (задаётся при установке).</a:t>
              </a: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Список БД кластера можно увидеть в системной таблице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system.databases.</a:t>
              </a:r>
            </a:p>
          </p:txBody>
        </p:sp>
        <p:pic>
          <p:nvPicPr>
            <p:cNvPr id="35" name="Рисунок 34">
              <a:extLst>
                <a:ext uri="{FF2B5EF4-FFF2-40B4-BE49-F238E27FC236}">
                  <a16:creationId xmlns:a16="http://schemas.microsoft.com/office/drawing/2014/main" id="{1A78606E-1909-B46E-2239-983E4E01A49F}"/>
                </a:ext>
              </a:extLst>
            </p:cNvPr>
            <p:cNvPicPr>
              <a:picLocks noChangeAspect="1"/>
            </p:cNvPicPr>
            <p:nvPr/>
          </p:nvPicPr>
          <p:blipFill>
            <a:blip r:embed="rId8"/>
            <a:stretch>
              <a:fillRect/>
            </a:stretch>
          </p:blipFill>
          <p:spPr>
            <a:xfrm>
              <a:off x="536097" y="2405868"/>
              <a:ext cx="5058458" cy="219500"/>
            </a:xfrm>
            <a:prstGeom prst="rect">
              <a:avLst/>
            </a:prstGeom>
          </p:spPr>
        </p:pic>
      </p:grpSp>
      <p:sp>
        <p:nvSpPr>
          <p:cNvPr id="36" name="TextBox 35">
            <a:extLst>
              <a:ext uri="{FF2B5EF4-FFF2-40B4-BE49-F238E27FC236}">
                <a16:creationId xmlns:a16="http://schemas.microsoft.com/office/drawing/2014/main" id="{8F7FAF8D-2B2C-832C-BAF3-960C5EDF6EDA}"/>
              </a:ext>
            </a:extLst>
          </p:cNvPr>
          <p:cNvSpPr txBox="1"/>
          <p:nvPr/>
        </p:nvSpPr>
        <p:spPr>
          <a:xfrm>
            <a:off x="494310" y="2303821"/>
            <a:ext cx="6096000" cy="307777"/>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Присутствуют разные движки баз с различным назначением:</a:t>
            </a:r>
          </a:p>
        </p:txBody>
      </p:sp>
      <p:sp>
        <p:nvSpPr>
          <p:cNvPr id="37" name="TextBox 36">
            <a:extLst>
              <a:ext uri="{FF2B5EF4-FFF2-40B4-BE49-F238E27FC236}">
                <a16:creationId xmlns:a16="http://schemas.microsoft.com/office/drawing/2014/main" id="{D667865B-1A72-9031-7240-7D46431F036B}"/>
              </a:ext>
            </a:extLst>
          </p:cNvPr>
          <p:cNvSpPr txBox="1"/>
          <p:nvPr/>
        </p:nvSpPr>
        <p:spPr>
          <a:xfrm>
            <a:off x="494310" y="1473325"/>
            <a:ext cx="6105832" cy="461665"/>
          </a:xfrm>
          <a:prstGeom prst="rect">
            <a:avLst/>
          </a:prstGeom>
          <a:noFill/>
        </p:spPr>
        <p:txBody>
          <a:bodyPr wrap="square">
            <a:spAutoFit/>
          </a:bodyPr>
          <a:lstStyle/>
          <a:p>
            <a:pPr algn="l" fontAlgn="base"/>
            <a:endParaRPr lang="en-US" sz="10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400" dirty="0">
                <a:latin typeface="Roboto Condensed" panose="02000000000000000000" pitchFamily="2" charset="0"/>
                <a:ea typeface="Roboto Condensed" panose="02000000000000000000" pitchFamily="2" charset="0"/>
                <a:cs typeface="Roboto Condensed" panose="02000000000000000000" pitchFamily="2" charset="0"/>
              </a:rPr>
              <a:t>Создаются базы запросом: </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Рисунок 21">
            <a:extLst>
              <a:ext uri="{FF2B5EF4-FFF2-40B4-BE49-F238E27FC236}">
                <a16:creationId xmlns:a16="http://schemas.microsoft.com/office/drawing/2014/main" id="{8D555EDB-9198-E2E3-91D3-0ACB43106716}"/>
              </a:ext>
            </a:extLst>
          </p:cNvPr>
          <p:cNvPicPr>
            <a:picLocks noChangeAspect="1"/>
          </p:cNvPicPr>
          <p:nvPr/>
        </p:nvPicPr>
        <p:blipFill>
          <a:blip r:embed="rId9"/>
          <a:stretch>
            <a:fillRect/>
          </a:stretch>
        </p:blipFill>
        <p:spPr>
          <a:xfrm>
            <a:off x="7357817" y="1449722"/>
            <a:ext cx="2468536" cy="9705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9427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a:t>
            </a:r>
            <a:endParaRPr sz="2400" dirty="0">
              <a:latin typeface="Arial"/>
              <a:cs typeface="Arial"/>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0" name="Рисунок 19">
            <a:extLst>
              <a:ext uri="{FF2B5EF4-FFF2-40B4-BE49-F238E27FC236}">
                <a16:creationId xmlns:a16="http://schemas.microsoft.com/office/drawing/2014/main" id="{6D9DCFDB-6A0B-DCB3-6E92-2C55FCEB47B7}"/>
              </a:ext>
            </a:extLst>
          </p:cNvPr>
          <p:cNvPicPr>
            <a:picLocks noChangeAspect="1"/>
          </p:cNvPicPr>
          <p:nvPr/>
        </p:nvPicPr>
        <p:blipFill rotWithShape="1">
          <a:blip r:embed="rId7"/>
          <a:srcRect t="12920" b="52222"/>
          <a:stretch/>
        </p:blipFill>
        <p:spPr>
          <a:xfrm>
            <a:off x="562610" y="1552166"/>
            <a:ext cx="9279890" cy="181954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соединения с СУБД</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Tree>
    <p:extLst>
      <p:ext uri="{BB962C8B-B14F-4D97-AF65-F5344CB8AC3E}">
        <p14:creationId xmlns:p14="http://schemas.microsoft.com/office/powerpoint/2010/main" val="22655506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0" name="Рисунок 19">
            <a:extLst>
              <a:ext uri="{FF2B5EF4-FFF2-40B4-BE49-F238E27FC236}">
                <a16:creationId xmlns:a16="http://schemas.microsoft.com/office/drawing/2014/main" id="{6D9DCFDB-6A0B-DCB3-6E92-2C55FCEB47B7}"/>
              </a:ext>
            </a:extLst>
          </p:cNvPr>
          <p:cNvPicPr>
            <a:picLocks noChangeAspect="1"/>
          </p:cNvPicPr>
          <p:nvPr/>
        </p:nvPicPr>
        <p:blipFill rotWithShape="1">
          <a:blip r:embed="rId7"/>
          <a:srcRect t="12920" b="52222"/>
          <a:stretch/>
        </p:blipFill>
        <p:spPr>
          <a:xfrm>
            <a:off x="562610" y="1552166"/>
            <a:ext cx="9279890" cy="181954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соединения с СУБД</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2" name="Рисунок 21">
            <a:extLst>
              <a:ext uri="{FF2B5EF4-FFF2-40B4-BE49-F238E27FC236}">
                <a16:creationId xmlns:a16="http://schemas.microsoft.com/office/drawing/2014/main" id="{EF6714B7-3A6C-0FF6-6A55-D1D506739238}"/>
              </a:ext>
            </a:extLst>
          </p:cNvPr>
          <p:cNvPicPr>
            <a:picLocks noChangeAspect="1"/>
          </p:cNvPicPr>
          <p:nvPr/>
        </p:nvPicPr>
        <p:blipFill>
          <a:blip r:embed="rId8"/>
          <a:stretch>
            <a:fillRect/>
          </a:stretch>
        </p:blipFill>
        <p:spPr>
          <a:xfrm>
            <a:off x="562610" y="1556641"/>
            <a:ext cx="2876401" cy="4844160"/>
          </a:xfrm>
          <a:prstGeom prst="rect">
            <a:avLst/>
          </a:prstGeom>
          <a:ln>
            <a:noFill/>
          </a:ln>
          <a:effectLst>
            <a:outerShdw blurRad="292100" dist="139700" dir="2700000" algn="tl" rotWithShape="0">
              <a:srgbClr val="333333">
                <a:alpha val="65000"/>
              </a:srgbClr>
            </a:outerShdw>
          </a:effectLst>
        </p:spPr>
      </p:pic>
      <p:sp>
        <p:nvSpPr>
          <p:cNvPr id="2" name="object 21">
            <a:extLst>
              <a:ext uri="{FF2B5EF4-FFF2-40B4-BE49-F238E27FC236}">
                <a16:creationId xmlns:a16="http://schemas.microsoft.com/office/drawing/2014/main" id="{C0400D9A-2D65-F2DE-B58C-44ED50087006}"/>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865C1158-5548-224E-9E2E-0C403A8138F9}"/>
              </a:ext>
            </a:extLst>
          </p:cNvPr>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a:t>
            </a:r>
            <a:endParaRPr sz="2400" dirty="0">
              <a:latin typeface="Arial"/>
              <a:cs typeface="Arial"/>
            </a:endParaRPr>
          </a:p>
        </p:txBody>
      </p:sp>
    </p:spTree>
    <p:extLst>
      <p:ext uri="{BB962C8B-B14F-4D97-AF65-F5344CB8AC3E}">
        <p14:creationId xmlns:p14="http://schemas.microsoft.com/office/powerpoint/2010/main" val="11793265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0" name="Рисунок 19">
            <a:extLst>
              <a:ext uri="{FF2B5EF4-FFF2-40B4-BE49-F238E27FC236}">
                <a16:creationId xmlns:a16="http://schemas.microsoft.com/office/drawing/2014/main" id="{6D9DCFDB-6A0B-DCB3-6E92-2C55FCEB47B7}"/>
              </a:ext>
            </a:extLst>
          </p:cNvPr>
          <p:cNvPicPr>
            <a:picLocks noChangeAspect="1"/>
          </p:cNvPicPr>
          <p:nvPr/>
        </p:nvPicPr>
        <p:blipFill rotWithShape="1">
          <a:blip r:embed="rId7"/>
          <a:srcRect t="12920" b="52222"/>
          <a:stretch/>
        </p:blipFill>
        <p:spPr>
          <a:xfrm>
            <a:off x="562610" y="1552166"/>
            <a:ext cx="9279890" cy="181954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соединения с СУБД</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2" name="Рисунок 21">
            <a:extLst>
              <a:ext uri="{FF2B5EF4-FFF2-40B4-BE49-F238E27FC236}">
                <a16:creationId xmlns:a16="http://schemas.microsoft.com/office/drawing/2014/main" id="{EF6714B7-3A6C-0FF6-6A55-D1D506739238}"/>
              </a:ext>
            </a:extLst>
          </p:cNvPr>
          <p:cNvPicPr>
            <a:picLocks noChangeAspect="1"/>
          </p:cNvPicPr>
          <p:nvPr/>
        </p:nvPicPr>
        <p:blipFill>
          <a:blip r:embed="rId8"/>
          <a:stretch>
            <a:fillRect/>
          </a:stretch>
        </p:blipFill>
        <p:spPr>
          <a:xfrm>
            <a:off x="562610" y="1556641"/>
            <a:ext cx="2876401" cy="4844160"/>
          </a:xfrm>
          <a:prstGeom prst="rect">
            <a:avLst/>
          </a:prstGeom>
          <a:ln>
            <a:noFill/>
          </a:ln>
          <a:effectLst>
            <a:outerShdw blurRad="292100" dist="139700" dir="2700000" algn="tl" rotWithShape="0">
              <a:srgbClr val="333333">
                <a:alpha val="65000"/>
              </a:srgbClr>
            </a:outerShdw>
          </a:effectLst>
        </p:spPr>
      </p:pic>
      <p:pic>
        <p:nvPicPr>
          <p:cNvPr id="24" name="Рисунок 23">
            <a:extLst>
              <a:ext uri="{FF2B5EF4-FFF2-40B4-BE49-F238E27FC236}">
                <a16:creationId xmlns:a16="http://schemas.microsoft.com/office/drawing/2014/main" id="{BF4B5747-E931-737A-2934-441ED6B56CB7}"/>
              </a:ext>
            </a:extLst>
          </p:cNvPr>
          <p:cNvPicPr>
            <a:picLocks noChangeAspect="1"/>
          </p:cNvPicPr>
          <p:nvPr/>
        </p:nvPicPr>
        <p:blipFill>
          <a:blip r:embed="rId9"/>
          <a:stretch>
            <a:fillRect/>
          </a:stretch>
        </p:blipFill>
        <p:spPr>
          <a:xfrm>
            <a:off x="3810000" y="1552166"/>
            <a:ext cx="2876401" cy="4844161"/>
          </a:xfrm>
          <a:prstGeom prst="rect">
            <a:avLst/>
          </a:prstGeom>
          <a:ln>
            <a:noFill/>
          </a:ln>
          <a:effectLst>
            <a:outerShdw blurRad="292100" dist="139700" dir="2700000" algn="tl" rotWithShape="0">
              <a:srgbClr val="333333">
                <a:alpha val="65000"/>
              </a:srgbClr>
            </a:outerShdw>
          </a:effectLst>
        </p:spPr>
      </p:pic>
      <p:sp>
        <p:nvSpPr>
          <p:cNvPr id="2" name="object 21">
            <a:extLst>
              <a:ext uri="{FF2B5EF4-FFF2-40B4-BE49-F238E27FC236}">
                <a16:creationId xmlns:a16="http://schemas.microsoft.com/office/drawing/2014/main" id="{F0E8E57A-07FE-A8CD-F52B-6FF99616050C}"/>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66F17C62-8CA7-4B9C-FB6B-718FA9D8F3F9}"/>
              </a:ext>
            </a:extLst>
          </p:cNvPr>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a:t>
            </a:r>
            <a:endParaRPr sz="2400" dirty="0">
              <a:latin typeface="Arial"/>
              <a:cs typeface="Arial"/>
            </a:endParaRPr>
          </a:p>
        </p:txBody>
      </p:sp>
    </p:spTree>
    <p:extLst>
      <p:ext uri="{BB962C8B-B14F-4D97-AF65-F5344CB8AC3E}">
        <p14:creationId xmlns:p14="http://schemas.microsoft.com/office/powerpoint/2010/main" val="40752346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0" name="Рисунок 19">
            <a:extLst>
              <a:ext uri="{FF2B5EF4-FFF2-40B4-BE49-F238E27FC236}">
                <a16:creationId xmlns:a16="http://schemas.microsoft.com/office/drawing/2014/main" id="{6D9DCFDB-6A0B-DCB3-6E92-2C55FCEB47B7}"/>
              </a:ext>
            </a:extLst>
          </p:cNvPr>
          <p:cNvPicPr>
            <a:picLocks noChangeAspect="1"/>
          </p:cNvPicPr>
          <p:nvPr/>
        </p:nvPicPr>
        <p:blipFill rotWithShape="1">
          <a:blip r:embed="rId7"/>
          <a:srcRect t="12920" b="52222"/>
          <a:stretch/>
        </p:blipFill>
        <p:spPr>
          <a:xfrm>
            <a:off x="562610" y="1552166"/>
            <a:ext cx="9279890" cy="181954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соединения с СУБД</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2" name="Рисунок 21">
            <a:extLst>
              <a:ext uri="{FF2B5EF4-FFF2-40B4-BE49-F238E27FC236}">
                <a16:creationId xmlns:a16="http://schemas.microsoft.com/office/drawing/2014/main" id="{EF6714B7-3A6C-0FF6-6A55-D1D506739238}"/>
              </a:ext>
            </a:extLst>
          </p:cNvPr>
          <p:cNvPicPr>
            <a:picLocks noChangeAspect="1"/>
          </p:cNvPicPr>
          <p:nvPr/>
        </p:nvPicPr>
        <p:blipFill>
          <a:blip r:embed="rId8"/>
          <a:stretch>
            <a:fillRect/>
          </a:stretch>
        </p:blipFill>
        <p:spPr>
          <a:xfrm>
            <a:off x="562610" y="1556641"/>
            <a:ext cx="2876401" cy="4844160"/>
          </a:xfrm>
          <a:prstGeom prst="rect">
            <a:avLst/>
          </a:prstGeom>
          <a:ln>
            <a:noFill/>
          </a:ln>
          <a:effectLst>
            <a:outerShdw blurRad="292100" dist="139700" dir="2700000" algn="tl" rotWithShape="0">
              <a:srgbClr val="333333">
                <a:alpha val="65000"/>
              </a:srgbClr>
            </a:outerShdw>
          </a:effectLst>
        </p:spPr>
      </p:pic>
      <p:pic>
        <p:nvPicPr>
          <p:cNvPr id="24" name="Рисунок 23">
            <a:extLst>
              <a:ext uri="{FF2B5EF4-FFF2-40B4-BE49-F238E27FC236}">
                <a16:creationId xmlns:a16="http://schemas.microsoft.com/office/drawing/2014/main" id="{BF4B5747-E931-737A-2934-441ED6B56CB7}"/>
              </a:ext>
            </a:extLst>
          </p:cNvPr>
          <p:cNvPicPr>
            <a:picLocks noChangeAspect="1"/>
          </p:cNvPicPr>
          <p:nvPr/>
        </p:nvPicPr>
        <p:blipFill>
          <a:blip r:embed="rId9"/>
          <a:stretch>
            <a:fillRect/>
          </a:stretch>
        </p:blipFill>
        <p:spPr>
          <a:xfrm>
            <a:off x="3810000" y="1552166"/>
            <a:ext cx="2876401" cy="4844161"/>
          </a:xfrm>
          <a:prstGeom prst="rect">
            <a:avLst/>
          </a:prstGeom>
          <a:ln>
            <a:noFill/>
          </a:ln>
          <a:effectLst>
            <a:outerShdw blurRad="292100" dist="139700" dir="2700000" algn="tl" rotWithShape="0">
              <a:srgbClr val="333333">
                <a:alpha val="65000"/>
              </a:srgbClr>
            </a:outerShdw>
          </a:effectLst>
        </p:spPr>
      </p:pic>
      <p:pic>
        <p:nvPicPr>
          <p:cNvPr id="23" name="Рисунок 22">
            <a:extLst>
              <a:ext uri="{FF2B5EF4-FFF2-40B4-BE49-F238E27FC236}">
                <a16:creationId xmlns:a16="http://schemas.microsoft.com/office/drawing/2014/main" id="{3271DF1A-5210-24C6-66C1-6D87D77F6933}"/>
              </a:ext>
            </a:extLst>
          </p:cNvPr>
          <p:cNvPicPr>
            <a:picLocks noChangeAspect="1"/>
          </p:cNvPicPr>
          <p:nvPr/>
        </p:nvPicPr>
        <p:blipFill>
          <a:blip r:embed="rId10"/>
          <a:stretch>
            <a:fillRect/>
          </a:stretch>
        </p:blipFill>
        <p:spPr>
          <a:xfrm>
            <a:off x="6976458" y="1552166"/>
            <a:ext cx="2872969" cy="4844161"/>
          </a:xfrm>
          <a:prstGeom prst="rect">
            <a:avLst/>
          </a:prstGeom>
          <a:ln>
            <a:noFill/>
          </a:ln>
          <a:effectLst>
            <a:outerShdw blurRad="292100" dist="139700" dir="2700000" algn="tl" rotWithShape="0">
              <a:srgbClr val="333333">
                <a:alpha val="65000"/>
              </a:srgbClr>
            </a:outerShdw>
          </a:effectLst>
        </p:spPr>
      </p:pic>
      <p:sp>
        <p:nvSpPr>
          <p:cNvPr id="2" name="object 21">
            <a:extLst>
              <a:ext uri="{FF2B5EF4-FFF2-40B4-BE49-F238E27FC236}">
                <a16:creationId xmlns:a16="http://schemas.microsoft.com/office/drawing/2014/main" id="{F2606C56-F674-2472-239E-007B38F2C922}"/>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5" name="object 27">
            <a:extLst>
              <a:ext uri="{FF2B5EF4-FFF2-40B4-BE49-F238E27FC236}">
                <a16:creationId xmlns:a16="http://schemas.microsoft.com/office/drawing/2014/main" id="{CF1E8BAC-0F19-413E-7172-307F2EF3BB44}"/>
              </a:ext>
            </a:extLst>
          </p:cNvPr>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en-US" sz="2400" b="1" dirty="0">
                <a:solidFill>
                  <a:srgbClr val="FFFFFF"/>
                </a:solidFill>
                <a:latin typeface="Arial"/>
                <a:cs typeface="Arial"/>
              </a:rPr>
              <a:t>3</a:t>
            </a:r>
            <a:endParaRPr sz="2400" dirty="0">
              <a:latin typeface="Arial"/>
              <a:cs typeface="Arial"/>
            </a:endParaRPr>
          </a:p>
        </p:txBody>
      </p:sp>
    </p:spTree>
    <p:extLst>
      <p:ext uri="{BB962C8B-B14F-4D97-AF65-F5344CB8AC3E}">
        <p14:creationId xmlns:p14="http://schemas.microsoft.com/office/powerpoint/2010/main" val="15906058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4</a:t>
            </a:r>
            <a:endParaRPr sz="2400" dirty="0">
              <a:latin typeface="Arial"/>
              <a:cs typeface="Arial"/>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Рисунок 24">
            <a:extLst>
              <a:ext uri="{FF2B5EF4-FFF2-40B4-BE49-F238E27FC236}">
                <a16:creationId xmlns:a16="http://schemas.microsoft.com/office/drawing/2014/main" id="{899D3FF4-B82C-4A01-BB46-D9F9E14A1DCA}"/>
              </a:ext>
            </a:extLst>
          </p:cNvPr>
          <p:cNvPicPr>
            <a:picLocks noChangeAspect="1"/>
          </p:cNvPicPr>
          <p:nvPr/>
        </p:nvPicPr>
        <p:blipFill>
          <a:blip r:embed="rId7"/>
          <a:stretch>
            <a:fillRect/>
          </a:stretch>
        </p:blipFill>
        <p:spPr>
          <a:xfrm>
            <a:off x="562610" y="1550007"/>
            <a:ext cx="2872968" cy="4846320"/>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соединения с СУБД</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Tree>
    <p:extLst>
      <p:ext uri="{BB962C8B-B14F-4D97-AF65-F5344CB8AC3E}">
        <p14:creationId xmlns:p14="http://schemas.microsoft.com/office/powerpoint/2010/main" val="893935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Рисунок 24">
            <a:extLst>
              <a:ext uri="{FF2B5EF4-FFF2-40B4-BE49-F238E27FC236}">
                <a16:creationId xmlns:a16="http://schemas.microsoft.com/office/drawing/2014/main" id="{899D3FF4-B82C-4A01-BB46-D9F9E14A1DCA}"/>
              </a:ext>
            </a:extLst>
          </p:cNvPr>
          <p:cNvPicPr>
            <a:picLocks noChangeAspect="1"/>
          </p:cNvPicPr>
          <p:nvPr/>
        </p:nvPicPr>
        <p:blipFill>
          <a:blip r:embed="rId7"/>
          <a:stretch>
            <a:fillRect/>
          </a:stretch>
        </p:blipFill>
        <p:spPr>
          <a:xfrm>
            <a:off x="562610" y="1550007"/>
            <a:ext cx="2872968" cy="4846320"/>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соединения с СУБД</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9" name="Рисунок 28">
            <a:extLst>
              <a:ext uri="{FF2B5EF4-FFF2-40B4-BE49-F238E27FC236}">
                <a16:creationId xmlns:a16="http://schemas.microsoft.com/office/drawing/2014/main" id="{CF0C8DF9-C763-2D7A-C348-C329D44D466E}"/>
              </a:ext>
            </a:extLst>
          </p:cNvPr>
          <p:cNvPicPr>
            <a:picLocks noChangeAspect="1"/>
          </p:cNvPicPr>
          <p:nvPr/>
        </p:nvPicPr>
        <p:blipFill>
          <a:blip r:embed="rId8"/>
          <a:stretch>
            <a:fillRect/>
          </a:stretch>
        </p:blipFill>
        <p:spPr>
          <a:xfrm>
            <a:off x="3810000" y="1550007"/>
            <a:ext cx="2874249" cy="4846320"/>
          </a:xfrm>
          <a:prstGeom prst="rect">
            <a:avLst/>
          </a:prstGeom>
          <a:ln>
            <a:noFill/>
          </a:ln>
          <a:effectLst>
            <a:outerShdw blurRad="292100" dist="139700" dir="2700000" algn="tl" rotWithShape="0">
              <a:srgbClr val="333333">
                <a:alpha val="65000"/>
              </a:srgbClr>
            </a:outerShdw>
          </a:effectLst>
        </p:spPr>
      </p:pic>
      <p:sp>
        <p:nvSpPr>
          <p:cNvPr id="2" name="object 21">
            <a:extLst>
              <a:ext uri="{FF2B5EF4-FFF2-40B4-BE49-F238E27FC236}">
                <a16:creationId xmlns:a16="http://schemas.microsoft.com/office/drawing/2014/main" id="{DEB8D5AA-A8AE-EC52-B66D-D9A3F868B1CD}"/>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A6E5811B-6E8B-0960-F37D-1AE7A1596874}"/>
              </a:ext>
            </a:extLst>
          </p:cNvPr>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4</a:t>
            </a:r>
            <a:endParaRPr sz="2400" dirty="0">
              <a:latin typeface="Arial"/>
              <a:cs typeface="Arial"/>
            </a:endParaRPr>
          </a:p>
        </p:txBody>
      </p:sp>
    </p:spTree>
    <p:extLst>
      <p:ext uri="{BB962C8B-B14F-4D97-AF65-F5344CB8AC3E}">
        <p14:creationId xmlns:p14="http://schemas.microsoft.com/office/powerpoint/2010/main" val="1049220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Рисунок 24">
            <a:extLst>
              <a:ext uri="{FF2B5EF4-FFF2-40B4-BE49-F238E27FC236}">
                <a16:creationId xmlns:a16="http://schemas.microsoft.com/office/drawing/2014/main" id="{899D3FF4-B82C-4A01-BB46-D9F9E14A1DCA}"/>
              </a:ext>
            </a:extLst>
          </p:cNvPr>
          <p:cNvPicPr>
            <a:picLocks noChangeAspect="1"/>
          </p:cNvPicPr>
          <p:nvPr/>
        </p:nvPicPr>
        <p:blipFill>
          <a:blip r:embed="rId7"/>
          <a:stretch>
            <a:fillRect/>
          </a:stretch>
        </p:blipFill>
        <p:spPr>
          <a:xfrm>
            <a:off x="562610" y="1550007"/>
            <a:ext cx="2872968" cy="4846320"/>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соединения с СУБД</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9" name="Рисунок 28">
            <a:extLst>
              <a:ext uri="{FF2B5EF4-FFF2-40B4-BE49-F238E27FC236}">
                <a16:creationId xmlns:a16="http://schemas.microsoft.com/office/drawing/2014/main" id="{CF0C8DF9-C763-2D7A-C348-C329D44D466E}"/>
              </a:ext>
            </a:extLst>
          </p:cNvPr>
          <p:cNvPicPr>
            <a:picLocks noChangeAspect="1"/>
          </p:cNvPicPr>
          <p:nvPr/>
        </p:nvPicPr>
        <p:blipFill>
          <a:blip r:embed="rId8"/>
          <a:stretch>
            <a:fillRect/>
          </a:stretch>
        </p:blipFill>
        <p:spPr>
          <a:xfrm>
            <a:off x="3810000" y="1550007"/>
            <a:ext cx="2874249" cy="4846320"/>
          </a:xfrm>
          <a:prstGeom prst="rect">
            <a:avLst/>
          </a:prstGeom>
          <a:ln>
            <a:noFill/>
          </a:ln>
          <a:effectLst>
            <a:outerShdw blurRad="292100" dist="139700" dir="2700000" algn="tl" rotWithShape="0">
              <a:srgbClr val="333333">
                <a:alpha val="65000"/>
              </a:srgbClr>
            </a:outerShdw>
          </a:effectLst>
        </p:spPr>
      </p:pic>
      <p:pic>
        <p:nvPicPr>
          <p:cNvPr id="20" name="Рисунок 19">
            <a:extLst>
              <a:ext uri="{FF2B5EF4-FFF2-40B4-BE49-F238E27FC236}">
                <a16:creationId xmlns:a16="http://schemas.microsoft.com/office/drawing/2014/main" id="{8BCFC970-FFEC-0CD7-DEA7-77A63A0E9493}"/>
              </a:ext>
            </a:extLst>
          </p:cNvPr>
          <p:cNvPicPr>
            <a:picLocks noChangeAspect="1"/>
          </p:cNvPicPr>
          <p:nvPr/>
        </p:nvPicPr>
        <p:blipFill>
          <a:blip r:embed="rId9"/>
          <a:stretch>
            <a:fillRect/>
          </a:stretch>
        </p:blipFill>
        <p:spPr>
          <a:xfrm>
            <a:off x="7086600" y="1550007"/>
            <a:ext cx="2874249" cy="4840537"/>
          </a:xfrm>
          <a:prstGeom prst="rect">
            <a:avLst/>
          </a:prstGeom>
          <a:ln>
            <a:noFill/>
          </a:ln>
          <a:effectLst>
            <a:outerShdw blurRad="292100" dist="139700" dir="2700000" algn="tl" rotWithShape="0">
              <a:srgbClr val="333333">
                <a:alpha val="65000"/>
              </a:srgbClr>
            </a:outerShdw>
          </a:effectLst>
        </p:spPr>
      </p:pic>
      <p:sp>
        <p:nvSpPr>
          <p:cNvPr id="2" name="object 21">
            <a:extLst>
              <a:ext uri="{FF2B5EF4-FFF2-40B4-BE49-F238E27FC236}">
                <a16:creationId xmlns:a16="http://schemas.microsoft.com/office/drawing/2014/main" id="{BCA66B23-1A5E-FA1E-E911-D676A45CCCE6}"/>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31716F2E-1D38-4CE5-44FE-19748FB7B9EE}"/>
              </a:ext>
            </a:extLst>
          </p:cNvPr>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4</a:t>
            </a:r>
            <a:endParaRPr sz="2400" dirty="0">
              <a:latin typeface="Arial"/>
              <a:cs typeface="Arial"/>
            </a:endParaRPr>
          </a:p>
        </p:txBody>
      </p:sp>
    </p:spTree>
    <p:extLst>
      <p:ext uri="{BB962C8B-B14F-4D97-AF65-F5344CB8AC3E}">
        <p14:creationId xmlns:p14="http://schemas.microsoft.com/office/powerpoint/2010/main" val="14069164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5</a:t>
            </a:r>
            <a:endParaRPr sz="2400" dirty="0">
              <a:latin typeface="Arial"/>
              <a:cs typeface="Arial"/>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Датасета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2" name="Рисунок 21">
            <a:extLst>
              <a:ext uri="{FF2B5EF4-FFF2-40B4-BE49-F238E27FC236}">
                <a16:creationId xmlns:a16="http://schemas.microsoft.com/office/drawing/2014/main" id="{9ED70A1B-2BF3-150E-7281-3790460BE10E}"/>
              </a:ext>
            </a:extLst>
          </p:cNvPr>
          <p:cNvPicPr>
            <a:picLocks noChangeAspect="1"/>
          </p:cNvPicPr>
          <p:nvPr/>
        </p:nvPicPr>
        <p:blipFill rotWithShape="1">
          <a:blip r:embed="rId7"/>
          <a:srcRect l="-1" t="12080" r="313" b="7920"/>
          <a:stretch/>
        </p:blipFill>
        <p:spPr>
          <a:xfrm>
            <a:off x="533400" y="1528645"/>
            <a:ext cx="10780313" cy="4866349"/>
          </a:xfrm>
          <a:prstGeom prst="rect">
            <a:avLst/>
          </a:prstGeom>
        </p:spPr>
      </p:pic>
    </p:spTree>
    <p:extLst>
      <p:ext uri="{BB962C8B-B14F-4D97-AF65-F5344CB8AC3E}">
        <p14:creationId xmlns:p14="http://schemas.microsoft.com/office/powerpoint/2010/main" val="34336124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6</a:t>
            </a:r>
            <a:endParaRPr sz="2400" dirty="0">
              <a:latin typeface="Arial"/>
              <a:cs typeface="Arial"/>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Датасета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30" name="Рисунок 29">
            <a:extLst>
              <a:ext uri="{FF2B5EF4-FFF2-40B4-BE49-F238E27FC236}">
                <a16:creationId xmlns:a16="http://schemas.microsoft.com/office/drawing/2014/main" id="{91FFFC6B-8573-7F3D-4F17-7409033445F7}"/>
              </a:ext>
            </a:extLst>
          </p:cNvPr>
          <p:cNvPicPr>
            <a:picLocks noChangeAspect="1"/>
          </p:cNvPicPr>
          <p:nvPr/>
        </p:nvPicPr>
        <p:blipFill rotWithShape="1">
          <a:blip r:embed="rId7"/>
          <a:srcRect t="11935" b="5557"/>
          <a:stretch/>
        </p:blipFill>
        <p:spPr>
          <a:xfrm>
            <a:off x="533400" y="1524000"/>
            <a:ext cx="10664965" cy="4949788"/>
          </a:xfrm>
          <a:prstGeom prst="rect">
            <a:avLst/>
          </a:prstGeom>
        </p:spPr>
      </p:pic>
      <p:sp>
        <p:nvSpPr>
          <p:cNvPr id="2" name="Прямоугольник 1">
            <a:extLst>
              <a:ext uri="{FF2B5EF4-FFF2-40B4-BE49-F238E27FC236}">
                <a16:creationId xmlns:a16="http://schemas.microsoft.com/office/drawing/2014/main" id="{259444A2-49E3-A973-1579-02E21053B9F9}"/>
              </a:ext>
            </a:extLst>
          </p:cNvPr>
          <p:cNvSpPr/>
          <p:nvPr/>
        </p:nvSpPr>
        <p:spPr>
          <a:xfrm>
            <a:off x="381000" y="1425799"/>
            <a:ext cx="10922318" cy="107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350536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7</a:t>
            </a:r>
            <a:endParaRPr sz="2400" dirty="0">
              <a:latin typeface="Arial"/>
              <a:cs typeface="Arial"/>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Чарта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9" name="Рисунок 28">
            <a:extLst>
              <a:ext uri="{FF2B5EF4-FFF2-40B4-BE49-F238E27FC236}">
                <a16:creationId xmlns:a16="http://schemas.microsoft.com/office/drawing/2014/main" id="{23B1802B-F5D2-0E0D-2627-2751FC2AEF09}"/>
              </a:ext>
            </a:extLst>
          </p:cNvPr>
          <p:cNvPicPr>
            <a:picLocks noChangeAspect="1"/>
          </p:cNvPicPr>
          <p:nvPr/>
        </p:nvPicPr>
        <p:blipFill>
          <a:blip r:embed="rId7"/>
          <a:stretch>
            <a:fillRect/>
          </a:stretch>
        </p:blipFill>
        <p:spPr>
          <a:xfrm>
            <a:off x="533400" y="1529231"/>
            <a:ext cx="10933724" cy="5051153"/>
          </a:xfrm>
          <a:prstGeom prst="rect">
            <a:avLst/>
          </a:prstGeom>
        </p:spPr>
      </p:pic>
    </p:spTree>
    <p:extLst>
      <p:ext uri="{BB962C8B-B14F-4D97-AF65-F5344CB8AC3E}">
        <p14:creationId xmlns:p14="http://schemas.microsoft.com/office/powerpoint/2010/main" val="3409098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4</a:t>
            </a:r>
            <a:endParaRPr sz="2400" dirty="0">
              <a:latin typeface="Arial"/>
              <a:cs typeface="Arial"/>
            </a:endParaRPr>
          </a:p>
        </p:txBody>
      </p:sp>
      <p:sp>
        <p:nvSpPr>
          <p:cNvPr id="24" name="object 2">
            <a:extLst>
              <a:ext uri="{FF2B5EF4-FFF2-40B4-BE49-F238E27FC236}">
                <a16:creationId xmlns:a16="http://schemas.microsoft.com/office/drawing/2014/main" id="{780D80C6-6A0A-A6CE-BE5C-6B2EE319E145}"/>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1.</a:t>
            </a: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Базы данных </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 name="Таблица 21">
            <a:extLst>
              <a:ext uri="{FF2B5EF4-FFF2-40B4-BE49-F238E27FC236}">
                <a16:creationId xmlns:a16="http://schemas.microsoft.com/office/drawing/2014/main" id="{6DBC5E1B-3291-B836-9095-D1C6AE2084C9}"/>
              </a:ext>
            </a:extLst>
          </p:cNvPr>
          <p:cNvGraphicFramePr>
            <a:graphicFrameLocks noGrp="1"/>
          </p:cNvGraphicFramePr>
          <p:nvPr/>
        </p:nvGraphicFramePr>
        <p:xfrm>
          <a:off x="613049" y="2626374"/>
          <a:ext cx="9229451" cy="3355589"/>
        </p:xfrm>
        <a:graphic>
          <a:graphicData uri="http://schemas.openxmlformats.org/drawingml/2006/table">
            <a:tbl>
              <a:tblPr firstRow="1" bandRow="1">
                <a:tableStyleId>{5C22544A-7EE6-4342-B048-85BDC9FD1C3A}</a:tableStyleId>
              </a:tblPr>
              <a:tblGrid>
                <a:gridCol w="1732264">
                  <a:extLst>
                    <a:ext uri="{9D8B030D-6E8A-4147-A177-3AD203B41FA5}">
                      <a16:colId xmlns:a16="http://schemas.microsoft.com/office/drawing/2014/main" val="1422282762"/>
                    </a:ext>
                  </a:extLst>
                </a:gridCol>
                <a:gridCol w="7497187">
                  <a:extLst>
                    <a:ext uri="{9D8B030D-6E8A-4147-A177-3AD203B41FA5}">
                      <a16:colId xmlns:a16="http://schemas.microsoft.com/office/drawing/2014/main" val="2128394089"/>
                    </a:ext>
                  </a:extLst>
                </a:gridCol>
              </a:tblGrid>
              <a:tr h="330449">
                <a:tc>
                  <a:txBody>
                    <a:bodyPr/>
                    <a:lstStyle/>
                    <a:p>
                      <a:r>
                        <a:rPr lang="ru-RU" sz="1400" b="0" dirty="0">
                          <a:latin typeface="Roboto Condensed" panose="02000000000000000000" pitchFamily="2" charset="0"/>
                          <a:ea typeface="Roboto Condensed" panose="02000000000000000000" pitchFamily="2" charset="0"/>
                          <a:cs typeface="Roboto Condensed" panose="02000000000000000000" pitchFamily="2" charset="0"/>
                        </a:rPr>
                        <a:t>Движок базы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64FF"/>
                    </a:solidFill>
                  </a:tcPr>
                </a:tc>
                <a:tc>
                  <a:txBody>
                    <a:bodyPr/>
                    <a:lstStyle/>
                    <a:p>
                      <a:r>
                        <a:rPr lang="ru-RU" sz="1400" b="0" dirty="0">
                          <a:latin typeface="Roboto Condensed" panose="02000000000000000000" pitchFamily="2" charset="0"/>
                          <a:ea typeface="Roboto Condensed" panose="02000000000000000000" pitchFamily="2" charset="0"/>
                          <a:cs typeface="Roboto Condensed" panose="02000000000000000000" pitchFamily="2" charset="0"/>
                        </a:rPr>
                        <a:t>Описание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64FF"/>
                    </a:solidFill>
                  </a:tcPr>
                </a:tc>
                <a:extLst>
                  <a:ext uri="{0D108BD9-81ED-4DB2-BD59-A6C34878D82A}">
                    <a16:rowId xmlns:a16="http://schemas.microsoft.com/office/drawing/2014/main" val="3072130345"/>
                  </a:ext>
                </a:extLst>
              </a:tr>
              <a:tr h="135934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spcBef>
                          <a:spcPts val="300"/>
                        </a:spcBef>
                        <a:buClr>
                          <a:srgbClr val="2964FF"/>
                        </a:buClr>
                        <a:buFont typeface="Arial" panose="020B0604020202020204" pitchFamily="34" charset="0"/>
                        <a:buNone/>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Основной движок, используется по умолчанию</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Каждая таблица в базе данных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имеет уникальный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UUID (xxxyyyyy-yyyy-yyyy-yyyy-yyyyyyyyyyyy).</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Хранит таблица данные в папке /var/lib/clickhouse/store/</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&lt;xxx&gt;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&lt;xxxyyyyy-yyyy-yyyy-yyyy-yyyyyyyyyyyy&gt;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На неё создаётся ссылка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var/lib/</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clickhouse</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/data/&lt;database&gt;/&lt;table&gt;.</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 </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За счёт этого в движке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DROP TABLE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RENAME TABLE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не являются блокирующими.</a:t>
                      </a:r>
                    </a:p>
                    <a:p>
                      <a:pPr marL="285750" lvl="0" indent="-285750">
                        <a:spcBef>
                          <a:spcPts val="300"/>
                        </a:spcBef>
                        <a:buClr>
                          <a:srgbClr val="2964FF"/>
                        </a:buClr>
                        <a:buFont typeface="Arial" panose="020B0604020202020204" pitchFamily="34" charset="0"/>
                        <a:buChar cha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Также доступны атомарные операции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EXCHANGE TABLES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и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EXCHANGE DICTIONARIES</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47465"/>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доступа к внешней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825128"/>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доступа к внешней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 </a:t>
                      </a:r>
                      <a:endParaRPr lang="ru-RU"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19559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Lazy</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In-memory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движок для работы с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log-</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таблицами.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182799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MaterializedMySQL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Экспериментальный движок для репликации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MySQL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ADQM.</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537581"/>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MaterializedPostgreSQL</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Экспериментальный движок для репликации БД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PostgreSQL </a:t>
                      </a:r>
                      <a:r>
                        <a:rPr lang="ru-RU" sz="1200" dirty="0">
                          <a:latin typeface="Roboto Condensed" panose="02000000000000000000" pitchFamily="2" charset="0"/>
                          <a:ea typeface="Roboto Condensed" panose="02000000000000000000" pitchFamily="2" charset="0"/>
                          <a:cs typeface="Roboto Condensed" panose="02000000000000000000" pitchFamily="2" charset="0"/>
                        </a:rPr>
                        <a:t>в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ADQM. </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587614"/>
                  </a:ext>
                </a:extLst>
              </a:tr>
              <a:tr h="270367">
                <a:tc>
                  <a:txBody>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Replicated</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Экспериментальная версия реплицированного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Atomic.</a:t>
                      </a:r>
                      <a:endParaRPr lang="ru-RU" sz="1200" b="0"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0747469"/>
                  </a:ext>
                </a:extLst>
              </a:tr>
            </a:tbl>
          </a:graphicData>
        </a:graphic>
      </p:graphicFrame>
      <p:grpSp>
        <p:nvGrpSpPr>
          <p:cNvPr id="32" name="Группа 31">
            <a:extLst>
              <a:ext uri="{FF2B5EF4-FFF2-40B4-BE49-F238E27FC236}">
                <a16:creationId xmlns:a16="http://schemas.microsoft.com/office/drawing/2014/main" id="{181343C1-3FD3-20FA-B78C-5378B99AE3E9}"/>
              </a:ext>
            </a:extLst>
          </p:cNvPr>
          <p:cNvGrpSpPr/>
          <p:nvPr/>
        </p:nvGrpSpPr>
        <p:grpSpPr>
          <a:xfrm>
            <a:off x="504142" y="990600"/>
            <a:ext cx="10099550" cy="1164655"/>
            <a:chOff x="504142" y="1460713"/>
            <a:chExt cx="10099550" cy="1164655"/>
          </a:xfrm>
        </p:grpSpPr>
        <p:sp>
          <p:nvSpPr>
            <p:cNvPr id="34" name="Прямоугольник 33">
              <a:extLst>
                <a:ext uri="{FF2B5EF4-FFF2-40B4-BE49-F238E27FC236}">
                  <a16:creationId xmlns:a16="http://schemas.microsoft.com/office/drawing/2014/main" id="{1D513FA4-910D-FA37-1DFE-BF7C285686AF}"/>
                </a:ext>
              </a:extLst>
            </p:cNvPr>
            <p:cNvSpPr/>
            <p:nvPr/>
          </p:nvSpPr>
          <p:spPr>
            <a:xfrm>
              <a:off x="504142" y="1460713"/>
              <a:ext cx="10099550" cy="584775"/>
            </a:xfrm>
            <a:prstGeom prst="rect">
              <a:avLst/>
            </a:prstGeom>
          </p:spPr>
          <p:txBody>
            <a:bodyPr wrap="square">
              <a:spAutoFit/>
            </a:bodyPr>
            <a:lstStyle/>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По умолчанию в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Clickhouse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есть системная БД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system </a:t>
              </a:r>
              <a:r>
                <a:rPr lang="ru-RU" sz="1600" dirty="0">
                  <a:latin typeface="Roboto Condensed" panose="02000000000000000000" pitchFamily="2" charset="0"/>
                  <a:ea typeface="Roboto Condensed" panose="02000000000000000000" pitchFamily="2" charset="0"/>
                  <a:cs typeface="Roboto Condensed" panose="02000000000000000000" pitchFamily="2" charset="0"/>
                </a:rPr>
                <a:t>и база по умолчанию (задаётся при установке).</a:t>
              </a:r>
            </a:p>
            <a:p>
              <a:pPr algn="l" fontAlgn="base"/>
              <a:r>
                <a:rPr lang="ru-RU" sz="1600" dirty="0">
                  <a:latin typeface="Roboto Condensed" panose="02000000000000000000" pitchFamily="2" charset="0"/>
                  <a:ea typeface="Roboto Condensed" panose="02000000000000000000" pitchFamily="2" charset="0"/>
                  <a:cs typeface="Roboto Condensed" panose="02000000000000000000" pitchFamily="2" charset="0"/>
                </a:rPr>
                <a:t>Список БД кластера можно увидеть в системной таблице </a:t>
              </a:r>
              <a:r>
                <a:rPr lang="en-US" sz="1600" dirty="0">
                  <a:latin typeface="Roboto Condensed" panose="02000000000000000000" pitchFamily="2" charset="0"/>
                  <a:ea typeface="Roboto Condensed" panose="02000000000000000000" pitchFamily="2" charset="0"/>
                  <a:cs typeface="Roboto Condensed" panose="02000000000000000000" pitchFamily="2" charset="0"/>
                </a:rPr>
                <a:t>system.databases.</a:t>
              </a:r>
            </a:p>
          </p:txBody>
        </p:sp>
        <p:pic>
          <p:nvPicPr>
            <p:cNvPr id="35" name="Рисунок 34">
              <a:extLst>
                <a:ext uri="{FF2B5EF4-FFF2-40B4-BE49-F238E27FC236}">
                  <a16:creationId xmlns:a16="http://schemas.microsoft.com/office/drawing/2014/main" id="{1A78606E-1909-B46E-2239-983E4E01A49F}"/>
                </a:ext>
              </a:extLst>
            </p:cNvPr>
            <p:cNvPicPr>
              <a:picLocks noChangeAspect="1"/>
            </p:cNvPicPr>
            <p:nvPr/>
          </p:nvPicPr>
          <p:blipFill>
            <a:blip r:embed="rId7"/>
            <a:stretch>
              <a:fillRect/>
            </a:stretch>
          </p:blipFill>
          <p:spPr>
            <a:xfrm>
              <a:off x="536097" y="2405868"/>
              <a:ext cx="5058458" cy="219500"/>
            </a:xfrm>
            <a:prstGeom prst="rect">
              <a:avLst/>
            </a:prstGeom>
          </p:spPr>
        </p:pic>
      </p:grpSp>
      <p:sp>
        <p:nvSpPr>
          <p:cNvPr id="36" name="TextBox 35">
            <a:extLst>
              <a:ext uri="{FF2B5EF4-FFF2-40B4-BE49-F238E27FC236}">
                <a16:creationId xmlns:a16="http://schemas.microsoft.com/office/drawing/2014/main" id="{8F7FAF8D-2B2C-832C-BAF3-960C5EDF6EDA}"/>
              </a:ext>
            </a:extLst>
          </p:cNvPr>
          <p:cNvSpPr txBox="1"/>
          <p:nvPr/>
        </p:nvSpPr>
        <p:spPr>
          <a:xfrm>
            <a:off x="494310" y="2303821"/>
            <a:ext cx="6096000" cy="307777"/>
          </a:xfrm>
          <a:prstGeom prst="rect">
            <a:avLst/>
          </a:prstGeom>
          <a:noFill/>
        </p:spPr>
        <p:txBody>
          <a:bodyPr wrap="square">
            <a:spAutoFit/>
          </a:bodyPr>
          <a:lstStyle/>
          <a:p>
            <a:pPr>
              <a:spcBef>
                <a:spcPts val="300"/>
              </a:spcBef>
            </a:pPr>
            <a:r>
              <a:rPr lang="ru-RU" sz="1400" dirty="0">
                <a:latin typeface="Roboto Condensed" panose="02000000000000000000" pitchFamily="2" charset="0"/>
                <a:ea typeface="Roboto Condensed" panose="02000000000000000000" pitchFamily="2" charset="0"/>
                <a:cs typeface="Roboto Condensed" panose="02000000000000000000" pitchFamily="2" charset="0"/>
              </a:rPr>
              <a:t>Присутствуют разные движки баз с различным назначением:</a:t>
            </a:r>
          </a:p>
        </p:txBody>
      </p:sp>
      <p:sp>
        <p:nvSpPr>
          <p:cNvPr id="37" name="TextBox 36">
            <a:extLst>
              <a:ext uri="{FF2B5EF4-FFF2-40B4-BE49-F238E27FC236}">
                <a16:creationId xmlns:a16="http://schemas.microsoft.com/office/drawing/2014/main" id="{D667865B-1A72-9031-7240-7D46431F036B}"/>
              </a:ext>
            </a:extLst>
          </p:cNvPr>
          <p:cNvSpPr txBox="1"/>
          <p:nvPr/>
        </p:nvSpPr>
        <p:spPr>
          <a:xfrm>
            <a:off x="494310" y="1473325"/>
            <a:ext cx="6105832" cy="461665"/>
          </a:xfrm>
          <a:prstGeom prst="rect">
            <a:avLst/>
          </a:prstGeom>
          <a:noFill/>
        </p:spPr>
        <p:txBody>
          <a:bodyPr wrap="square">
            <a:spAutoFit/>
          </a:bodyPr>
          <a:lstStyle/>
          <a:p>
            <a:pPr algn="l" fontAlgn="base"/>
            <a:endParaRPr lang="en-US" sz="1000" dirty="0">
              <a:latin typeface="Roboto Condensed" panose="02000000000000000000" pitchFamily="2" charset="0"/>
              <a:ea typeface="Roboto Condensed" panose="02000000000000000000" pitchFamily="2" charset="0"/>
              <a:cs typeface="Roboto Condensed" panose="02000000000000000000" pitchFamily="2" charset="0"/>
            </a:endParaRPr>
          </a:p>
          <a:p>
            <a:pPr algn="l" fontAlgn="base"/>
            <a:r>
              <a:rPr lang="ru-RU" sz="1400" dirty="0">
                <a:latin typeface="Roboto Condensed" panose="02000000000000000000" pitchFamily="2" charset="0"/>
                <a:ea typeface="Roboto Condensed" panose="02000000000000000000" pitchFamily="2" charset="0"/>
                <a:cs typeface="Roboto Condensed" panose="02000000000000000000" pitchFamily="2" charset="0"/>
              </a:rPr>
              <a:t>Создаются базы запросом: </a:t>
            </a:r>
            <a:endParaRPr lang="en-US"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Рисунок 21">
            <a:extLst>
              <a:ext uri="{FF2B5EF4-FFF2-40B4-BE49-F238E27FC236}">
                <a16:creationId xmlns:a16="http://schemas.microsoft.com/office/drawing/2014/main" id="{8D555EDB-9198-E2E3-91D3-0ACB43106716}"/>
              </a:ext>
            </a:extLst>
          </p:cNvPr>
          <p:cNvPicPr>
            <a:picLocks noChangeAspect="1"/>
          </p:cNvPicPr>
          <p:nvPr/>
        </p:nvPicPr>
        <p:blipFill>
          <a:blip r:embed="rId8"/>
          <a:stretch>
            <a:fillRect/>
          </a:stretch>
        </p:blipFill>
        <p:spPr>
          <a:xfrm>
            <a:off x="7357817" y="1449722"/>
            <a:ext cx="2468536" cy="970535"/>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ADB23F77-5F77-F0B7-CDBB-E04412C48F1A}"/>
              </a:ext>
            </a:extLst>
          </p:cNvPr>
          <p:cNvSpPr txBox="1"/>
          <p:nvPr/>
        </p:nvSpPr>
        <p:spPr>
          <a:xfrm>
            <a:off x="536097" y="6019800"/>
            <a:ext cx="6096000" cy="646331"/>
          </a:xfrm>
          <a:prstGeom prst="rect">
            <a:avLst/>
          </a:prstGeom>
          <a:noFill/>
        </p:spPr>
        <p:txBody>
          <a:bodyPr wrap="square">
            <a:spAutoFit/>
          </a:bodyPr>
          <a:lstStyle/>
          <a:p>
            <a:r>
              <a:rPr lang="ru-RU" sz="1200" dirty="0">
                <a:latin typeface="Roboto Condensed" panose="02000000000000000000" pitchFamily="2" charset="0"/>
                <a:ea typeface="Roboto Condensed" panose="02000000000000000000" pitchFamily="2" charset="0"/>
                <a:cs typeface="Roboto Condensed" panose="02000000000000000000" pitchFamily="2" charset="0"/>
              </a:rPr>
              <a:t>/var/lib/clickhouse/metadata_dropped/ - метаданные удалённой таблицы.</a:t>
            </a:r>
          </a:p>
          <a:p>
            <a:r>
              <a:rPr lang="ru-RU" sz="1200" dirty="0">
                <a:latin typeface="Roboto Condensed" panose="02000000000000000000" pitchFamily="2" charset="0"/>
                <a:ea typeface="Roboto Condensed" panose="02000000000000000000" pitchFamily="2" charset="0"/>
                <a:cs typeface="Roboto Condensed" panose="02000000000000000000" pitchFamily="2" charset="0"/>
              </a:rPr>
              <a:t>database_atomic_delay_before_drop_table_sec - задержка перед окончательным удалением.</a:t>
            </a:r>
          </a:p>
          <a:p>
            <a:r>
              <a:rPr lang="ru-RU" sz="1200" dirty="0">
                <a:latin typeface="Roboto Condensed" panose="02000000000000000000" pitchFamily="2" charset="0"/>
                <a:ea typeface="Roboto Condensed" panose="02000000000000000000" pitchFamily="2" charset="0"/>
                <a:cs typeface="Roboto Condensed" panose="02000000000000000000" pitchFamily="2" charset="0"/>
              </a:rPr>
              <a:t>database_atomic_wait_for_drop_and_detach_synchronously - активация синхронного режима.</a:t>
            </a:r>
          </a:p>
        </p:txBody>
      </p:sp>
    </p:spTree>
    <p:extLst>
      <p:ext uri="{BB962C8B-B14F-4D97-AF65-F5344CB8AC3E}">
        <p14:creationId xmlns:p14="http://schemas.microsoft.com/office/powerpoint/2010/main" val="37510416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8</a:t>
            </a:r>
            <a:endParaRPr sz="2400" dirty="0">
              <a:latin typeface="Arial"/>
              <a:cs typeface="Arial"/>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Чарта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0" name="Рисунок 19">
            <a:extLst>
              <a:ext uri="{FF2B5EF4-FFF2-40B4-BE49-F238E27FC236}">
                <a16:creationId xmlns:a16="http://schemas.microsoft.com/office/drawing/2014/main" id="{72E9A1C7-7BD0-364C-8FB1-F8688AB2C1FF}"/>
              </a:ext>
            </a:extLst>
          </p:cNvPr>
          <p:cNvPicPr>
            <a:picLocks noChangeAspect="1"/>
          </p:cNvPicPr>
          <p:nvPr/>
        </p:nvPicPr>
        <p:blipFill>
          <a:blip r:embed="rId7"/>
          <a:stretch>
            <a:fillRect/>
          </a:stretch>
        </p:blipFill>
        <p:spPr>
          <a:xfrm>
            <a:off x="533400" y="1532298"/>
            <a:ext cx="8454824" cy="4335102"/>
          </a:xfrm>
          <a:prstGeom prst="rect">
            <a:avLst/>
          </a:prstGeom>
        </p:spPr>
      </p:pic>
    </p:spTree>
    <p:extLst>
      <p:ext uri="{BB962C8B-B14F-4D97-AF65-F5344CB8AC3E}">
        <p14:creationId xmlns:p14="http://schemas.microsoft.com/office/powerpoint/2010/main" val="41957516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3"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4"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5" cstate="print"/>
            <a:stretch>
              <a:fillRect/>
            </a:stretch>
          </p:blipFill>
          <p:spPr>
            <a:xfrm>
              <a:off x="11246281" y="333438"/>
              <a:ext cx="220843" cy="212831"/>
            </a:xfrm>
            <a:prstGeom prst="rect">
              <a:avLst/>
            </a:prstGeom>
          </p:spPr>
        </p:pic>
        <p:pic>
          <p:nvPicPr>
            <p:cNvPr id="19" name="object 19"/>
            <p:cNvPicPr/>
            <p:nvPr/>
          </p:nvPicPr>
          <p:blipFill>
            <a:blip r:embed="rId6"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642090" y="6290814"/>
            <a:ext cx="246379" cy="366395"/>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9</a:t>
            </a:r>
            <a:endParaRPr sz="2400" dirty="0">
              <a:latin typeface="Arial"/>
              <a:cs typeface="Arial"/>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Чарта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9" name="Рисунок 28">
            <a:extLst>
              <a:ext uri="{FF2B5EF4-FFF2-40B4-BE49-F238E27FC236}">
                <a16:creationId xmlns:a16="http://schemas.microsoft.com/office/drawing/2014/main" id="{23B1802B-F5D2-0E0D-2627-2751FC2AEF09}"/>
              </a:ext>
            </a:extLst>
          </p:cNvPr>
          <p:cNvPicPr>
            <a:picLocks noChangeAspect="1"/>
          </p:cNvPicPr>
          <p:nvPr/>
        </p:nvPicPr>
        <p:blipFill>
          <a:blip r:embed="rId7"/>
          <a:stretch>
            <a:fillRect/>
          </a:stretch>
        </p:blipFill>
        <p:spPr>
          <a:xfrm>
            <a:off x="533400" y="1529231"/>
            <a:ext cx="10933724" cy="5051153"/>
          </a:xfrm>
          <a:prstGeom prst="rect">
            <a:avLst/>
          </a:prstGeom>
        </p:spPr>
      </p:pic>
      <p:pic>
        <p:nvPicPr>
          <p:cNvPr id="20" name="Рисунок 19">
            <a:extLst>
              <a:ext uri="{FF2B5EF4-FFF2-40B4-BE49-F238E27FC236}">
                <a16:creationId xmlns:a16="http://schemas.microsoft.com/office/drawing/2014/main" id="{D3811C71-CD71-F8C5-B730-B597ABC298E9}"/>
              </a:ext>
            </a:extLst>
          </p:cNvPr>
          <p:cNvPicPr>
            <a:picLocks noChangeAspect="1"/>
          </p:cNvPicPr>
          <p:nvPr/>
        </p:nvPicPr>
        <p:blipFill>
          <a:blip r:embed="rId8"/>
          <a:stretch>
            <a:fillRect/>
          </a:stretch>
        </p:blipFill>
        <p:spPr>
          <a:xfrm>
            <a:off x="4191000" y="1529231"/>
            <a:ext cx="7169784" cy="4999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54035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8B01C304-C497-9257-1BCC-D66996D9C649}"/>
              </a:ext>
            </a:extLst>
          </p:cNvPr>
          <p:cNvPicPr>
            <a:picLocks noChangeAspect="1"/>
          </p:cNvPicPr>
          <p:nvPr/>
        </p:nvPicPr>
        <p:blipFill>
          <a:blip r:embed="rId3"/>
          <a:stretch>
            <a:fillRect/>
          </a:stretch>
        </p:blipFill>
        <p:spPr>
          <a:xfrm>
            <a:off x="533400" y="1529231"/>
            <a:ext cx="10933724" cy="5051153"/>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21" name="object 21"/>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7" name="object 27"/>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10</a:t>
            </a:r>
            <a:endParaRPr sz="2400" dirty="0">
              <a:latin typeface="Arial"/>
              <a:cs typeface="Arial"/>
            </a:endParaRPr>
          </a:p>
        </p:txBody>
      </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Чарта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2" name="Рисунок 21">
            <a:extLst>
              <a:ext uri="{FF2B5EF4-FFF2-40B4-BE49-F238E27FC236}">
                <a16:creationId xmlns:a16="http://schemas.microsoft.com/office/drawing/2014/main" id="{7092C93F-7BB5-B918-31BC-7E452FFEC0D9}"/>
              </a:ext>
            </a:extLst>
          </p:cNvPr>
          <p:cNvPicPr>
            <a:picLocks noChangeAspect="1"/>
          </p:cNvPicPr>
          <p:nvPr/>
        </p:nvPicPr>
        <p:blipFill>
          <a:blip r:embed="rId8"/>
          <a:stretch>
            <a:fillRect/>
          </a:stretch>
        </p:blipFill>
        <p:spPr>
          <a:xfrm>
            <a:off x="4191001" y="1532842"/>
            <a:ext cx="7190524" cy="50097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8410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4B1B9666-AF71-AC92-06E4-92087536FEF2}"/>
              </a:ext>
            </a:extLst>
          </p:cNvPr>
          <p:cNvPicPr>
            <a:picLocks noChangeAspect="1"/>
          </p:cNvPicPr>
          <p:nvPr/>
        </p:nvPicPr>
        <p:blipFill>
          <a:blip r:embed="rId3"/>
          <a:stretch>
            <a:fillRect/>
          </a:stretch>
        </p:blipFill>
        <p:spPr>
          <a:xfrm>
            <a:off x="533400" y="1529231"/>
            <a:ext cx="10933724" cy="5051153"/>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Чарта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3" name="Рисунок 22">
            <a:extLst>
              <a:ext uri="{FF2B5EF4-FFF2-40B4-BE49-F238E27FC236}">
                <a16:creationId xmlns:a16="http://schemas.microsoft.com/office/drawing/2014/main" id="{C27841FB-C116-5000-396F-1D5961B93003}"/>
              </a:ext>
            </a:extLst>
          </p:cNvPr>
          <p:cNvPicPr>
            <a:picLocks noChangeAspect="1"/>
          </p:cNvPicPr>
          <p:nvPr/>
        </p:nvPicPr>
        <p:blipFill>
          <a:blip r:embed="rId8"/>
          <a:stretch>
            <a:fillRect/>
          </a:stretch>
        </p:blipFill>
        <p:spPr>
          <a:xfrm>
            <a:off x="4191000" y="1525623"/>
            <a:ext cx="7180580" cy="5010179"/>
          </a:xfrm>
          <a:prstGeom prst="rect">
            <a:avLst/>
          </a:prstGeom>
          <a:ln>
            <a:noFill/>
          </a:ln>
          <a:effectLst>
            <a:outerShdw blurRad="292100" dist="139700" dir="2700000" algn="tl" rotWithShape="0">
              <a:srgbClr val="333333">
                <a:alpha val="65000"/>
              </a:srgbClr>
            </a:outerShdw>
          </a:effectLst>
        </p:spPr>
      </p:pic>
      <p:sp>
        <p:nvSpPr>
          <p:cNvPr id="20" name="object 21">
            <a:extLst>
              <a:ext uri="{FF2B5EF4-FFF2-40B4-BE49-F238E27FC236}">
                <a16:creationId xmlns:a16="http://schemas.microsoft.com/office/drawing/2014/main" id="{E7D012B7-8FFC-9725-C3DB-E3288FA3A06A}"/>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FC2567B6-E254-03A9-69AC-213BE0B6BE1E}"/>
              </a:ext>
            </a:extLst>
          </p:cNvPr>
          <p:cNvSpPr txBox="1"/>
          <p:nvPr/>
        </p:nvSpPr>
        <p:spPr>
          <a:xfrm>
            <a:off x="11567112"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11</a:t>
            </a:r>
            <a:endParaRPr sz="2400" dirty="0">
              <a:latin typeface="Arial"/>
              <a:cs typeface="Arial"/>
            </a:endParaRPr>
          </a:p>
        </p:txBody>
      </p:sp>
    </p:spTree>
    <p:extLst>
      <p:ext uri="{BB962C8B-B14F-4D97-AF65-F5344CB8AC3E}">
        <p14:creationId xmlns:p14="http://schemas.microsoft.com/office/powerpoint/2010/main" val="20136679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DB4C1518-BA0C-EEDF-7808-65203D5631A9}"/>
              </a:ext>
            </a:extLst>
          </p:cNvPr>
          <p:cNvPicPr>
            <a:picLocks noChangeAspect="1"/>
          </p:cNvPicPr>
          <p:nvPr/>
        </p:nvPicPr>
        <p:blipFill>
          <a:blip r:embed="rId3"/>
          <a:stretch>
            <a:fillRect/>
          </a:stretch>
        </p:blipFill>
        <p:spPr>
          <a:xfrm>
            <a:off x="533400" y="1529231"/>
            <a:ext cx="10933724" cy="5051153"/>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Чарта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0" name="Рисунок 19">
            <a:extLst>
              <a:ext uri="{FF2B5EF4-FFF2-40B4-BE49-F238E27FC236}">
                <a16:creationId xmlns:a16="http://schemas.microsoft.com/office/drawing/2014/main" id="{70782125-44A8-3C11-AC62-028222D40255}"/>
              </a:ext>
            </a:extLst>
          </p:cNvPr>
          <p:cNvPicPr>
            <a:picLocks noChangeAspect="1"/>
          </p:cNvPicPr>
          <p:nvPr/>
        </p:nvPicPr>
        <p:blipFill>
          <a:blip r:embed="rId8"/>
          <a:stretch>
            <a:fillRect/>
          </a:stretch>
        </p:blipFill>
        <p:spPr>
          <a:xfrm>
            <a:off x="4191000" y="1525382"/>
            <a:ext cx="7169784" cy="5004684"/>
          </a:xfrm>
          <a:prstGeom prst="rect">
            <a:avLst/>
          </a:prstGeom>
          <a:ln>
            <a:noFill/>
          </a:ln>
          <a:effectLst>
            <a:outerShdw blurRad="292100" dist="139700" dir="2700000" algn="tl" rotWithShape="0">
              <a:srgbClr val="333333">
                <a:alpha val="65000"/>
              </a:srgbClr>
            </a:outerShdw>
          </a:effectLst>
        </p:spPr>
      </p:pic>
      <p:sp>
        <p:nvSpPr>
          <p:cNvPr id="22" name="object 21">
            <a:extLst>
              <a:ext uri="{FF2B5EF4-FFF2-40B4-BE49-F238E27FC236}">
                <a16:creationId xmlns:a16="http://schemas.microsoft.com/office/drawing/2014/main" id="{A547ED7D-C376-21EE-6A3C-55CB85F94946}"/>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17F36763-D16C-BA9A-5B4C-8A9EB2CA41C4}"/>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12</a:t>
            </a:r>
            <a:endParaRPr sz="2400" dirty="0">
              <a:latin typeface="Arial"/>
              <a:cs typeface="Arial"/>
            </a:endParaRPr>
          </a:p>
        </p:txBody>
      </p:sp>
    </p:spTree>
    <p:extLst>
      <p:ext uri="{BB962C8B-B14F-4D97-AF65-F5344CB8AC3E}">
        <p14:creationId xmlns:p14="http://schemas.microsoft.com/office/powerpoint/2010/main" val="3825130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A6AD17EC-6DA9-19D7-3071-230A8F7700A2}"/>
              </a:ext>
            </a:extLst>
          </p:cNvPr>
          <p:cNvPicPr>
            <a:picLocks noChangeAspect="1"/>
          </p:cNvPicPr>
          <p:nvPr/>
        </p:nvPicPr>
        <p:blipFill>
          <a:blip r:embed="rId3"/>
          <a:stretch>
            <a:fillRect/>
          </a:stretch>
        </p:blipFill>
        <p:spPr>
          <a:xfrm>
            <a:off x="533400" y="1529231"/>
            <a:ext cx="10933724" cy="5051153"/>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Чарта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2" name="Рисунок 21">
            <a:extLst>
              <a:ext uri="{FF2B5EF4-FFF2-40B4-BE49-F238E27FC236}">
                <a16:creationId xmlns:a16="http://schemas.microsoft.com/office/drawing/2014/main" id="{65684005-B796-4AC5-E3AD-29162F8CB932}"/>
              </a:ext>
            </a:extLst>
          </p:cNvPr>
          <p:cNvPicPr>
            <a:picLocks noChangeAspect="1"/>
          </p:cNvPicPr>
          <p:nvPr/>
        </p:nvPicPr>
        <p:blipFill>
          <a:blip r:embed="rId8"/>
          <a:stretch>
            <a:fillRect/>
          </a:stretch>
        </p:blipFill>
        <p:spPr>
          <a:xfrm>
            <a:off x="4179582" y="1525623"/>
            <a:ext cx="7184710" cy="4998939"/>
          </a:xfrm>
          <a:prstGeom prst="rect">
            <a:avLst/>
          </a:prstGeom>
          <a:ln>
            <a:noFill/>
          </a:ln>
          <a:effectLst>
            <a:outerShdw blurRad="292100" dist="139700" dir="2700000" algn="tl" rotWithShape="0">
              <a:srgbClr val="333333">
                <a:alpha val="65000"/>
              </a:srgbClr>
            </a:outerShdw>
          </a:effectLst>
        </p:spPr>
      </p:pic>
      <p:sp>
        <p:nvSpPr>
          <p:cNvPr id="20" name="object 21">
            <a:extLst>
              <a:ext uri="{FF2B5EF4-FFF2-40B4-BE49-F238E27FC236}">
                <a16:creationId xmlns:a16="http://schemas.microsoft.com/office/drawing/2014/main" id="{E7F07A65-3C16-2EF0-368C-CFB0A2A6DF79}"/>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5F81C9C3-7F51-4E31-7B30-774C168A473E}"/>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13</a:t>
            </a:r>
            <a:endParaRPr sz="2400" dirty="0">
              <a:latin typeface="Arial"/>
              <a:cs typeface="Arial"/>
            </a:endParaRPr>
          </a:p>
        </p:txBody>
      </p:sp>
    </p:spTree>
    <p:extLst>
      <p:ext uri="{BB962C8B-B14F-4D97-AF65-F5344CB8AC3E}">
        <p14:creationId xmlns:p14="http://schemas.microsoft.com/office/powerpoint/2010/main" val="1732505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Рисунок 19">
            <a:extLst>
              <a:ext uri="{FF2B5EF4-FFF2-40B4-BE49-F238E27FC236}">
                <a16:creationId xmlns:a16="http://schemas.microsoft.com/office/drawing/2014/main" id="{A455EF62-00FE-625D-2694-5456F4996EAB}"/>
              </a:ext>
            </a:extLst>
          </p:cNvPr>
          <p:cNvPicPr>
            <a:picLocks noChangeAspect="1"/>
          </p:cNvPicPr>
          <p:nvPr/>
        </p:nvPicPr>
        <p:blipFill>
          <a:blip r:embed="rId3"/>
          <a:stretch>
            <a:fillRect/>
          </a:stretch>
        </p:blipFill>
        <p:spPr>
          <a:xfrm>
            <a:off x="533400" y="1538482"/>
            <a:ext cx="10880935" cy="5004096"/>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Чарта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2" name="object 21">
            <a:extLst>
              <a:ext uri="{FF2B5EF4-FFF2-40B4-BE49-F238E27FC236}">
                <a16:creationId xmlns:a16="http://schemas.microsoft.com/office/drawing/2014/main" id="{D2ECA526-7192-6D3B-82AC-CD357EB9A37B}"/>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2" name="object 27">
            <a:extLst>
              <a:ext uri="{FF2B5EF4-FFF2-40B4-BE49-F238E27FC236}">
                <a16:creationId xmlns:a16="http://schemas.microsoft.com/office/drawing/2014/main" id="{511487A9-F24D-6C8B-E696-97E4CB5A9CD0}"/>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14</a:t>
            </a:r>
            <a:endParaRPr sz="2400" dirty="0">
              <a:latin typeface="Arial"/>
              <a:cs typeface="Arial"/>
            </a:endParaRPr>
          </a:p>
        </p:txBody>
      </p:sp>
    </p:spTree>
    <p:extLst>
      <p:ext uri="{BB962C8B-B14F-4D97-AF65-F5344CB8AC3E}">
        <p14:creationId xmlns:p14="http://schemas.microsoft.com/office/powerpoint/2010/main" val="37552374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Рисунок 21">
            <a:extLst>
              <a:ext uri="{FF2B5EF4-FFF2-40B4-BE49-F238E27FC236}">
                <a16:creationId xmlns:a16="http://schemas.microsoft.com/office/drawing/2014/main" id="{134CD5FC-EB7A-5BB6-7DD8-0FDC2CF1BD67}"/>
              </a:ext>
            </a:extLst>
          </p:cNvPr>
          <p:cNvPicPr>
            <a:picLocks noChangeAspect="1"/>
          </p:cNvPicPr>
          <p:nvPr/>
        </p:nvPicPr>
        <p:blipFill>
          <a:blip r:embed="rId3"/>
          <a:stretch>
            <a:fillRect/>
          </a:stretch>
        </p:blipFill>
        <p:spPr>
          <a:xfrm>
            <a:off x="533399" y="1531023"/>
            <a:ext cx="10821213" cy="4993539"/>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Чарта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4" name="Рисунок 23">
            <a:extLst>
              <a:ext uri="{FF2B5EF4-FFF2-40B4-BE49-F238E27FC236}">
                <a16:creationId xmlns:a16="http://schemas.microsoft.com/office/drawing/2014/main" id="{7F8E1233-0332-FD64-FA15-DAD81A148CD1}"/>
              </a:ext>
            </a:extLst>
          </p:cNvPr>
          <p:cNvPicPr>
            <a:picLocks noChangeAspect="1"/>
          </p:cNvPicPr>
          <p:nvPr/>
        </p:nvPicPr>
        <p:blipFill>
          <a:blip r:embed="rId8"/>
          <a:stretch>
            <a:fillRect/>
          </a:stretch>
        </p:blipFill>
        <p:spPr>
          <a:xfrm>
            <a:off x="6221639" y="2778619"/>
            <a:ext cx="4207719" cy="3022914"/>
          </a:xfrm>
          <a:prstGeom prst="rect">
            <a:avLst/>
          </a:prstGeom>
        </p:spPr>
      </p:pic>
      <p:sp>
        <p:nvSpPr>
          <p:cNvPr id="2" name="object 21">
            <a:extLst>
              <a:ext uri="{FF2B5EF4-FFF2-40B4-BE49-F238E27FC236}">
                <a16:creationId xmlns:a16="http://schemas.microsoft.com/office/drawing/2014/main" id="{990C29A8-2FA0-9152-021A-45392019A660}"/>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0" name="object 27">
            <a:extLst>
              <a:ext uri="{FF2B5EF4-FFF2-40B4-BE49-F238E27FC236}">
                <a16:creationId xmlns:a16="http://schemas.microsoft.com/office/drawing/2014/main" id="{1963D79E-FAD9-9EB8-5F0D-52126396473B}"/>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15</a:t>
            </a:r>
            <a:endParaRPr sz="2400" dirty="0">
              <a:latin typeface="Arial"/>
              <a:cs typeface="Arial"/>
            </a:endParaRPr>
          </a:p>
        </p:txBody>
      </p:sp>
    </p:spTree>
    <p:extLst>
      <p:ext uri="{BB962C8B-B14F-4D97-AF65-F5344CB8AC3E}">
        <p14:creationId xmlns:p14="http://schemas.microsoft.com/office/powerpoint/2010/main" val="21274929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Рисунок 19">
            <a:extLst>
              <a:ext uri="{FF2B5EF4-FFF2-40B4-BE49-F238E27FC236}">
                <a16:creationId xmlns:a16="http://schemas.microsoft.com/office/drawing/2014/main" id="{F7D7D754-A49B-6311-4706-CF79B427CCA8}"/>
              </a:ext>
            </a:extLst>
          </p:cNvPr>
          <p:cNvPicPr>
            <a:picLocks noChangeAspect="1"/>
          </p:cNvPicPr>
          <p:nvPr/>
        </p:nvPicPr>
        <p:blipFill>
          <a:blip r:embed="rId3"/>
          <a:stretch>
            <a:fillRect/>
          </a:stretch>
        </p:blipFill>
        <p:spPr>
          <a:xfrm>
            <a:off x="533400" y="1530474"/>
            <a:ext cx="10859170" cy="4994087"/>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Чарта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 name="Рисунок 1">
            <a:extLst>
              <a:ext uri="{FF2B5EF4-FFF2-40B4-BE49-F238E27FC236}">
                <a16:creationId xmlns:a16="http://schemas.microsoft.com/office/drawing/2014/main" id="{2F2F13B0-2FBD-7C7C-2033-8A7FBCC61B38}"/>
              </a:ext>
            </a:extLst>
          </p:cNvPr>
          <p:cNvPicPr>
            <a:picLocks noChangeAspect="1"/>
          </p:cNvPicPr>
          <p:nvPr/>
        </p:nvPicPr>
        <p:blipFill>
          <a:blip r:embed="rId8"/>
          <a:stretch>
            <a:fillRect/>
          </a:stretch>
        </p:blipFill>
        <p:spPr>
          <a:xfrm>
            <a:off x="6231681" y="2778619"/>
            <a:ext cx="4207719" cy="3022914"/>
          </a:xfrm>
          <a:prstGeom prst="rect">
            <a:avLst/>
          </a:prstGeom>
        </p:spPr>
      </p:pic>
      <p:sp>
        <p:nvSpPr>
          <p:cNvPr id="22" name="object 21">
            <a:extLst>
              <a:ext uri="{FF2B5EF4-FFF2-40B4-BE49-F238E27FC236}">
                <a16:creationId xmlns:a16="http://schemas.microsoft.com/office/drawing/2014/main" id="{B0107549-A8FA-06D4-6395-069860A10765}"/>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3D1A1771-02EF-6A17-64C9-060D69285802}"/>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16</a:t>
            </a:r>
            <a:endParaRPr sz="2400" dirty="0">
              <a:latin typeface="Arial"/>
              <a:cs typeface="Arial"/>
            </a:endParaRPr>
          </a:p>
        </p:txBody>
      </p:sp>
    </p:spTree>
    <p:extLst>
      <p:ext uri="{BB962C8B-B14F-4D97-AF65-F5344CB8AC3E}">
        <p14:creationId xmlns:p14="http://schemas.microsoft.com/office/powerpoint/2010/main" val="40233510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Рисунок 21">
            <a:extLst>
              <a:ext uri="{FF2B5EF4-FFF2-40B4-BE49-F238E27FC236}">
                <a16:creationId xmlns:a16="http://schemas.microsoft.com/office/drawing/2014/main" id="{D0C967E4-6F92-4F08-41CF-9EC74E40D647}"/>
              </a:ext>
            </a:extLst>
          </p:cNvPr>
          <p:cNvPicPr>
            <a:picLocks noChangeAspect="1"/>
          </p:cNvPicPr>
          <p:nvPr/>
        </p:nvPicPr>
        <p:blipFill>
          <a:blip r:embed="rId3"/>
          <a:stretch>
            <a:fillRect/>
          </a:stretch>
        </p:blipFill>
        <p:spPr>
          <a:xfrm>
            <a:off x="533400" y="1524000"/>
            <a:ext cx="10812027" cy="5000562"/>
          </a:xfrm>
          <a:prstGeom prst="rect">
            <a:avLst/>
          </a:prstGeom>
        </p:spPr>
      </p:pic>
      <p:grpSp>
        <p:nvGrpSpPr>
          <p:cNvPr id="3" name="object 3"/>
          <p:cNvGrpSpPr/>
          <p:nvPr/>
        </p:nvGrpSpPr>
        <p:grpSpPr>
          <a:xfrm>
            <a:off x="0" y="0"/>
            <a:ext cx="9842500" cy="893444"/>
            <a:chOff x="0" y="0"/>
            <a:chExt cx="9842500" cy="893444"/>
          </a:xfrm>
          <a:solidFill>
            <a:srgbClr val="2964FF"/>
          </a:solidFill>
        </p:grpSpPr>
        <p:sp>
          <p:nvSpPr>
            <p:cNvPr id="4" name="object 4"/>
            <p:cNvSpPr/>
            <p:nvPr/>
          </p:nvSpPr>
          <p:spPr>
            <a:xfrm>
              <a:off x="0" y="0"/>
              <a:ext cx="5020310" cy="152400"/>
            </a:xfrm>
            <a:custGeom>
              <a:avLst/>
              <a:gdLst/>
              <a:ahLst/>
              <a:cxnLst/>
              <a:rect l="l" t="t" r="r" b="b"/>
              <a:pathLst>
                <a:path w="5020310" h="152400">
                  <a:moveTo>
                    <a:pt x="0" y="152400"/>
                  </a:moveTo>
                  <a:lnTo>
                    <a:pt x="5020056" y="152400"/>
                  </a:lnTo>
                  <a:lnTo>
                    <a:pt x="5020056" y="0"/>
                  </a:lnTo>
                  <a:lnTo>
                    <a:pt x="0" y="0"/>
                  </a:lnTo>
                  <a:lnTo>
                    <a:pt x="0" y="152400"/>
                  </a:lnTo>
                  <a:close/>
                </a:path>
              </a:pathLst>
            </a:custGeom>
            <a:solidFill>
              <a:srgbClr val="F1F1F1"/>
            </a:solidFill>
          </p:spPr>
          <p:txBody>
            <a:bodyPr wrap="square" lIns="0" tIns="0" rIns="0" bIns="0" rtlCol="0"/>
            <a:lstStyle/>
            <a:p>
              <a:endParaRPr/>
            </a:p>
          </p:txBody>
        </p:sp>
        <p:sp>
          <p:nvSpPr>
            <p:cNvPr id="5" name="object 5"/>
            <p:cNvSpPr/>
            <p:nvPr/>
          </p:nvSpPr>
          <p:spPr>
            <a:xfrm>
              <a:off x="0" y="152400"/>
              <a:ext cx="9842500" cy="741045"/>
            </a:xfrm>
            <a:custGeom>
              <a:avLst/>
              <a:gdLst/>
              <a:ahLst/>
              <a:cxnLst/>
              <a:rect l="l" t="t" r="r" b="b"/>
              <a:pathLst>
                <a:path w="9842500" h="741044">
                  <a:moveTo>
                    <a:pt x="9841992" y="0"/>
                  </a:moveTo>
                  <a:lnTo>
                    <a:pt x="0" y="0"/>
                  </a:lnTo>
                  <a:lnTo>
                    <a:pt x="0" y="740663"/>
                  </a:lnTo>
                  <a:lnTo>
                    <a:pt x="9841992" y="740663"/>
                  </a:lnTo>
                  <a:lnTo>
                    <a:pt x="9841992" y="0"/>
                  </a:lnTo>
                  <a:close/>
                </a:path>
              </a:pathLst>
            </a:custGeom>
            <a:grpFill/>
          </p:spPr>
          <p:txBody>
            <a:bodyPr wrap="square" lIns="0" tIns="0" rIns="0" bIns="0" rtlCol="0"/>
            <a:lstStyle/>
            <a:p>
              <a:endParaRPr/>
            </a:p>
          </p:txBody>
        </p:sp>
      </p:grpSp>
      <p:sp>
        <p:nvSpPr>
          <p:cNvPr id="6" name="object 6"/>
          <p:cNvSpPr/>
          <p:nvPr/>
        </p:nvSpPr>
        <p:spPr>
          <a:xfrm>
            <a:off x="10258685" y="634117"/>
            <a:ext cx="60325" cy="82550"/>
          </a:xfrm>
          <a:custGeom>
            <a:avLst/>
            <a:gdLst/>
            <a:ahLst/>
            <a:cxnLst/>
            <a:rect l="l" t="t" r="r" b="b"/>
            <a:pathLst>
              <a:path w="60325" h="82550">
                <a:moveTo>
                  <a:pt x="39372" y="0"/>
                </a:moveTo>
                <a:lnTo>
                  <a:pt x="22385" y="0"/>
                </a:lnTo>
                <a:lnTo>
                  <a:pt x="15697" y="2046"/>
                </a:lnTo>
                <a:lnTo>
                  <a:pt x="5249" y="10185"/>
                </a:lnTo>
                <a:lnTo>
                  <a:pt x="2636" y="15324"/>
                </a:lnTo>
                <a:lnTo>
                  <a:pt x="2636" y="25508"/>
                </a:lnTo>
                <a:lnTo>
                  <a:pt x="37497" y="45314"/>
                </a:lnTo>
                <a:lnTo>
                  <a:pt x="42744" y="47359"/>
                </a:lnTo>
                <a:lnTo>
                  <a:pt x="49722" y="52623"/>
                </a:lnTo>
                <a:lnTo>
                  <a:pt x="51480" y="56106"/>
                </a:lnTo>
                <a:lnTo>
                  <a:pt x="51480" y="60445"/>
                </a:lnTo>
                <a:lnTo>
                  <a:pt x="51480" y="64535"/>
                </a:lnTo>
                <a:lnTo>
                  <a:pt x="49605" y="67922"/>
                </a:lnTo>
                <a:lnTo>
                  <a:pt x="42080" y="73283"/>
                </a:lnTo>
                <a:lnTo>
                  <a:pt x="37159" y="74623"/>
                </a:lnTo>
                <a:lnTo>
                  <a:pt x="24508" y="74623"/>
                </a:lnTo>
                <a:lnTo>
                  <a:pt x="19235" y="73208"/>
                </a:lnTo>
                <a:lnTo>
                  <a:pt x="11278" y="67508"/>
                </a:lnTo>
                <a:lnTo>
                  <a:pt x="9130" y="63512"/>
                </a:lnTo>
                <a:lnTo>
                  <a:pt x="8787" y="58396"/>
                </a:lnTo>
                <a:lnTo>
                  <a:pt x="0" y="58396"/>
                </a:lnTo>
                <a:lnTo>
                  <a:pt x="0" y="65218"/>
                </a:lnTo>
                <a:lnTo>
                  <a:pt x="2856" y="70869"/>
                </a:lnTo>
                <a:lnTo>
                  <a:pt x="14330" y="79788"/>
                </a:lnTo>
                <a:lnTo>
                  <a:pt x="21824" y="82005"/>
                </a:lnTo>
                <a:lnTo>
                  <a:pt x="39737" y="82005"/>
                </a:lnTo>
                <a:lnTo>
                  <a:pt x="46767" y="80006"/>
                </a:lnTo>
                <a:lnTo>
                  <a:pt x="57560" y="72017"/>
                </a:lnTo>
                <a:lnTo>
                  <a:pt x="60268" y="66681"/>
                </a:lnTo>
                <a:lnTo>
                  <a:pt x="60268" y="55913"/>
                </a:lnTo>
                <a:lnTo>
                  <a:pt x="23972" y="34596"/>
                </a:lnTo>
                <a:lnTo>
                  <a:pt x="18674" y="32622"/>
                </a:lnTo>
                <a:lnTo>
                  <a:pt x="12865" y="28283"/>
                </a:lnTo>
                <a:lnTo>
                  <a:pt x="11424" y="25216"/>
                </a:lnTo>
                <a:lnTo>
                  <a:pt x="11424" y="17177"/>
                </a:lnTo>
                <a:lnTo>
                  <a:pt x="13158" y="13861"/>
                </a:lnTo>
                <a:lnTo>
                  <a:pt x="20139" y="8747"/>
                </a:lnTo>
                <a:lnTo>
                  <a:pt x="24778" y="7452"/>
                </a:lnTo>
                <a:lnTo>
                  <a:pt x="36445" y="7452"/>
                </a:lnTo>
                <a:lnTo>
                  <a:pt x="41325" y="8991"/>
                </a:lnTo>
                <a:lnTo>
                  <a:pt x="49084" y="15128"/>
                </a:lnTo>
                <a:lnTo>
                  <a:pt x="51037" y="18979"/>
                </a:lnTo>
                <a:lnTo>
                  <a:pt x="51037" y="23606"/>
                </a:lnTo>
                <a:lnTo>
                  <a:pt x="59825" y="23606"/>
                </a:lnTo>
                <a:lnTo>
                  <a:pt x="59825" y="16589"/>
                </a:lnTo>
                <a:lnTo>
                  <a:pt x="57143" y="10914"/>
                </a:lnTo>
                <a:lnTo>
                  <a:pt x="46454" y="2193"/>
                </a:lnTo>
                <a:lnTo>
                  <a:pt x="39372" y="0"/>
                </a:lnTo>
                <a:close/>
              </a:path>
            </a:pathLst>
          </a:custGeom>
          <a:solidFill>
            <a:srgbClr val="303948"/>
          </a:solidFill>
        </p:spPr>
        <p:txBody>
          <a:bodyPr wrap="square" lIns="0" tIns="0" rIns="0" bIns="0" rtlCol="0"/>
          <a:lstStyle/>
          <a:p>
            <a:endParaRPr/>
          </a:p>
        </p:txBody>
      </p:sp>
      <p:pic>
        <p:nvPicPr>
          <p:cNvPr id="7" name="object 7"/>
          <p:cNvPicPr/>
          <p:nvPr/>
        </p:nvPicPr>
        <p:blipFill>
          <a:blip r:embed="rId4" cstate="print"/>
          <a:stretch>
            <a:fillRect/>
          </a:stretch>
        </p:blipFill>
        <p:spPr>
          <a:xfrm>
            <a:off x="10419429" y="634117"/>
            <a:ext cx="70658" cy="82005"/>
          </a:xfrm>
          <a:prstGeom prst="rect">
            <a:avLst/>
          </a:prstGeom>
        </p:spPr>
      </p:pic>
      <p:sp>
        <p:nvSpPr>
          <p:cNvPr id="8" name="object 8"/>
          <p:cNvSpPr/>
          <p:nvPr/>
        </p:nvSpPr>
        <p:spPr>
          <a:xfrm>
            <a:off x="10594802" y="602397"/>
            <a:ext cx="8890" cy="112395"/>
          </a:xfrm>
          <a:custGeom>
            <a:avLst/>
            <a:gdLst/>
            <a:ahLst/>
            <a:cxnLst/>
            <a:rect l="l" t="t" r="r" b="b"/>
            <a:pathLst>
              <a:path w="8890" h="112395">
                <a:moveTo>
                  <a:pt x="8786" y="0"/>
                </a:moveTo>
                <a:lnTo>
                  <a:pt x="0" y="0"/>
                </a:lnTo>
                <a:lnTo>
                  <a:pt x="0" y="112262"/>
                </a:lnTo>
                <a:lnTo>
                  <a:pt x="8786" y="112262"/>
                </a:lnTo>
                <a:lnTo>
                  <a:pt x="8786" y="0"/>
                </a:lnTo>
                <a:close/>
              </a:path>
            </a:pathLst>
          </a:custGeom>
          <a:solidFill>
            <a:srgbClr val="303948"/>
          </a:solidFill>
        </p:spPr>
        <p:txBody>
          <a:bodyPr wrap="square" lIns="0" tIns="0" rIns="0" bIns="0" rtlCol="0"/>
          <a:lstStyle/>
          <a:p>
            <a:endParaRPr/>
          </a:p>
        </p:txBody>
      </p:sp>
      <p:sp>
        <p:nvSpPr>
          <p:cNvPr id="9" name="object 9"/>
          <p:cNvSpPr/>
          <p:nvPr/>
        </p:nvSpPr>
        <p:spPr>
          <a:xfrm>
            <a:off x="10712665" y="635579"/>
            <a:ext cx="60325" cy="80645"/>
          </a:xfrm>
          <a:custGeom>
            <a:avLst/>
            <a:gdLst/>
            <a:ahLst/>
            <a:cxnLst/>
            <a:rect l="l" t="t" r="r" b="b"/>
            <a:pathLst>
              <a:path w="60325" h="80645">
                <a:moveTo>
                  <a:pt x="59901" y="0"/>
                </a:moveTo>
                <a:lnTo>
                  <a:pt x="51113" y="0"/>
                </a:lnTo>
                <a:lnTo>
                  <a:pt x="51113" y="57226"/>
                </a:lnTo>
                <a:lnTo>
                  <a:pt x="47710" y="64102"/>
                </a:lnTo>
                <a:lnTo>
                  <a:pt x="42559" y="69012"/>
                </a:lnTo>
                <a:lnTo>
                  <a:pt x="35661" y="71958"/>
                </a:lnTo>
                <a:lnTo>
                  <a:pt x="27014" y="72940"/>
                </a:lnTo>
                <a:lnTo>
                  <a:pt x="19008" y="71529"/>
                </a:lnTo>
                <a:lnTo>
                  <a:pt x="13287" y="67294"/>
                </a:lnTo>
                <a:lnTo>
                  <a:pt x="9854" y="60237"/>
                </a:lnTo>
                <a:lnTo>
                  <a:pt x="8709" y="50357"/>
                </a:lnTo>
                <a:lnTo>
                  <a:pt x="8709" y="0"/>
                </a:lnTo>
                <a:lnTo>
                  <a:pt x="0" y="0"/>
                </a:lnTo>
                <a:lnTo>
                  <a:pt x="91" y="61053"/>
                </a:lnTo>
                <a:lnTo>
                  <a:pt x="25986" y="80543"/>
                </a:lnTo>
                <a:lnTo>
                  <a:pt x="34076" y="79826"/>
                </a:lnTo>
                <a:lnTo>
                  <a:pt x="40984" y="77674"/>
                </a:lnTo>
                <a:lnTo>
                  <a:pt x="46711" y="74087"/>
                </a:lnTo>
                <a:lnTo>
                  <a:pt x="51256" y="69067"/>
                </a:lnTo>
                <a:lnTo>
                  <a:pt x="51399" y="79080"/>
                </a:lnTo>
                <a:lnTo>
                  <a:pt x="59901" y="79080"/>
                </a:lnTo>
                <a:lnTo>
                  <a:pt x="59901" y="0"/>
                </a:lnTo>
                <a:close/>
              </a:path>
            </a:pathLst>
          </a:custGeom>
          <a:solidFill>
            <a:srgbClr val="303948"/>
          </a:solidFill>
        </p:spPr>
        <p:txBody>
          <a:bodyPr wrap="square" lIns="0" tIns="0" rIns="0" bIns="0" rtlCol="0"/>
          <a:lstStyle/>
          <a:p>
            <a:endParaRPr/>
          </a:p>
        </p:txBody>
      </p:sp>
      <p:sp>
        <p:nvSpPr>
          <p:cNvPr id="10" name="object 10"/>
          <p:cNvSpPr/>
          <p:nvPr/>
        </p:nvSpPr>
        <p:spPr>
          <a:xfrm>
            <a:off x="10871160" y="615334"/>
            <a:ext cx="41275" cy="100965"/>
          </a:xfrm>
          <a:custGeom>
            <a:avLst/>
            <a:gdLst/>
            <a:ahLst/>
            <a:cxnLst/>
            <a:rect l="l" t="t" r="r" b="b"/>
            <a:pathLst>
              <a:path w="41275" h="100965">
                <a:moveTo>
                  <a:pt x="23369" y="0"/>
                </a:moveTo>
                <a:lnTo>
                  <a:pt x="14568" y="0"/>
                </a:lnTo>
                <a:lnTo>
                  <a:pt x="14568" y="20244"/>
                </a:lnTo>
                <a:lnTo>
                  <a:pt x="0" y="20244"/>
                </a:lnTo>
                <a:lnTo>
                  <a:pt x="0" y="27409"/>
                </a:lnTo>
                <a:lnTo>
                  <a:pt x="14568" y="27409"/>
                </a:lnTo>
                <a:lnTo>
                  <a:pt x="14568" y="86948"/>
                </a:lnTo>
                <a:lnTo>
                  <a:pt x="15948" y="92091"/>
                </a:lnTo>
                <a:lnTo>
                  <a:pt x="21416" y="99057"/>
                </a:lnTo>
                <a:lnTo>
                  <a:pt x="25777" y="100788"/>
                </a:lnTo>
                <a:lnTo>
                  <a:pt x="35737" y="100788"/>
                </a:lnTo>
                <a:lnTo>
                  <a:pt x="38862" y="100373"/>
                </a:lnTo>
                <a:lnTo>
                  <a:pt x="41153" y="99544"/>
                </a:lnTo>
                <a:lnTo>
                  <a:pt x="40789" y="92381"/>
                </a:lnTo>
                <a:lnTo>
                  <a:pt x="35151" y="93114"/>
                </a:lnTo>
                <a:lnTo>
                  <a:pt x="29983" y="93114"/>
                </a:lnTo>
                <a:lnTo>
                  <a:pt x="27314" y="92041"/>
                </a:lnTo>
                <a:lnTo>
                  <a:pt x="24150" y="87753"/>
                </a:lnTo>
                <a:lnTo>
                  <a:pt x="23369" y="84488"/>
                </a:lnTo>
                <a:lnTo>
                  <a:pt x="23369" y="27409"/>
                </a:lnTo>
                <a:lnTo>
                  <a:pt x="39773" y="27409"/>
                </a:lnTo>
                <a:lnTo>
                  <a:pt x="39773" y="20244"/>
                </a:lnTo>
                <a:lnTo>
                  <a:pt x="23369" y="20244"/>
                </a:lnTo>
                <a:lnTo>
                  <a:pt x="23369" y="0"/>
                </a:lnTo>
                <a:close/>
              </a:path>
            </a:pathLst>
          </a:custGeom>
          <a:solidFill>
            <a:srgbClr val="303948"/>
          </a:solidFill>
        </p:spPr>
        <p:txBody>
          <a:bodyPr wrap="square" lIns="0" tIns="0" rIns="0" bIns="0" rtlCol="0"/>
          <a:lstStyle/>
          <a:p>
            <a:endParaRPr/>
          </a:p>
        </p:txBody>
      </p:sp>
      <p:sp>
        <p:nvSpPr>
          <p:cNvPr id="11" name="object 11"/>
          <p:cNvSpPr/>
          <p:nvPr/>
        </p:nvSpPr>
        <p:spPr>
          <a:xfrm>
            <a:off x="11014071" y="606782"/>
            <a:ext cx="12700" cy="107950"/>
          </a:xfrm>
          <a:custGeom>
            <a:avLst/>
            <a:gdLst/>
            <a:ahLst/>
            <a:cxnLst/>
            <a:rect l="l" t="t" r="r" b="b"/>
            <a:pathLst>
              <a:path w="12700" h="107950">
                <a:moveTo>
                  <a:pt x="10324" y="28797"/>
                </a:moveTo>
                <a:lnTo>
                  <a:pt x="1536" y="28797"/>
                </a:lnTo>
                <a:lnTo>
                  <a:pt x="1536" y="107878"/>
                </a:lnTo>
                <a:lnTo>
                  <a:pt x="10324" y="107878"/>
                </a:lnTo>
                <a:lnTo>
                  <a:pt x="10324" y="28797"/>
                </a:lnTo>
                <a:close/>
              </a:path>
              <a:path w="12700" h="107950">
                <a:moveTo>
                  <a:pt x="7850" y="0"/>
                </a:moveTo>
                <a:lnTo>
                  <a:pt x="4140" y="0"/>
                </a:lnTo>
                <a:lnTo>
                  <a:pt x="2681" y="585"/>
                </a:lnTo>
                <a:lnTo>
                  <a:pt x="533" y="2875"/>
                </a:lnTo>
                <a:lnTo>
                  <a:pt x="0" y="4264"/>
                </a:lnTo>
                <a:lnTo>
                  <a:pt x="0" y="7577"/>
                </a:lnTo>
                <a:lnTo>
                  <a:pt x="533" y="8965"/>
                </a:lnTo>
                <a:lnTo>
                  <a:pt x="2681" y="11208"/>
                </a:lnTo>
                <a:lnTo>
                  <a:pt x="4140" y="11768"/>
                </a:lnTo>
                <a:lnTo>
                  <a:pt x="7850" y="11768"/>
                </a:lnTo>
                <a:lnTo>
                  <a:pt x="9321" y="11208"/>
                </a:lnTo>
                <a:lnTo>
                  <a:pt x="10389" y="10086"/>
                </a:lnTo>
                <a:lnTo>
                  <a:pt x="11521" y="8965"/>
                </a:lnTo>
                <a:lnTo>
                  <a:pt x="12081" y="7577"/>
                </a:lnTo>
                <a:lnTo>
                  <a:pt x="12081" y="4264"/>
                </a:lnTo>
                <a:lnTo>
                  <a:pt x="11521" y="2875"/>
                </a:lnTo>
                <a:lnTo>
                  <a:pt x="10389" y="1755"/>
                </a:lnTo>
                <a:lnTo>
                  <a:pt x="9321" y="586"/>
                </a:lnTo>
                <a:lnTo>
                  <a:pt x="7850" y="0"/>
                </a:lnTo>
                <a:close/>
              </a:path>
            </a:pathLst>
          </a:custGeom>
          <a:solidFill>
            <a:srgbClr val="303948"/>
          </a:solidFill>
        </p:spPr>
        <p:txBody>
          <a:bodyPr wrap="square" lIns="0" tIns="0" rIns="0" bIns="0" rtlCol="0"/>
          <a:lstStyle/>
          <a:p>
            <a:endParaRPr/>
          </a:p>
        </p:txBody>
      </p:sp>
      <p:pic>
        <p:nvPicPr>
          <p:cNvPr id="12" name="object 12"/>
          <p:cNvPicPr/>
          <p:nvPr/>
        </p:nvPicPr>
        <p:blipFill>
          <a:blip r:embed="rId5" cstate="print"/>
          <a:stretch>
            <a:fillRect/>
          </a:stretch>
        </p:blipFill>
        <p:spPr>
          <a:xfrm>
            <a:off x="11128973" y="634118"/>
            <a:ext cx="70645" cy="82005"/>
          </a:xfrm>
          <a:prstGeom prst="rect">
            <a:avLst/>
          </a:prstGeom>
        </p:spPr>
      </p:pic>
      <p:sp>
        <p:nvSpPr>
          <p:cNvPr id="13" name="object 13"/>
          <p:cNvSpPr/>
          <p:nvPr/>
        </p:nvSpPr>
        <p:spPr>
          <a:xfrm>
            <a:off x="11303318" y="634118"/>
            <a:ext cx="60325" cy="80645"/>
          </a:xfrm>
          <a:custGeom>
            <a:avLst/>
            <a:gdLst/>
            <a:ahLst/>
            <a:cxnLst/>
            <a:rect l="l" t="t" r="r" b="b"/>
            <a:pathLst>
              <a:path w="60325" h="80645">
                <a:moveTo>
                  <a:pt x="42989" y="0"/>
                </a:moveTo>
                <a:lnTo>
                  <a:pt x="8644" y="14983"/>
                </a:lnTo>
                <a:lnTo>
                  <a:pt x="8345" y="1461"/>
                </a:lnTo>
                <a:lnTo>
                  <a:pt x="0" y="1461"/>
                </a:lnTo>
                <a:lnTo>
                  <a:pt x="0" y="80542"/>
                </a:lnTo>
                <a:lnTo>
                  <a:pt x="8709" y="80542"/>
                </a:lnTo>
                <a:lnTo>
                  <a:pt x="8709" y="26385"/>
                </a:lnTo>
                <a:lnTo>
                  <a:pt x="10714" y="20634"/>
                </a:lnTo>
                <a:lnTo>
                  <a:pt x="13787" y="16079"/>
                </a:lnTo>
                <a:lnTo>
                  <a:pt x="22132" y="9305"/>
                </a:lnTo>
                <a:lnTo>
                  <a:pt x="26949" y="7599"/>
                </a:lnTo>
                <a:lnTo>
                  <a:pt x="38862" y="7599"/>
                </a:lnTo>
                <a:lnTo>
                  <a:pt x="43575" y="9330"/>
                </a:lnTo>
                <a:lnTo>
                  <a:pt x="49472" y="16250"/>
                </a:lnTo>
                <a:lnTo>
                  <a:pt x="50996" y="21511"/>
                </a:lnTo>
                <a:lnTo>
                  <a:pt x="51035" y="80542"/>
                </a:lnTo>
                <a:lnTo>
                  <a:pt x="59757" y="80542"/>
                </a:lnTo>
                <a:lnTo>
                  <a:pt x="59705" y="19100"/>
                </a:lnTo>
                <a:lnTo>
                  <a:pt x="57609" y="11938"/>
                </a:lnTo>
                <a:lnTo>
                  <a:pt x="49303" y="2388"/>
                </a:lnTo>
                <a:lnTo>
                  <a:pt x="42989" y="0"/>
                </a:lnTo>
                <a:close/>
              </a:path>
            </a:pathLst>
          </a:custGeom>
          <a:solidFill>
            <a:srgbClr val="303948"/>
          </a:solidFill>
        </p:spPr>
        <p:txBody>
          <a:bodyPr wrap="square" lIns="0" tIns="0" rIns="0" bIns="0" rtlCol="0"/>
          <a:lstStyle/>
          <a:p>
            <a:endParaRPr/>
          </a:p>
        </p:txBody>
      </p:sp>
      <p:sp>
        <p:nvSpPr>
          <p:cNvPr id="14" name="object 14"/>
          <p:cNvSpPr/>
          <p:nvPr/>
        </p:nvSpPr>
        <p:spPr>
          <a:xfrm>
            <a:off x="11467255" y="634118"/>
            <a:ext cx="60325" cy="82550"/>
          </a:xfrm>
          <a:custGeom>
            <a:avLst/>
            <a:gdLst/>
            <a:ahLst/>
            <a:cxnLst/>
            <a:rect l="l" t="t" r="r" b="b"/>
            <a:pathLst>
              <a:path w="60325" h="82550">
                <a:moveTo>
                  <a:pt x="39317" y="0"/>
                </a:moveTo>
                <a:lnTo>
                  <a:pt x="22392" y="0"/>
                </a:lnTo>
                <a:lnTo>
                  <a:pt x="15622" y="2046"/>
                </a:lnTo>
                <a:lnTo>
                  <a:pt x="5207" y="10185"/>
                </a:lnTo>
                <a:lnTo>
                  <a:pt x="2603" y="15324"/>
                </a:lnTo>
                <a:lnTo>
                  <a:pt x="2603" y="25508"/>
                </a:lnTo>
                <a:lnTo>
                  <a:pt x="37495" y="45314"/>
                </a:lnTo>
                <a:lnTo>
                  <a:pt x="42702" y="47359"/>
                </a:lnTo>
                <a:lnTo>
                  <a:pt x="49733" y="52623"/>
                </a:lnTo>
                <a:lnTo>
                  <a:pt x="51425" y="56106"/>
                </a:lnTo>
                <a:lnTo>
                  <a:pt x="51425" y="60445"/>
                </a:lnTo>
                <a:lnTo>
                  <a:pt x="51425" y="64535"/>
                </a:lnTo>
                <a:lnTo>
                  <a:pt x="49602" y="67922"/>
                </a:lnTo>
                <a:lnTo>
                  <a:pt x="42051" y="73283"/>
                </a:lnTo>
                <a:lnTo>
                  <a:pt x="37104" y="74623"/>
                </a:lnTo>
                <a:lnTo>
                  <a:pt x="24476" y="74623"/>
                </a:lnTo>
                <a:lnTo>
                  <a:pt x="19268" y="73208"/>
                </a:lnTo>
                <a:lnTo>
                  <a:pt x="11196" y="67508"/>
                </a:lnTo>
                <a:lnTo>
                  <a:pt x="9113" y="63512"/>
                </a:lnTo>
                <a:lnTo>
                  <a:pt x="8722" y="58396"/>
                </a:lnTo>
                <a:lnTo>
                  <a:pt x="0" y="58396"/>
                </a:lnTo>
                <a:lnTo>
                  <a:pt x="0" y="65218"/>
                </a:lnTo>
                <a:lnTo>
                  <a:pt x="2864" y="70869"/>
                </a:lnTo>
                <a:lnTo>
                  <a:pt x="14321" y="79788"/>
                </a:lnTo>
                <a:lnTo>
                  <a:pt x="21741" y="82005"/>
                </a:lnTo>
                <a:lnTo>
                  <a:pt x="39708" y="82005"/>
                </a:lnTo>
                <a:lnTo>
                  <a:pt x="46738" y="80006"/>
                </a:lnTo>
                <a:lnTo>
                  <a:pt x="57544" y="72017"/>
                </a:lnTo>
                <a:lnTo>
                  <a:pt x="60278" y="66681"/>
                </a:lnTo>
                <a:lnTo>
                  <a:pt x="60278" y="55913"/>
                </a:lnTo>
                <a:lnTo>
                  <a:pt x="23955" y="34596"/>
                </a:lnTo>
                <a:lnTo>
                  <a:pt x="18617" y="32622"/>
                </a:lnTo>
                <a:lnTo>
                  <a:pt x="12888" y="28283"/>
                </a:lnTo>
                <a:lnTo>
                  <a:pt x="11456" y="25216"/>
                </a:lnTo>
                <a:lnTo>
                  <a:pt x="11456" y="17177"/>
                </a:lnTo>
                <a:lnTo>
                  <a:pt x="13149" y="13861"/>
                </a:lnTo>
                <a:lnTo>
                  <a:pt x="20179" y="8747"/>
                </a:lnTo>
                <a:lnTo>
                  <a:pt x="24736" y="7452"/>
                </a:lnTo>
                <a:lnTo>
                  <a:pt x="36453" y="7452"/>
                </a:lnTo>
                <a:lnTo>
                  <a:pt x="41270" y="8991"/>
                </a:lnTo>
                <a:lnTo>
                  <a:pt x="49082" y="15128"/>
                </a:lnTo>
                <a:lnTo>
                  <a:pt x="51035" y="18979"/>
                </a:lnTo>
                <a:lnTo>
                  <a:pt x="51035" y="23606"/>
                </a:lnTo>
                <a:lnTo>
                  <a:pt x="59757" y="23606"/>
                </a:lnTo>
                <a:lnTo>
                  <a:pt x="59757" y="16589"/>
                </a:lnTo>
                <a:lnTo>
                  <a:pt x="57154" y="10914"/>
                </a:lnTo>
                <a:lnTo>
                  <a:pt x="46478" y="2193"/>
                </a:lnTo>
                <a:lnTo>
                  <a:pt x="39317" y="0"/>
                </a:lnTo>
                <a:close/>
              </a:path>
            </a:pathLst>
          </a:custGeom>
          <a:solidFill>
            <a:srgbClr val="303948"/>
          </a:solidFill>
        </p:spPr>
        <p:txBody>
          <a:bodyPr wrap="square" lIns="0" tIns="0" rIns="0" bIns="0" rtlCol="0"/>
          <a:lstStyle/>
          <a:p>
            <a:endParaRPr/>
          </a:p>
        </p:txBody>
      </p:sp>
      <p:grpSp>
        <p:nvGrpSpPr>
          <p:cNvPr id="15" name="object 15"/>
          <p:cNvGrpSpPr/>
          <p:nvPr/>
        </p:nvGrpSpPr>
        <p:grpSpPr>
          <a:xfrm>
            <a:off x="10166925" y="330515"/>
            <a:ext cx="1480185" cy="219075"/>
            <a:chOff x="10166925" y="330515"/>
            <a:chExt cx="1480185" cy="219075"/>
          </a:xfrm>
        </p:grpSpPr>
        <p:sp>
          <p:nvSpPr>
            <p:cNvPr id="16" name="object 16"/>
            <p:cNvSpPr/>
            <p:nvPr/>
          </p:nvSpPr>
          <p:spPr>
            <a:xfrm>
              <a:off x="10166925" y="331099"/>
              <a:ext cx="353695" cy="212090"/>
            </a:xfrm>
            <a:custGeom>
              <a:avLst/>
              <a:gdLst/>
              <a:ahLst/>
              <a:cxnLst/>
              <a:rect l="l" t="t" r="r" b="b"/>
              <a:pathLst>
                <a:path w="353695" h="212090">
                  <a:moveTo>
                    <a:pt x="261037" y="0"/>
                  </a:moveTo>
                  <a:lnTo>
                    <a:pt x="210056" y="12415"/>
                  </a:lnTo>
                  <a:lnTo>
                    <a:pt x="174237" y="51224"/>
                  </a:lnTo>
                  <a:lnTo>
                    <a:pt x="155530" y="94981"/>
                  </a:lnTo>
                  <a:lnTo>
                    <a:pt x="149557" y="110295"/>
                  </a:lnTo>
                  <a:lnTo>
                    <a:pt x="129335" y="143420"/>
                  </a:lnTo>
                  <a:lnTo>
                    <a:pt x="92990" y="159090"/>
                  </a:lnTo>
                  <a:lnTo>
                    <a:pt x="80510" y="158186"/>
                  </a:lnTo>
                  <a:lnTo>
                    <a:pt x="45520" y="136626"/>
                  </a:lnTo>
                  <a:lnTo>
                    <a:pt x="37290" y="103764"/>
                  </a:lnTo>
                  <a:lnTo>
                    <a:pt x="38382" y="90129"/>
                  </a:lnTo>
                  <a:lnTo>
                    <a:pt x="64387" y="52613"/>
                  </a:lnTo>
                  <a:lnTo>
                    <a:pt x="104082" y="43930"/>
                  </a:lnTo>
                  <a:lnTo>
                    <a:pt x="104082" y="233"/>
                  </a:lnTo>
                  <a:lnTo>
                    <a:pt x="63547" y="7447"/>
                  </a:lnTo>
                  <a:lnTo>
                    <a:pt x="29796" y="28611"/>
                  </a:lnTo>
                  <a:lnTo>
                    <a:pt x="7700" y="61914"/>
                  </a:lnTo>
                  <a:lnTo>
                    <a:pt x="0" y="103764"/>
                  </a:lnTo>
                  <a:lnTo>
                    <a:pt x="1652" y="124911"/>
                  </a:lnTo>
                  <a:lnTo>
                    <a:pt x="14869" y="160890"/>
                  </a:lnTo>
                  <a:lnTo>
                    <a:pt x="56467" y="196197"/>
                  </a:lnTo>
                  <a:lnTo>
                    <a:pt x="93698" y="203021"/>
                  </a:lnTo>
                  <a:lnTo>
                    <a:pt x="105174" y="202428"/>
                  </a:lnTo>
                  <a:lnTo>
                    <a:pt x="144561" y="188065"/>
                  </a:lnTo>
                  <a:lnTo>
                    <a:pt x="175282" y="153756"/>
                  </a:lnTo>
                  <a:lnTo>
                    <a:pt x="201958" y="91641"/>
                  </a:lnTo>
                  <a:lnTo>
                    <a:pt x="208581" y="77586"/>
                  </a:lnTo>
                  <a:lnTo>
                    <a:pt x="238787" y="47430"/>
                  </a:lnTo>
                  <a:lnTo>
                    <a:pt x="261506" y="43930"/>
                  </a:lnTo>
                  <a:lnTo>
                    <a:pt x="273467" y="44834"/>
                  </a:lnTo>
                  <a:lnTo>
                    <a:pt x="307797" y="66548"/>
                  </a:lnTo>
                  <a:lnTo>
                    <a:pt x="316030" y="101634"/>
                  </a:lnTo>
                  <a:lnTo>
                    <a:pt x="314922" y="116266"/>
                  </a:lnTo>
                  <a:lnTo>
                    <a:pt x="288591" y="158334"/>
                  </a:lnTo>
                  <a:lnTo>
                    <a:pt x="248760" y="168354"/>
                  </a:lnTo>
                  <a:lnTo>
                    <a:pt x="248760" y="212051"/>
                  </a:lnTo>
                  <a:lnTo>
                    <a:pt x="290935" y="203900"/>
                  </a:lnTo>
                  <a:lnTo>
                    <a:pt x="324286" y="180170"/>
                  </a:lnTo>
                  <a:lnTo>
                    <a:pt x="345778" y="144328"/>
                  </a:lnTo>
                  <a:lnTo>
                    <a:pt x="353083" y="101634"/>
                  </a:lnTo>
                  <a:lnTo>
                    <a:pt x="351518" y="79353"/>
                  </a:lnTo>
                  <a:lnTo>
                    <a:pt x="339005" y="42190"/>
                  </a:lnTo>
                  <a:lnTo>
                    <a:pt x="298679" y="6823"/>
                  </a:lnTo>
                  <a:lnTo>
                    <a:pt x="280891" y="1705"/>
                  </a:lnTo>
                  <a:lnTo>
                    <a:pt x="261037" y="0"/>
                  </a:lnTo>
                  <a:close/>
                </a:path>
              </a:pathLst>
            </a:custGeom>
            <a:solidFill>
              <a:srgbClr val="2964FF"/>
            </a:solidFill>
          </p:spPr>
          <p:txBody>
            <a:bodyPr wrap="square" lIns="0" tIns="0" rIns="0" bIns="0" rtlCol="0"/>
            <a:lstStyle/>
            <a:p>
              <a:endParaRPr/>
            </a:p>
          </p:txBody>
        </p:sp>
        <p:sp>
          <p:nvSpPr>
            <p:cNvPr id="17" name="object 17"/>
            <p:cNvSpPr/>
            <p:nvPr/>
          </p:nvSpPr>
          <p:spPr>
            <a:xfrm>
              <a:off x="10532250" y="333438"/>
              <a:ext cx="691515" cy="213360"/>
            </a:xfrm>
            <a:custGeom>
              <a:avLst/>
              <a:gdLst/>
              <a:ahLst/>
              <a:cxnLst/>
              <a:rect l="l" t="t" r="r" b="b"/>
              <a:pathLst>
                <a:path w="691515" h="213359">
                  <a:moveTo>
                    <a:pt x="209448" y="187248"/>
                  </a:moveTo>
                  <a:lnTo>
                    <a:pt x="194208" y="185051"/>
                  </a:lnTo>
                  <a:lnTo>
                    <a:pt x="183413" y="155384"/>
                  </a:lnTo>
                  <a:lnTo>
                    <a:pt x="171970" y="123964"/>
                  </a:lnTo>
                  <a:lnTo>
                    <a:pt x="143078" y="44589"/>
                  </a:lnTo>
                  <a:lnTo>
                    <a:pt x="132105" y="14452"/>
                  </a:lnTo>
                  <a:lnTo>
                    <a:pt x="132105" y="123964"/>
                  </a:lnTo>
                  <a:lnTo>
                    <a:pt x="77343" y="123964"/>
                  </a:lnTo>
                  <a:lnTo>
                    <a:pt x="102082" y="51460"/>
                  </a:lnTo>
                  <a:lnTo>
                    <a:pt x="104292" y="44589"/>
                  </a:lnTo>
                  <a:lnTo>
                    <a:pt x="105156" y="44589"/>
                  </a:lnTo>
                  <a:lnTo>
                    <a:pt x="107213" y="51015"/>
                  </a:lnTo>
                  <a:lnTo>
                    <a:pt x="132105" y="123964"/>
                  </a:lnTo>
                  <a:lnTo>
                    <a:pt x="132105" y="14452"/>
                  </a:lnTo>
                  <a:lnTo>
                    <a:pt x="126847" y="0"/>
                  </a:lnTo>
                  <a:lnTo>
                    <a:pt x="83058" y="0"/>
                  </a:lnTo>
                  <a:lnTo>
                    <a:pt x="15240" y="185051"/>
                  </a:lnTo>
                  <a:lnTo>
                    <a:pt x="0" y="187248"/>
                  </a:lnTo>
                  <a:lnTo>
                    <a:pt x="0" y="212839"/>
                  </a:lnTo>
                  <a:lnTo>
                    <a:pt x="72644" y="212839"/>
                  </a:lnTo>
                  <a:lnTo>
                    <a:pt x="72644" y="187248"/>
                  </a:lnTo>
                  <a:lnTo>
                    <a:pt x="57861" y="184619"/>
                  </a:lnTo>
                  <a:lnTo>
                    <a:pt x="67233" y="155384"/>
                  </a:lnTo>
                  <a:lnTo>
                    <a:pt x="142227" y="155384"/>
                  </a:lnTo>
                  <a:lnTo>
                    <a:pt x="151599" y="184619"/>
                  </a:lnTo>
                  <a:lnTo>
                    <a:pt x="136791" y="187248"/>
                  </a:lnTo>
                  <a:lnTo>
                    <a:pt x="136791" y="212839"/>
                  </a:lnTo>
                  <a:lnTo>
                    <a:pt x="209448" y="212839"/>
                  </a:lnTo>
                  <a:lnTo>
                    <a:pt x="209448" y="187248"/>
                  </a:lnTo>
                  <a:close/>
                </a:path>
                <a:path w="691515" h="213359">
                  <a:moveTo>
                    <a:pt x="404101" y="67970"/>
                  </a:moveTo>
                  <a:lnTo>
                    <a:pt x="403504" y="58127"/>
                  </a:lnTo>
                  <a:lnTo>
                    <a:pt x="401726" y="48933"/>
                  </a:lnTo>
                  <a:lnTo>
                    <a:pt x="398741" y="40373"/>
                  </a:lnTo>
                  <a:lnTo>
                    <a:pt x="394804" y="32893"/>
                  </a:lnTo>
                  <a:lnTo>
                    <a:pt x="394576" y="32448"/>
                  </a:lnTo>
                  <a:lnTo>
                    <a:pt x="361340" y="6197"/>
                  </a:lnTo>
                  <a:lnTo>
                    <a:pt x="361340" y="68262"/>
                  </a:lnTo>
                  <a:lnTo>
                    <a:pt x="360756" y="75463"/>
                  </a:lnTo>
                  <a:lnTo>
                    <a:pt x="333540" y="102158"/>
                  </a:lnTo>
                  <a:lnTo>
                    <a:pt x="325158" y="102755"/>
                  </a:lnTo>
                  <a:lnTo>
                    <a:pt x="289115" y="102755"/>
                  </a:lnTo>
                  <a:lnTo>
                    <a:pt x="289115" y="32893"/>
                  </a:lnTo>
                  <a:lnTo>
                    <a:pt x="325158" y="32893"/>
                  </a:lnTo>
                  <a:lnTo>
                    <a:pt x="359029" y="54267"/>
                  </a:lnTo>
                  <a:lnTo>
                    <a:pt x="361340" y="68262"/>
                  </a:lnTo>
                  <a:lnTo>
                    <a:pt x="361340" y="6197"/>
                  </a:lnTo>
                  <a:lnTo>
                    <a:pt x="358051" y="4851"/>
                  </a:lnTo>
                  <a:lnTo>
                    <a:pt x="347929" y="2159"/>
                  </a:lnTo>
                  <a:lnTo>
                    <a:pt x="336956" y="546"/>
                  </a:lnTo>
                  <a:lnTo>
                    <a:pt x="325158" y="12"/>
                  </a:lnTo>
                  <a:lnTo>
                    <a:pt x="223659" y="12"/>
                  </a:lnTo>
                  <a:lnTo>
                    <a:pt x="223659" y="25730"/>
                  </a:lnTo>
                  <a:lnTo>
                    <a:pt x="246367" y="30111"/>
                  </a:lnTo>
                  <a:lnTo>
                    <a:pt x="246367" y="182867"/>
                  </a:lnTo>
                  <a:lnTo>
                    <a:pt x="223659" y="187248"/>
                  </a:lnTo>
                  <a:lnTo>
                    <a:pt x="223659" y="212839"/>
                  </a:lnTo>
                  <a:lnTo>
                    <a:pt x="311975" y="212839"/>
                  </a:lnTo>
                  <a:lnTo>
                    <a:pt x="311975" y="187248"/>
                  </a:lnTo>
                  <a:lnTo>
                    <a:pt x="289115" y="182867"/>
                  </a:lnTo>
                  <a:lnTo>
                    <a:pt x="289115" y="135661"/>
                  </a:lnTo>
                  <a:lnTo>
                    <a:pt x="325158" y="135661"/>
                  </a:lnTo>
                  <a:lnTo>
                    <a:pt x="336956" y="135140"/>
                  </a:lnTo>
                  <a:lnTo>
                    <a:pt x="375691" y="122656"/>
                  </a:lnTo>
                  <a:lnTo>
                    <a:pt x="395033" y="102755"/>
                  </a:lnTo>
                  <a:lnTo>
                    <a:pt x="398741" y="95656"/>
                  </a:lnTo>
                  <a:lnTo>
                    <a:pt x="401726" y="87045"/>
                  </a:lnTo>
                  <a:lnTo>
                    <a:pt x="403504" y="77825"/>
                  </a:lnTo>
                  <a:lnTo>
                    <a:pt x="404101" y="67970"/>
                  </a:lnTo>
                  <a:close/>
                </a:path>
                <a:path w="691515" h="213359">
                  <a:moveTo>
                    <a:pt x="506044" y="12"/>
                  </a:moveTo>
                  <a:lnTo>
                    <a:pt x="417868" y="12"/>
                  </a:lnTo>
                  <a:lnTo>
                    <a:pt x="417868" y="25730"/>
                  </a:lnTo>
                  <a:lnTo>
                    <a:pt x="440575" y="30111"/>
                  </a:lnTo>
                  <a:lnTo>
                    <a:pt x="440575" y="182867"/>
                  </a:lnTo>
                  <a:lnTo>
                    <a:pt x="417868" y="187248"/>
                  </a:lnTo>
                  <a:lnTo>
                    <a:pt x="417868" y="212839"/>
                  </a:lnTo>
                  <a:lnTo>
                    <a:pt x="506044" y="212839"/>
                  </a:lnTo>
                  <a:lnTo>
                    <a:pt x="506044" y="187248"/>
                  </a:lnTo>
                  <a:lnTo>
                    <a:pt x="483336" y="182867"/>
                  </a:lnTo>
                  <a:lnTo>
                    <a:pt x="483336" y="30111"/>
                  </a:lnTo>
                  <a:lnTo>
                    <a:pt x="506044" y="25730"/>
                  </a:lnTo>
                  <a:lnTo>
                    <a:pt x="506044" y="12"/>
                  </a:lnTo>
                  <a:close/>
                </a:path>
                <a:path w="691515" h="213359">
                  <a:moveTo>
                    <a:pt x="691172" y="154647"/>
                  </a:moveTo>
                  <a:lnTo>
                    <a:pt x="658660" y="154647"/>
                  </a:lnTo>
                  <a:lnTo>
                    <a:pt x="656755" y="180098"/>
                  </a:lnTo>
                  <a:lnTo>
                    <a:pt x="587908" y="180098"/>
                  </a:lnTo>
                  <a:lnTo>
                    <a:pt x="587908" y="119291"/>
                  </a:lnTo>
                  <a:lnTo>
                    <a:pt x="660120" y="119291"/>
                  </a:lnTo>
                  <a:lnTo>
                    <a:pt x="660120" y="86385"/>
                  </a:lnTo>
                  <a:lnTo>
                    <a:pt x="587908" y="86385"/>
                  </a:lnTo>
                  <a:lnTo>
                    <a:pt x="587908" y="32893"/>
                  </a:lnTo>
                  <a:lnTo>
                    <a:pt x="653237" y="32893"/>
                  </a:lnTo>
                  <a:lnTo>
                    <a:pt x="655142" y="57454"/>
                  </a:lnTo>
                  <a:lnTo>
                    <a:pt x="687946" y="57454"/>
                  </a:lnTo>
                  <a:lnTo>
                    <a:pt x="687946" y="12"/>
                  </a:lnTo>
                  <a:lnTo>
                    <a:pt x="522452" y="12"/>
                  </a:lnTo>
                  <a:lnTo>
                    <a:pt x="522452" y="25730"/>
                  </a:lnTo>
                  <a:lnTo>
                    <a:pt x="545160" y="30111"/>
                  </a:lnTo>
                  <a:lnTo>
                    <a:pt x="545160" y="182867"/>
                  </a:lnTo>
                  <a:lnTo>
                    <a:pt x="522452" y="187248"/>
                  </a:lnTo>
                  <a:lnTo>
                    <a:pt x="522452" y="212839"/>
                  </a:lnTo>
                  <a:lnTo>
                    <a:pt x="691172" y="212839"/>
                  </a:lnTo>
                  <a:lnTo>
                    <a:pt x="691172" y="154647"/>
                  </a:lnTo>
                  <a:close/>
                </a:path>
              </a:pathLst>
            </a:custGeom>
            <a:solidFill>
              <a:srgbClr val="C4C4C4"/>
            </a:solidFill>
          </p:spPr>
          <p:txBody>
            <a:bodyPr wrap="square" lIns="0" tIns="0" rIns="0" bIns="0" rtlCol="0"/>
            <a:lstStyle/>
            <a:p>
              <a:endParaRPr/>
            </a:p>
          </p:txBody>
        </p:sp>
        <p:pic>
          <p:nvPicPr>
            <p:cNvPr id="18" name="object 18"/>
            <p:cNvPicPr/>
            <p:nvPr/>
          </p:nvPicPr>
          <p:blipFill>
            <a:blip r:embed="rId6" cstate="print"/>
            <a:stretch>
              <a:fillRect/>
            </a:stretch>
          </p:blipFill>
          <p:spPr>
            <a:xfrm>
              <a:off x="11246281" y="333438"/>
              <a:ext cx="220843" cy="212831"/>
            </a:xfrm>
            <a:prstGeom prst="rect">
              <a:avLst/>
            </a:prstGeom>
          </p:spPr>
        </p:pic>
        <p:pic>
          <p:nvPicPr>
            <p:cNvPr id="19" name="object 19"/>
            <p:cNvPicPr/>
            <p:nvPr/>
          </p:nvPicPr>
          <p:blipFill>
            <a:blip r:embed="rId7" cstate="print"/>
            <a:stretch>
              <a:fillRect/>
            </a:stretch>
          </p:blipFill>
          <p:spPr>
            <a:xfrm>
              <a:off x="11487175" y="330515"/>
              <a:ext cx="159875" cy="218821"/>
            </a:xfrm>
            <a:prstGeom prst="rect">
              <a:avLst/>
            </a:prstGeom>
          </p:spPr>
        </p:pic>
      </p:grpSp>
      <p:sp>
        <p:nvSpPr>
          <p:cNvPr id="46" name="object 2">
            <a:extLst>
              <a:ext uri="{FF2B5EF4-FFF2-40B4-BE49-F238E27FC236}">
                <a16:creationId xmlns:a16="http://schemas.microsoft.com/office/drawing/2014/main" id="{7CE1F765-D24F-E28F-77B7-AA24FD91F8DC}"/>
              </a:ext>
            </a:extLst>
          </p:cNvPr>
          <p:cNvSpPr txBox="1">
            <a:spLocks/>
          </p:cNvSpPr>
          <p:nvPr/>
        </p:nvSpPr>
        <p:spPr>
          <a:xfrm>
            <a:off x="613049" y="315422"/>
            <a:ext cx="5247032" cy="382156"/>
          </a:xfrm>
          <a:prstGeom prst="rect">
            <a:avLst/>
          </a:prstGeom>
        </p:spPr>
        <p:txBody>
          <a:bodyPr vert="horz" wrap="square" lIns="0" tIns="12700" rIns="0" bIns="0" rtlCol="0">
            <a:spAutoFit/>
          </a:bodyPr>
          <a:lstStyle>
            <a:lvl1pPr>
              <a:defRPr sz="3600" b="1" i="0">
                <a:solidFill>
                  <a:srgbClr val="2964FF"/>
                </a:solidFill>
                <a:latin typeface="Arial"/>
                <a:ea typeface="+mj-ea"/>
                <a:cs typeface="Arial"/>
              </a:defRPr>
            </a:lvl1pPr>
          </a:lstStyle>
          <a:p>
            <a:pPr marL="12700">
              <a:spcBef>
                <a:spcPts val="100"/>
              </a:spcBef>
            </a:pPr>
            <a:r>
              <a:rPr lang="en-US"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a:t>
            </a:r>
            <a:r>
              <a:rPr lang="ru-RU" sz="2400" kern="0" spc="-10"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.2 Создание Дэшборда</a:t>
            </a:r>
            <a:endParaRPr lang="ru-RU" sz="2400" kern="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TextBox 27">
            <a:extLst>
              <a:ext uri="{FF2B5EF4-FFF2-40B4-BE49-F238E27FC236}">
                <a16:creationId xmlns:a16="http://schemas.microsoft.com/office/drawing/2014/main" id="{C00807D6-C5EE-498D-5415-0B47E46A4DF0}"/>
              </a:ext>
            </a:extLst>
          </p:cNvPr>
          <p:cNvSpPr txBox="1"/>
          <p:nvPr/>
        </p:nvSpPr>
        <p:spPr>
          <a:xfrm>
            <a:off x="534901" y="1056467"/>
            <a:ext cx="6096000" cy="369332"/>
          </a:xfrm>
          <a:prstGeom prst="rect">
            <a:avLst/>
          </a:prstGeom>
          <a:noFill/>
        </p:spPr>
        <p:txBody>
          <a:bodyPr wrap="square">
            <a:spAutoFit/>
          </a:bodyPr>
          <a:lstStyle/>
          <a:p>
            <a:pPr algn="just"/>
            <a:r>
              <a:rPr lang="ru-RU" dirty="0">
                <a:latin typeface="Roboto Condensed" panose="02000000000000000000" pitchFamily="2" charset="0"/>
                <a:ea typeface="Roboto Condensed" panose="02000000000000000000" pitchFamily="2" charset="0"/>
                <a:cs typeface="Roboto Condensed" panose="02000000000000000000" pitchFamily="2" charset="0"/>
              </a:rPr>
              <a:t>Создание Чарта</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2" name="Рисунок 1">
            <a:extLst>
              <a:ext uri="{FF2B5EF4-FFF2-40B4-BE49-F238E27FC236}">
                <a16:creationId xmlns:a16="http://schemas.microsoft.com/office/drawing/2014/main" id="{18023D89-0311-0198-321B-BB4E0175CEFF}"/>
              </a:ext>
            </a:extLst>
          </p:cNvPr>
          <p:cNvPicPr>
            <a:picLocks noChangeAspect="1"/>
          </p:cNvPicPr>
          <p:nvPr/>
        </p:nvPicPr>
        <p:blipFill>
          <a:blip r:embed="rId8"/>
          <a:stretch>
            <a:fillRect/>
          </a:stretch>
        </p:blipFill>
        <p:spPr>
          <a:xfrm>
            <a:off x="6221639" y="2778619"/>
            <a:ext cx="4207719" cy="3022914"/>
          </a:xfrm>
          <a:prstGeom prst="rect">
            <a:avLst/>
          </a:prstGeom>
        </p:spPr>
      </p:pic>
      <p:sp>
        <p:nvSpPr>
          <p:cNvPr id="20" name="object 21">
            <a:extLst>
              <a:ext uri="{FF2B5EF4-FFF2-40B4-BE49-F238E27FC236}">
                <a16:creationId xmlns:a16="http://schemas.microsoft.com/office/drawing/2014/main" id="{1333910C-8FF2-6FB5-A1CA-D23009C819D3}"/>
              </a:ext>
            </a:extLst>
          </p:cNvPr>
          <p:cNvSpPr/>
          <p:nvPr/>
        </p:nvSpPr>
        <p:spPr>
          <a:xfrm>
            <a:off x="11500104" y="6211823"/>
            <a:ext cx="527685" cy="509270"/>
          </a:xfrm>
          <a:custGeom>
            <a:avLst/>
            <a:gdLst/>
            <a:ahLst/>
            <a:cxnLst/>
            <a:rect l="l" t="t" r="r" b="b"/>
            <a:pathLst>
              <a:path w="527684" h="509270">
                <a:moveTo>
                  <a:pt x="527303" y="0"/>
                </a:moveTo>
                <a:lnTo>
                  <a:pt x="0" y="0"/>
                </a:lnTo>
                <a:lnTo>
                  <a:pt x="0" y="509016"/>
                </a:lnTo>
                <a:lnTo>
                  <a:pt x="527303" y="509016"/>
                </a:lnTo>
                <a:lnTo>
                  <a:pt x="527303" y="0"/>
                </a:lnTo>
                <a:close/>
              </a:path>
            </a:pathLst>
          </a:custGeom>
          <a:solidFill>
            <a:srgbClr val="2964FF"/>
          </a:solidFill>
        </p:spPr>
        <p:txBody>
          <a:bodyPr wrap="square" lIns="0" tIns="0" rIns="0" bIns="0" rtlCol="0"/>
          <a:lstStyle/>
          <a:p>
            <a:endParaRPr/>
          </a:p>
        </p:txBody>
      </p:sp>
      <p:sp>
        <p:nvSpPr>
          <p:cNvPr id="23" name="object 27">
            <a:extLst>
              <a:ext uri="{FF2B5EF4-FFF2-40B4-BE49-F238E27FC236}">
                <a16:creationId xmlns:a16="http://schemas.microsoft.com/office/drawing/2014/main" id="{0D32AF89-6425-4BF9-C0CF-08E09F58644E}"/>
              </a:ext>
            </a:extLst>
          </p:cNvPr>
          <p:cNvSpPr txBox="1"/>
          <p:nvPr/>
        </p:nvSpPr>
        <p:spPr>
          <a:xfrm>
            <a:off x="11556731" y="6286921"/>
            <a:ext cx="385699" cy="359073"/>
          </a:xfrm>
          <a:prstGeom prst="rect">
            <a:avLst/>
          </a:prstGeom>
        </p:spPr>
        <p:txBody>
          <a:bodyPr vert="horz" wrap="square" lIns="0" tIns="0" rIns="0" bIns="0" rtlCol="0">
            <a:spAutoFit/>
          </a:bodyPr>
          <a:lstStyle/>
          <a:p>
            <a:pPr marL="38100">
              <a:lnSpc>
                <a:spcPts val="2755"/>
              </a:lnSpc>
            </a:pPr>
            <a:r>
              <a:rPr lang="ru-RU" sz="2400" b="1" dirty="0">
                <a:solidFill>
                  <a:srgbClr val="FFFFFF"/>
                </a:solidFill>
                <a:latin typeface="Arial"/>
                <a:cs typeface="Arial"/>
              </a:rPr>
              <a:t>17</a:t>
            </a:r>
            <a:endParaRPr sz="2400" dirty="0">
              <a:latin typeface="Arial"/>
              <a:cs typeface="Arial"/>
            </a:endParaRPr>
          </a:p>
        </p:txBody>
      </p:sp>
    </p:spTree>
    <p:extLst>
      <p:ext uri="{BB962C8B-B14F-4D97-AF65-F5344CB8AC3E}">
        <p14:creationId xmlns:p14="http://schemas.microsoft.com/office/powerpoint/2010/main" val="1545049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54115</TotalTime>
  <Words>12213</Words>
  <Application>Microsoft Office PowerPoint</Application>
  <PresentationFormat>Широкоэкранный</PresentationFormat>
  <Paragraphs>1670</Paragraphs>
  <Slides>126</Slides>
  <Notes>124</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126</vt:i4>
      </vt:variant>
    </vt:vector>
  </HeadingPairs>
  <TitlesOfParts>
    <vt:vector size="132" baseType="lpstr">
      <vt:lpstr>Arial</vt:lpstr>
      <vt:lpstr>Arial MT</vt:lpstr>
      <vt:lpstr>Calibri</vt:lpstr>
      <vt:lpstr>Roboto Condensed</vt:lpstr>
      <vt:lpstr>Tahoma</vt:lpstr>
      <vt:lpstr>Office Theme</vt:lpstr>
      <vt:lpstr>Презентация PowerPoint</vt:lpstr>
      <vt:lpstr>Содержание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Core i7</dc:creator>
  <cp:lastModifiedBy>Иван Селемнёв</cp:lastModifiedBy>
  <cp:revision>110</cp:revision>
  <dcterms:created xsi:type="dcterms:W3CDTF">2022-12-16T07:10:52Z</dcterms:created>
  <dcterms:modified xsi:type="dcterms:W3CDTF">2023-05-06T20:02:37Z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2021-12-28T00:00:00Z</vt:filetime>
  </property>
  <property fmtid="{D5CDD505-2E9C-101B-9397-08002B2CF9AE}" pid="3" name="Creator">
    <vt:lpwstr>Microsoft® PowerPoint® для Microsoft 365</vt:lpwstr>
  </property>
  <property fmtid="{D5CDD505-2E9C-101B-9397-08002B2CF9AE}" pid="4" name="LastSaved">
    <vt:filetime>2022-12-16T00:00:00Z</vt:filetime>
  </property>
</Properties>
</file>